
<file path=[Content_Types].xml><?xml version="1.0" encoding="utf-8"?>
<Types xmlns="http://schemas.openxmlformats.org/package/2006/content-types">
  <Default Extension="bmp" ContentType="image/bmp"/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theme/themeOverride3.xml" ContentType="application/vnd.openxmlformats-officedocument.themeOverride+xml"/>
  <Override PartName="/ppt/charts/chart5.xml" ContentType="application/vnd.openxmlformats-officedocument.drawingml.chart+xml"/>
  <Override PartName="/ppt/drawings/drawing1.xml" ContentType="application/vnd.openxmlformats-officedocument.drawingml.chartshapes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drawings/drawing2.xml" ContentType="application/vnd.openxmlformats-officedocument.drawingml.chartshapes+xml"/>
  <Override PartName="/ppt/charts/chart8.xml" ContentType="application/vnd.openxmlformats-officedocument.drawingml.chart+xml"/>
  <Override PartName="/ppt/drawings/drawing3.xml" ContentType="application/vnd.openxmlformats-officedocument.drawingml.chartshapes+xml"/>
  <Override PartName="/ppt/charts/chart9.xml" ContentType="application/vnd.openxmlformats-officedocument.drawingml.chart+xml"/>
  <Override PartName="/ppt/theme/themeOverride4.xml" ContentType="application/vnd.openxmlformats-officedocument.themeOverride+xml"/>
  <Override PartName="/ppt/drawings/drawing4.xml" ContentType="application/vnd.openxmlformats-officedocument.drawingml.chartshapes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theme/themeOverride5.xml" ContentType="application/vnd.openxmlformats-officedocument.themeOverride+xml"/>
  <Override PartName="/ppt/drawings/drawing5.xml" ContentType="application/vnd.openxmlformats-officedocument.drawingml.chartshapes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theme/themeOverride6.xml" ContentType="application/vnd.openxmlformats-officedocument.themeOverride+xml"/>
  <Override PartName="/ppt/charts/chart15.xml" ContentType="application/vnd.openxmlformats-officedocument.drawingml.chart+xml"/>
  <Override PartName="/ppt/theme/themeOverride7.xml" ContentType="application/vnd.openxmlformats-officedocument.themeOverride+xml"/>
  <Override PartName="/ppt/charts/chart16.xml" ContentType="application/vnd.openxmlformats-officedocument.drawingml.chart+xml"/>
  <Override PartName="/ppt/theme/themeOverride8.xml" ContentType="application/vnd.openxmlformats-officedocument.themeOverride+xml"/>
  <Override PartName="/ppt/charts/chart17.xml" ContentType="application/vnd.openxmlformats-officedocument.drawingml.chart+xml"/>
  <Override PartName="/ppt/theme/themeOverride9.xml" ContentType="application/vnd.openxmlformats-officedocument.themeOverride+xml"/>
  <Override PartName="/ppt/charts/chart18.xml" ContentType="application/vnd.openxmlformats-officedocument.drawingml.chart+xml"/>
  <Override PartName="/ppt/theme/themeOverride10.xml" ContentType="application/vnd.openxmlformats-officedocument.themeOverride+xml"/>
  <Override PartName="/ppt/charts/chart19.xml" ContentType="application/vnd.openxmlformats-officedocument.drawingml.chart+xml"/>
  <Override PartName="/ppt/theme/themeOverride11.xml" ContentType="application/vnd.openxmlformats-officedocument.themeOverride+xml"/>
  <Override PartName="/ppt/charts/chart20.xml" ContentType="application/vnd.openxmlformats-officedocument.drawingml.chart+xml"/>
  <Override PartName="/ppt/theme/themeOverride12.xml" ContentType="application/vnd.openxmlformats-officedocument.themeOverride+xml"/>
  <Override PartName="/ppt/charts/chart21.xml" ContentType="application/vnd.openxmlformats-officedocument.drawingml.chart+xml"/>
  <Override PartName="/ppt/theme/themeOverride13.xml" ContentType="application/vnd.openxmlformats-officedocument.themeOverride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drawings/drawing6.xml" ContentType="application/vnd.openxmlformats-officedocument.drawingml.chartshapes+xml"/>
  <Override PartName="/ppt/charts/chart24.xml" ContentType="application/vnd.openxmlformats-officedocument.drawingml.chart+xml"/>
  <Override PartName="/ppt/drawings/drawing7.xml" ContentType="application/vnd.openxmlformats-officedocument.drawingml.chartshapes+xml"/>
  <Override PartName="/ppt/charts/chart25.xml" ContentType="application/vnd.openxmlformats-officedocument.drawingml.chart+xml"/>
  <Override PartName="/ppt/theme/themeOverride14.xml" ContentType="application/vnd.openxmlformats-officedocument.themeOverride+xml"/>
  <Override PartName="/ppt/drawings/drawing8.xml" ContentType="application/vnd.openxmlformats-officedocument.drawingml.chartshapes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theme/themeOverride15.xml" ContentType="application/vnd.openxmlformats-officedocument.themeOverrid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drawings/drawing9.xml" ContentType="application/vnd.openxmlformats-officedocument.drawingml.chartshapes+xml"/>
  <Override PartName="/ppt/charts/chart36.xml" ContentType="application/vnd.openxmlformats-officedocument.drawingml.chart+xml"/>
  <Override PartName="/ppt/drawings/drawing10.xml" ContentType="application/vnd.openxmlformats-officedocument.drawingml.chartshape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37.xml" ContentType="application/vnd.openxmlformats-officedocument.drawingml.chart+xml"/>
  <Override PartName="/ppt/drawings/drawing11.xml" ContentType="application/vnd.openxmlformats-officedocument.drawingml.chartshapes+xml"/>
  <Override PartName="/ppt/charts/chart38.xml" ContentType="application/vnd.openxmlformats-officedocument.drawingml.chart+xml"/>
  <Override PartName="/ppt/drawings/drawing12.xml" ContentType="application/vnd.openxmlformats-officedocument.drawingml.chartshape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1"/>
  </p:notesMasterIdLst>
  <p:sldIdLst>
    <p:sldId id="352" r:id="rId2"/>
    <p:sldId id="892" r:id="rId3"/>
    <p:sldId id="893" r:id="rId4"/>
    <p:sldId id="894" r:id="rId5"/>
    <p:sldId id="895" r:id="rId6"/>
    <p:sldId id="697" r:id="rId7"/>
    <p:sldId id="897" r:id="rId8"/>
    <p:sldId id="898" r:id="rId9"/>
    <p:sldId id="899" r:id="rId10"/>
    <p:sldId id="900" r:id="rId11"/>
    <p:sldId id="698" r:id="rId12"/>
    <p:sldId id="901" r:id="rId13"/>
    <p:sldId id="732" r:id="rId14"/>
    <p:sldId id="464" r:id="rId15"/>
    <p:sldId id="465" r:id="rId16"/>
    <p:sldId id="466" r:id="rId17"/>
    <p:sldId id="888" r:id="rId18"/>
    <p:sldId id="902" r:id="rId19"/>
    <p:sldId id="903" r:id="rId20"/>
    <p:sldId id="468" r:id="rId21"/>
    <p:sldId id="471" r:id="rId22"/>
    <p:sldId id="474" r:id="rId23"/>
    <p:sldId id="477" r:id="rId24"/>
    <p:sldId id="480" r:id="rId25"/>
    <p:sldId id="718" r:id="rId26"/>
    <p:sldId id="481" r:id="rId27"/>
    <p:sldId id="880" r:id="rId28"/>
    <p:sldId id="482" r:id="rId29"/>
    <p:sldId id="889" r:id="rId30"/>
    <p:sldId id="890" r:id="rId31"/>
    <p:sldId id="891" r:id="rId32"/>
    <p:sldId id="904" r:id="rId33"/>
    <p:sldId id="483" r:id="rId34"/>
    <p:sldId id="486" r:id="rId35"/>
    <p:sldId id="487" r:id="rId36"/>
    <p:sldId id="490" r:id="rId37"/>
    <p:sldId id="569" r:id="rId38"/>
    <p:sldId id="572" r:id="rId39"/>
    <p:sldId id="726" r:id="rId40"/>
    <p:sldId id="906" r:id="rId41"/>
    <p:sldId id="736" r:id="rId42"/>
    <p:sldId id="905" r:id="rId43"/>
    <p:sldId id="573" r:id="rId44"/>
    <p:sldId id="576" r:id="rId45"/>
    <p:sldId id="725" r:id="rId46"/>
    <p:sldId id="754" r:id="rId47"/>
    <p:sldId id="765" r:id="rId48"/>
    <p:sldId id="751" r:id="rId49"/>
    <p:sldId id="752" r:id="rId50"/>
    <p:sldId id="753" r:id="rId51"/>
    <p:sldId id="760" r:id="rId52"/>
    <p:sldId id="763" r:id="rId53"/>
    <p:sldId id="878" r:id="rId54"/>
    <p:sldId id="792" r:id="rId55"/>
    <p:sldId id="759" r:id="rId56"/>
    <p:sldId id="795" r:id="rId57"/>
    <p:sldId id="796" r:id="rId58"/>
    <p:sldId id="799" r:id="rId59"/>
    <p:sldId id="794" r:id="rId60"/>
    <p:sldId id="813" r:id="rId61"/>
    <p:sldId id="814" r:id="rId62"/>
    <p:sldId id="817" r:id="rId63"/>
    <p:sldId id="818" r:id="rId64"/>
    <p:sldId id="821" r:id="rId65"/>
    <p:sldId id="822" r:id="rId66"/>
    <p:sldId id="823" r:id="rId67"/>
    <p:sldId id="826" r:id="rId68"/>
    <p:sldId id="800" r:id="rId69"/>
    <p:sldId id="801" r:id="rId70"/>
    <p:sldId id="804" r:id="rId71"/>
    <p:sldId id="805" r:id="rId72"/>
    <p:sldId id="808" r:id="rId73"/>
    <p:sldId id="809" r:id="rId74"/>
    <p:sldId id="812" r:id="rId75"/>
    <p:sldId id="767" r:id="rId76"/>
    <p:sldId id="770" r:id="rId77"/>
    <p:sldId id="771" r:id="rId78"/>
    <p:sldId id="886" r:id="rId79"/>
    <p:sldId id="772" r:id="rId80"/>
    <p:sldId id="775" r:id="rId81"/>
    <p:sldId id="776" r:id="rId82"/>
    <p:sldId id="777" r:id="rId83"/>
    <p:sldId id="780" r:id="rId84"/>
    <p:sldId id="781" r:id="rId85"/>
    <p:sldId id="885" r:id="rId86"/>
    <p:sldId id="782" r:id="rId87"/>
    <p:sldId id="785" r:id="rId88"/>
    <p:sldId id="786" r:id="rId89"/>
    <p:sldId id="884" r:id="rId90"/>
    <p:sldId id="787" r:id="rId91"/>
    <p:sldId id="790" r:id="rId92"/>
    <p:sldId id="791" r:id="rId93"/>
    <p:sldId id="883" r:id="rId94"/>
    <p:sldId id="882" r:id="rId95"/>
    <p:sldId id="827" r:id="rId96"/>
    <p:sldId id="830" r:id="rId97"/>
    <p:sldId id="831" r:id="rId98"/>
    <p:sldId id="832" r:id="rId99"/>
    <p:sldId id="835" r:id="rId100"/>
    <p:sldId id="836" r:id="rId101"/>
    <p:sldId id="842" r:id="rId102"/>
    <p:sldId id="845" r:id="rId103"/>
    <p:sldId id="846" r:id="rId104"/>
    <p:sldId id="837" r:id="rId105"/>
    <p:sldId id="840" r:id="rId106"/>
    <p:sldId id="841" r:id="rId107"/>
    <p:sldId id="847" r:id="rId108"/>
    <p:sldId id="850" r:id="rId109"/>
    <p:sldId id="851" r:id="rId110"/>
    <p:sldId id="852" r:id="rId111"/>
    <p:sldId id="855" r:id="rId112"/>
    <p:sldId id="856" r:id="rId113"/>
    <p:sldId id="857" r:id="rId114"/>
    <p:sldId id="860" r:id="rId115"/>
    <p:sldId id="861" r:id="rId116"/>
    <p:sldId id="862" r:id="rId117"/>
    <p:sldId id="865" r:id="rId118"/>
    <p:sldId id="866" r:id="rId119"/>
    <p:sldId id="867" r:id="rId120"/>
    <p:sldId id="868" r:id="rId121"/>
    <p:sldId id="869" r:id="rId122"/>
    <p:sldId id="870" r:id="rId123"/>
    <p:sldId id="871" r:id="rId124"/>
    <p:sldId id="872" r:id="rId125"/>
    <p:sldId id="873" r:id="rId126"/>
    <p:sldId id="874" r:id="rId127"/>
    <p:sldId id="875" r:id="rId128"/>
    <p:sldId id="727" r:id="rId129"/>
    <p:sldId id="879" r:id="rId13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008000"/>
    <a:srgbClr val="FF0000"/>
    <a:srgbClr val="000000"/>
    <a:srgbClr val="660033"/>
    <a:srgbClr val="9393E5"/>
    <a:srgbClr val="3333CC"/>
    <a:srgbClr val="FF66FF"/>
    <a:srgbClr val="FF99FF"/>
    <a:srgbClr val="CC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522" autoAdjust="0"/>
    <p:restoredTop sz="99757" autoAdjust="0"/>
  </p:normalViewPr>
  <p:slideViewPr>
    <p:cSldViewPr>
      <p:cViewPr>
        <p:scale>
          <a:sx n="103" d="100"/>
          <a:sy n="103" d="100"/>
        </p:scale>
        <p:origin x="-1914" y="-30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48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5467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5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40;&#1056;&#1061;&#1048;&#1042;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6.xm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7.xm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8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9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10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1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1.xm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12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13.xm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40;&#1056;&#1061;&#1048;&#1042;\9%20-%20&#1055;&#1088;&#1086;&#1075;&#1085;&#1086;&#1079;&#1099;\!!!!!!&#1056;&#1040;&#1057;&#1063;&#1045;&#1058;&#1053;&#1067;&#1045;%20&#1058;&#1040;&#1041;&#1051;&#1048;&#1062;&#1067;%20&#1044;&#1051;&#1071;%20&#1055;&#1056;&#1054;&#1043;&#1053;&#1054;&#1047;&#1054;&#1042;!!!!!!\!!!C&#1090;&#1072;&#1090;&#1080;&#1089;&#1090;&#1080;&#1082;&#1072;%20&#1063;&#1057;%20&#1080;%20&#1091;&#1075;&#1088;&#1086;&#1079;%20&#1063;&#1057;%202010-2017&#1075;.xls" TargetMode="Externa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\\10.97.92.177\&#1040;&#1056;&#1061;&#1048;&#1042;\3%20-%20&#1055;&#1072;&#1074;&#1086;&#1076;&#1086;&#1082;\2012\8%20-%20&#1045;&#1078;&#1077;&#1076;&#1085;&#1077;&#1074;&#1085;&#1099;&#1081;%20&#1086;&#1090;&#1095;&#1077;&#1090;%20&#1086;&#1073;%20&#1091;&#1088;&#1086;&#1074;&#1085;&#1103;&#1093;%20&#1088;&#1077;&#1082;\&#1044;&#1080;&#1072;&#1075;&#1088;&#1072;&#1084;&#1084;&#1099;%20&#1087;&#1086;%20&#1091;&#1088;&#1086;&#1074;&#1085;&#1103;&#1084;%20&#1088;&#1077;&#1082;%20&#1085;&#1072;%202012%20&#1075;&#1086;&#1076;\&#1076;&#1080;&#1072;&#1075;&#1088;&#1072;&#1084;&#1084;&#1072;%20&#1087;&#1086;%20&#1091;&#1088;&#1086;&#1074;&#1085;&#1103;&#1084;%202012.xls" TargetMode="Externa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oleObject" Target="file:///\\10.97.92.177\&#1040;&#1056;&#1061;&#1048;&#1042;\3%20-%20&#1055;&#1072;&#1074;&#1086;&#1076;&#1086;&#1082;\2017\7%20-%20&#1045;&#1078;&#1077;&#1076;&#1085;&#1077;&#1074;&#1085;&#1099;&#1081;%20&#1086;&#1090;&#1095;&#1077;&#1090;%20&#1086;&#1073;%20&#1091;&#1088;&#1086;&#1074;&#1085;&#1103;&#1093;%20&#1088;&#1077;&#1082;\2017\2017%20&#1054;&#1052;&#1055;%20&#1063;&#1057;%20&#1076;&#1080;&#1072;&#1075;&#1088;&#1072;&#1084;&#1084;&#1072;%20&#1087;&#1086;%20&#1091;&#1088;&#1086;&#1074;&#1085;&#1103;&#1084;%20&#1074;&#1086;&#1076;&#1099;%20&#1074;%20&#1088;&#1077;&#1082;&#1072;&#1093;%20&#1059;&#1056;.xls" TargetMode="Externa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8.xml"/><Relationship Id="rId2" Type="http://schemas.openxmlformats.org/officeDocument/2006/relationships/oleObject" Target="file:///\\10.97.92.171\&#1040;&#1088;&#1093;&#1080;&#1074;\3%20-%20&#1055;&#1072;&#1074;&#1086;&#1076;&#1086;&#1082;\2014\8%20-%20&#1045;&#1078;&#1077;&#1076;&#1085;&#1077;&#1074;&#1085;&#1099;&#1081;%20&#1086;&#1090;&#1095;&#1077;&#1090;%20&#1086;&#1073;%20&#1091;&#1088;&#1086;&#1074;&#1085;&#1103;&#1093;%20&#1088;&#1077;&#1082;\&#1054;&#1052;&#1055;%20&#1063;&#1057;%20&#1076;&#1080;&#1072;&#1075;&#1088;&#1072;&#1084;&#1084;&#1072;%20&#1087;&#1086;%20&#1091;&#1088;&#1086;&#1074;&#1085;&#1103;&#1084;%2013.05.2014.xls" TargetMode="External"/><Relationship Id="rId1" Type="http://schemas.openxmlformats.org/officeDocument/2006/relationships/themeOverride" Target="../theme/themeOverride14.xm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Relationship Id="rId1" Type="http://schemas.openxmlformats.org/officeDocument/2006/relationships/themeOverride" Target="../theme/themeOverride15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2.xml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2%20-%20&#1055;&#1088;&#1080;&#1088;&#1086;&#1076;&#1085;&#1099;&#1077;%20&#1087;&#1086;&#1078;&#1072;&#1088;&#1099;\&#1087;&#1086;&#1078;&#1072;&#1088;&#1099;%202017\&#1088;&#1072;&#1089;&#1095;&#1077;&#1090;&#1085;&#1099;&#1081;.xlsx" TargetMode="Externa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72;&#1088;&#1093;&#1080;&#1074;\9%20-%20&#1055;&#1088;&#1086;&#1075;&#1085;&#1086;&#1079;&#1099;\!&#1058;&#1077;&#1093;&#1085;&#1086;&#1075;&#1077;&#1085;&#1085;&#1099;&#1077;%20&#1087;&#1086;&#1078;&#1072;&#1088;&#1099;\&#1054;&#1047;&#1055;.xlsx" TargetMode="Externa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oleObject" Target="file:///B: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oleObject" Target="file:///\\10.97.92.177\&#1040;&#1056;&#1061;&#1048;&#1042;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1.xml"/><Relationship Id="rId1" Type="http://schemas.openxmlformats.org/officeDocument/2006/relationships/oleObject" Target="file:///\\10.97.92.177\&#1040;&#1056;&#1061;&#1048;&#1042;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2.xml"/><Relationship Id="rId1" Type="http://schemas.openxmlformats.org/officeDocument/2006/relationships/oleObject" Target="file:///\\10.97.92.177\&#1040;&#1056;&#1061;&#1048;&#1042;\11%20-%20&#1041;&#1072;&#1079;&#1099;%20&#1076;&#1072;&#1085;&#1085;&#1099;&#1093;\7%20-%20&#1044;&#1058;&#1055;\&#1044;&#1058;&#1055;%20&#1048;&#1090;&#1086;&#1075;&#1086;&#1074;&#1072;&#1103;.xlsx" TargetMode="External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40;&#1056;&#1061;&#1048;&#1042;\11%20-%20&#1041;&#1072;&#1079;&#1099;%20&#1076;&#1072;&#1085;&#1085;&#1099;&#1093;\7%20-%20&#1044;&#1058;&#1055;\&#1076;&#1080;&#1072;&#1075;&#1088;&#1072;&#1084;&#1084;&#1099;.xlsx" TargetMode="Externa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3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9%20-%20&#1055;&#1088;&#1086;&#1075;&#1085;&#1086;&#1079;&#1099;\4%20-%20&#1044;&#1086;&#1083;&#1075;&#1086;&#1089;&#1088;&#1086;&#1095;&#1085;&#1099;&#1077;\2017\&#1087;&#1088;&#1086;&#1075;&#1085;&#1086;&#1079;%20&#1085;&#1072;%202017%20&#1075;&#1086;&#1076;\&#1046;&#1050;&#1061;\&#1055;&#1088;&#1080;&#1095;&#1080;&#1085;&#1099;.xlsx" TargetMode="Externa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9%20-%20&#1055;&#1088;&#1086;&#1075;&#1085;&#1086;&#1079;&#1099;\4%20-%20&#1044;&#1086;&#1083;&#1075;&#1086;&#1089;&#1088;&#1086;&#1095;&#1085;&#1099;&#1077;\2017\&#1087;&#1088;&#1086;&#1075;&#1085;&#1086;&#1079;%20&#1085;&#1072;%202017%20&#1075;&#1086;&#1076;\&#1046;&#1050;&#1061;\&#1055;&#1088;&#1080;&#1095;&#1080;&#1085;&#1099;.xlsx" TargetMode="Externa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&#1040;&#1056;&#1061;&#1048;&#1042;\11%20-%20&#1041;&#1072;&#1079;&#1099;%20&#1076;&#1072;&#1085;&#1085;&#1099;&#1093;\10.%20&#1054;&#1073;&#1098;&#1077;&#1082;&#1090;&#1099;%20&#1046;&#1050;&#1061;\&#1055;&#1056;&#1048;&#1063;&#1048;&#1053;&#1067;.xlsx" TargetMode="External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1%20-%20&#1040;&#1085;&#1072;&#1083;&#1080;&#1079;%20&#1079;&#1072;&#1073;&#1086;&#1083;&#1077;&#1074;&#1072;&#1077;&#1084;&#1086;&#1089;&#1090;&#1080;%20(&#1101;&#1087;&#1080;&#1076;&#1077;&#1084;&#1080;&#1080;)\!!!!%20&#1041;&#1040;&#1047;&#1040;%20!!!!\1%20-%20&#1057;&#1090;&#1072;&#1090;&#1080;&#1089;&#1090;&#1080;&#1082;&#1072;%20&#1086;&#1090;%20&#1062;&#1043;&#1080;&#1069;\&#1089;&#1090;&#1072;&#1090;&#1080;&#1089;&#1090;&#1080;&#1082;&#1072;\2011-2017%20&#1087;&#1086;%20&#1084;&#1077;&#1089;&#1103;&#1094;&#1072;&#1084;.xlsx" TargetMode="External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oleObject" Target="file:///B: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2%20-%20&#1042;&#1077;&#1090;&#1077;&#1088;&#1080;&#1085;&#1072;&#1088;&#1080;&#1103;%20(&#1101;&#1087;&#1080;&#1079;&#1086;&#1086;&#1090;&#1080;&#1080;)\!!!!!!!!!!!!!!!%20&#1041;&#1077;&#1096;&#1077;&#1085;&#1089;&#1090;&#1074;&#1086;\1%20-%20&#1041;&#1040;&#1047;&#1040;\&#1041;&#1040;&#1047;&#1040;%20&#1087;&#1086;%20&#1073;&#1077;&#1096;&#1077;&#1085;&#1089;&#1090;&#1074;&#1091;%20&#1089;%20&#1056;&#1043;%20&#1059;&#1056;%20&#1072;&#1088;&#1093;&#1080;&#1074;.xlsx" TargetMode="Externa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oleObject" Target="file:///\\10.97.92.177\&#1040;&#1056;&#1061;&#1048;&#1042;\6%20-%20&#1041;&#1080;&#1086;&#1083;&#1086;&#1075;&#1086;%20-%20&#1089;&#1086;&#1094;&#1080;&#1072;&#1083;&#1100;&#1085;&#1099;&#1077;%20&#1063;&#1057;\!%201%20-%20&#1040;&#1085;&#1072;&#1083;&#1080;&#1079;%20&#1079;&#1072;&#1073;&#1086;&#1083;&#1077;&#1074;&#1072;&#1077;&#1084;&#1086;&#1089;&#1090;&#1080;\2%20-%20&#1042;&#1077;&#1090;&#1077;&#1088;&#1080;&#1085;&#1072;&#1088;&#1080;&#1103;%20(&#1101;&#1087;&#1080;&#1079;&#1086;&#1086;&#1090;&#1080;&#1080;)\1-%20&#1051;&#1077;&#1081;&#1082;&#1086;&#1079;\&#1054;&#1090;&#1095;&#1077;&#1090;%20&#1087;&#1086;%20&#1083;&#1077;&#1081;&#1082;&#1086;&#1079;&#1091;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oleObject" Target="file:///B:\11%20-%20&#1041;&#1072;&#1079;&#1099;%20&#1076;&#1072;&#1085;&#1085;&#1099;&#1093;\21%20-%20&#1044;&#1072;&#1085;&#1085;&#1099;&#1077;%20&#1086;%20&#1087;&#1086;&#1075;&#1086;&#1076;&#1077;\1%20-%20&#1041;&#1072;&#1079;&#1072;%20&#1076;&#1072;&#1085;&#1085;&#1099;&#1093;%20&#1087;&#1086;%20&#1087;&#1086;&#1075;&#1086;&#1076;&#1077;\&#1055;&#1086;&#1075;&#1086;&#1076;&#1072;%201998-2017%20&#1089;&#1074;&#1086;&#1076;&#1085;&#1072;&#1103;\1998-2017%20&#1075;&#1086;&#1076;%20&#1088;&#1072;&#1089;&#1095;&#1077;&#1090;&#1085;&#1072;&#1103;.xls" TargetMode="External"/><Relationship Id="rId1" Type="http://schemas.openxmlformats.org/officeDocument/2006/relationships/themeOverride" Target="../theme/themeOverrid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dirty="0"/>
              <a:t>распределение</a:t>
            </a:r>
            <a:r>
              <a:rPr lang="ru-RU" sz="1200" baseline="0" dirty="0"/>
              <a:t> </a:t>
            </a:r>
            <a:r>
              <a:rPr lang="ru-RU" sz="1200" baseline="0" dirty="0" smtClean="0"/>
              <a:t>НЯ</a:t>
            </a:r>
          </a:p>
          <a:p>
            <a:pPr>
              <a:defRPr/>
            </a:pPr>
            <a:r>
              <a:rPr lang="ru-RU" sz="1200" baseline="0" dirty="0" smtClean="0"/>
              <a:t>в процентном </a:t>
            </a:r>
            <a:r>
              <a:rPr lang="ru-RU" sz="1200" baseline="0" dirty="0"/>
              <a:t>соотношении</a:t>
            </a:r>
            <a:endParaRPr lang="ru-RU" sz="1200" dirty="0"/>
          </a:p>
        </c:rich>
      </c:tx>
      <c:layout>
        <c:manualLayout>
          <c:xMode val="edge"/>
          <c:yMode val="edge"/>
          <c:x val="0.16214022778889467"/>
          <c:y val="2.3148223871914481E-2"/>
        </c:manualLayout>
      </c:layout>
      <c:overlay val="0"/>
    </c:title>
    <c:autoTitleDeleted val="0"/>
    <c:view3D>
      <c:rotX val="35"/>
      <c:rotY val="231"/>
      <c:depthPercent val="10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5.6808971403966464E-2"/>
          <c:y val="0.22417280929286632"/>
          <c:w val="0.62912751281206991"/>
          <c:h val="0.70607668651543742"/>
        </c:manualLayout>
      </c:layout>
      <c:pie3DChart>
        <c:varyColors val="1"/>
        <c:ser>
          <c:idx val="0"/>
          <c:order val="0"/>
          <c:tx>
            <c:strRef>
              <c:f>'ОЗП 2016-2017'!$AG$47:$AG$61</c:f>
              <c:strCache>
                <c:ptCount val="1"/>
                <c:pt idx="0">
                  <c:v>3 2 1 2 6 1 2 1 23 6 7 5 1 1 7</c:v>
                </c:pt>
              </c:strCache>
            </c:strRef>
          </c:tx>
          <c:spPr>
            <a:effectLst>
              <a:outerShdw blurRad="50800" dist="38100" dir="18900000" algn="bl" rotWithShape="0">
                <a:srgbClr val="FFFF00">
                  <a:alpha val="40000"/>
                </a:srgbClr>
              </a:outerShdw>
            </a:effectLst>
            <a:scene3d>
              <a:camera prst="orthographicFront"/>
              <a:lightRig rig="threePt" dir="t"/>
            </a:scene3d>
            <a:sp3d prstMaterial="metal">
              <a:bevelT w="25400"/>
            </a:sp3d>
          </c:spPr>
          <c:dPt>
            <c:idx val="0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1"/>
            <c:bubble3D val="0"/>
            <c:spPr>
              <a:solidFill>
                <a:srgbClr val="FF9966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2"/>
            <c:bubble3D val="0"/>
            <c:spPr>
              <a:solidFill>
                <a:srgbClr val="0066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3"/>
            <c:bubble3D val="0"/>
            <c:spPr>
              <a:solidFill>
                <a:srgbClr val="EF6DCA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4"/>
            <c:bubble3D val="0"/>
            <c:spPr>
              <a:solidFill>
                <a:srgbClr val="0070C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5"/>
            <c:bubble3D val="0"/>
            <c:spPr>
              <a:solidFill>
                <a:srgbClr val="7030A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6"/>
            <c:bubble3D val="0"/>
            <c:spPr>
              <a:solidFill>
                <a:srgbClr val="00B0F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8"/>
            <c:bubble3D val="0"/>
            <c:spPr>
              <a:solidFill>
                <a:srgbClr val="FFC0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Pt>
            <c:idx val="9"/>
            <c:bubble3D val="0"/>
            <c:spPr>
              <a:solidFill>
                <a:srgbClr val="C000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etal">
                <a:bevelT w="25400"/>
              </a:sp3d>
            </c:spPr>
          </c:dPt>
          <c:dLbls>
            <c:dLbl>
              <c:idx val="2"/>
              <c:layout>
                <c:manualLayout>
                  <c:x val="5.1420092365103892E-2"/>
                  <c:y val="7.0752869687856351E-2"/>
                </c:manualLayout>
              </c:layout>
              <c:showLegendKey val="0"/>
              <c:showVal val="1"/>
              <c:showCatName val="0"/>
              <c:showSerName val="0"/>
              <c:showPercent val="1"/>
              <c:showBubbleSize val="0"/>
            </c:dLbl>
            <c:showLegendKey val="0"/>
            <c:showVal val="1"/>
            <c:showCatName val="0"/>
            <c:showSerName val="0"/>
            <c:showPercent val="1"/>
            <c:showBubbleSize val="0"/>
            <c:showLeaderLines val="0"/>
          </c:dLbls>
          <c:cat>
            <c:strRef>
              <c:f>'ОЗП 2016-2017'!$AF$47:$AF$61</c:f>
              <c:strCache>
                <c:ptCount val="15"/>
                <c:pt idx="0">
                  <c:v>гололедица</c:v>
                </c:pt>
                <c:pt idx="1">
                  <c:v>заморозки</c:v>
                </c:pt>
                <c:pt idx="2">
                  <c:v>метель</c:v>
                </c:pt>
                <c:pt idx="3">
                  <c:v>резкое похолодание</c:v>
                </c:pt>
                <c:pt idx="4">
                  <c:v>сильный мороз</c:v>
                </c:pt>
                <c:pt idx="5">
                  <c:v>сильный снег</c:v>
                </c:pt>
                <c:pt idx="6">
                  <c:v>снежные заносы</c:v>
                </c:pt>
                <c:pt idx="7">
                  <c:v>снежный накат</c:v>
                </c:pt>
                <c:pt idx="8">
                  <c:v>усиление ветра, порывы</c:v>
                </c:pt>
                <c:pt idx="9">
                  <c:v>высокая пожароопасность</c:v>
                </c:pt>
                <c:pt idx="10">
                  <c:v>сильный дождь</c:v>
                </c:pt>
                <c:pt idx="11">
                  <c:v>туман</c:v>
                </c:pt>
                <c:pt idx="12">
                  <c:v>высокие уровни воды</c:v>
                </c:pt>
                <c:pt idx="13">
                  <c:v>град</c:v>
                </c:pt>
                <c:pt idx="14">
                  <c:v>грозы</c:v>
                </c:pt>
              </c:strCache>
            </c:strRef>
          </c:cat>
          <c:val>
            <c:numRef>
              <c:f>'ОЗП 2016-2017'!$AG$47:$AG$61</c:f>
              <c:numCache>
                <c:formatCode>General</c:formatCode>
                <c:ptCount val="15"/>
                <c:pt idx="0">
                  <c:v>3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6</c:v>
                </c:pt>
                <c:pt idx="5">
                  <c:v>1</c:v>
                </c:pt>
                <c:pt idx="6">
                  <c:v>2</c:v>
                </c:pt>
                <c:pt idx="7">
                  <c:v>1</c:v>
                </c:pt>
                <c:pt idx="8">
                  <c:v>23</c:v>
                </c:pt>
                <c:pt idx="9">
                  <c:v>6</c:v>
                </c:pt>
                <c:pt idx="10">
                  <c:v>7</c:v>
                </c:pt>
                <c:pt idx="11">
                  <c:v>5</c:v>
                </c:pt>
                <c:pt idx="12">
                  <c:v>1</c:v>
                </c:pt>
                <c:pt idx="13">
                  <c:v>1</c:v>
                </c:pt>
                <c:pt idx="14">
                  <c:v>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0"/>
        </c:dLbls>
      </c:pie3DChart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71727033497194859"/>
          <c:y val="1.4863863364775175E-2"/>
          <c:w val="0.27424689513099126"/>
          <c:h val="0.96123025625878966"/>
        </c:manualLayout>
      </c:layout>
      <c:overlay val="0"/>
      <c:txPr>
        <a:bodyPr/>
        <a:lstStyle/>
        <a:p>
          <a:pPr rtl="0">
            <a:defRPr sz="700"/>
          </a:pPr>
          <a:endParaRPr lang="ru-RU"/>
        </a:p>
      </c:txPr>
    </c:legend>
    <c:plotVisOnly val="1"/>
    <c:dispBlanksAs val="zero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868669335647697E-2"/>
          <c:y val="2.7627434259758794E-2"/>
          <c:w val="0.91519381841596925"/>
          <c:h val="0.69927429038826339"/>
        </c:manualLayout>
      </c:layout>
      <c:lineChart>
        <c:grouping val="standard"/>
        <c:varyColors val="0"/>
        <c:ser>
          <c:idx val="0"/>
          <c:order val="0"/>
          <c:tx>
            <c:v>2001 год аналог</c:v>
          </c:tx>
          <c:marker>
            <c:symbol val="none"/>
          </c:marker>
          <c:cat>
            <c:numRef>
              <c:f>'ТЕМПЕРАТУРНЫЕ ДАННЫЕ'!$B$156:$B$247</c:f>
              <c:numCache>
                <c:formatCode>[$-419]d\ mmm;@</c:formatCode>
                <c:ptCount val="92"/>
                <c:pt idx="0">
                  <c:v>153</c:v>
                </c:pt>
                <c:pt idx="1">
                  <c:v>154</c:v>
                </c:pt>
                <c:pt idx="2">
                  <c:v>155</c:v>
                </c:pt>
                <c:pt idx="3">
                  <c:v>156</c:v>
                </c:pt>
                <c:pt idx="4">
                  <c:v>157</c:v>
                </c:pt>
                <c:pt idx="5">
                  <c:v>158</c:v>
                </c:pt>
                <c:pt idx="6">
                  <c:v>159</c:v>
                </c:pt>
                <c:pt idx="7">
                  <c:v>160</c:v>
                </c:pt>
                <c:pt idx="8">
                  <c:v>161</c:v>
                </c:pt>
                <c:pt idx="9">
                  <c:v>162</c:v>
                </c:pt>
                <c:pt idx="10">
                  <c:v>163</c:v>
                </c:pt>
                <c:pt idx="11">
                  <c:v>164</c:v>
                </c:pt>
                <c:pt idx="12">
                  <c:v>165</c:v>
                </c:pt>
                <c:pt idx="13">
                  <c:v>166</c:v>
                </c:pt>
                <c:pt idx="14">
                  <c:v>167</c:v>
                </c:pt>
                <c:pt idx="15">
                  <c:v>168</c:v>
                </c:pt>
                <c:pt idx="16">
                  <c:v>169</c:v>
                </c:pt>
                <c:pt idx="17">
                  <c:v>170</c:v>
                </c:pt>
                <c:pt idx="18">
                  <c:v>171</c:v>
                </c:pt>
                <c:pt idx="19">
                  <c:v>172</c:v>
                </c:pt>
                <c:pt idx="20">
                  <c:v>173</c:v>
                </c:pt>
                <c:pt idx="21">
                  <c:v>174</c:v>
                </c:pt>
                <c:pt idx="22">
                  <c:v>175</c:v>
                </c:pt>
                <c:pt idx="23">
                  <c:v>176</c:v>
                </c:pt>
                <c:pt idx="24">
                  <c:v>177</c:v>
                </c:pt>
                <c:pt idx="25">
                  <c:v>178</c:v>
                </c:pt>
                <c:pt idx="26">
                  <c:v>179</c:v>
                </c:pt>
                <c:pt idx="27">
                  <c:v>180</c:v>
                </c:pt>
                <c:pt idx="28">
                  <c:v>181</c:v>
                </c:pt>
                <c:pt idx="29">
                  <c:v>182</c:v>
                </c:pt>
                <c:pt idx="30">
                  <c:v>183</c:v>
                </c:pt>
                <c:pt idx="31">
                  <c:v>184</c:v>
                </c:pt>
                <c:pt idx="32">
                  <c:v>185</c:v>
                </c:pt>
                <c:pt idx="33">
                  <c:v>186</c:v>
                </c:pt>
                <c:pt idx="34">
                  <c:v>187</c:v>
                </c:pt>
                <c:pt idx="35">
                  <c:v>188</c:v>
                </c:pt>
                <c:pt idx="36">
                  <c:v>189</c:v>
                </c:pt>
                <c:pt idx="37">
                  <c:v>190</c:v>
                </c:pt>
                <c:pt idx="38">
                  <c:v>191</c:v>
                </c:pt>
                <c:pt idx="39">
                  <c:v>192</c:v>
                </c:pt>
                <c:pt idx="40">
                  <c:v>193</c:v>
                </c:pt>
                <c:pt idx="41">
                  <c:v>194</c:v>
                </c:pt>
                <c:pt idx="42">
                  <c:v>195</c:v>
                </c:pt>
                <c:pt idx="43">
                  <c:v>196</c:v>
                </c:pt>
                <c:pt idx="44">
                  <c:v>197</c:v>
                </c:pt>
                <c:pt idx="45">
                  <c:v>198</c:v>
                </c:pt>
                <c:pt idx="46">
                  <c:v>199</c:v>
                </c:pt>
                <c:pt idx="47">
                  <c:v>200</c:v>
                </c:pt>
                <c:pt idx="48">
                  <c:v>201</c:v>
                </c:pt>
                <c:pt idx="49">
                  <c:v>202</c:v>
                </c:pt>
                <c:pt idx="50">
                  <c:v>203</c:v>
                </c:pt>
                <c:pt idx="51">
                  <c:v>204</c:v>
                </c:pt>
                <c:pt idx="52">
                  <c:v>205</c:v>
                </c:pt>
                <c:pt idx="53">
                  <c:v>206</c:v>
                </c:pt>
                <c:pt idx="54">
                  <c:v>207</c:v>
                </c:pt>
                <c:pt idx="55">
                  <c:v>208</c:v>
                </c:pt>
                <c:pt idx="56">
                  <c:v>209</c:v>
                </c:pt>
                <c:pt idx="57">
                  <c:v>210</c:v>
                </c:pt>
                <c:pt idx="58">
                  <c:v>211</c:v>
                </c:pt>
                <c:pt idx="59">
                  <c:v>212</c:v>
                </c:pt>
                <c:pt idx="60">
                  <c:v>213</c:v>
                </c:pt>
                <c:pt idx="61">
                  <c:v>214</c:v>
                </c:pt>
                <c:pt idx="62">
                  <c:v>215</c:v>
                </c:pt>
                <c:pt idx="63">
                  <c:v>216</c:v>
                </c:pt>
                <c:pt idx="64">
                  <c:v>217</c:v>
                </c:pt>
                <c:pt idx="65">
                  <c:v>218</c:v>
                </c:pt>
                <c:pt idx="66">
                  <c:v>219</c:v>
                </c:pt>
                <c:pt idx="67">
                  <c:v>220</c:v>
                </c:pt>
                <c:pt idx="68">
                  <c:v>221</c:v>
                </c:pt>
                <c:pt idx="69">
                  <c:v>222</c:v>
                </c:pt>
                <c:pt idx="70">
                  <c:v>223</c:v>
                </c:pt>
                <c:pt idx="71">
                  <c:v>224</c:v>
                </c:pt>
                <c:pt idx="72">
                  <c:v>225</c:v>
                </c:pt>
                <c:pt idx="73">
                  <c:v>226</c:v>
                </c:pt>
                <c:pt idx="74">
                  <c:v>227</c:v>
                </c:pt>
                <c:pt idx="75">
                  <c:v>228</c:v>
                </c:pt>
                <c:pt idx="76">
                  <c:v>229</c:v>
                </c:pt>
                <c:pt idx="77">
                  <c:v>230</c:v>
                </c:pt>
                <c:pt idx="78">
                  <c:v>231</c:v>
                </c:pt>
                <c:pt idx="79">
                  <c:v>232</c:v>
                </c:pt>
                <c:pt idx="80">
                  <c:v>233</c:v>
                </c:pt>
                <c:pt idx="81">
                  <c:v>234</c:v>
                </c:pt>
                <c:pt idx="82">
                  <c:v>235</c:v>
                </c:pt>
                <c:pt idx="83">
                  <c:v>236</c:v>
                </c:pt>
                <c:pt idx="84">
                  <c:v>237</c:v>
                </c:pt>
                <c:pt idx="85">
                  <c:v>238</c:v>
                </c:pt>
                <c:pt idx="86">
                  <c:v>239</c:v>
                </c:pt>
                <c:pt idx="87">
                  <c:v>240</c:v>
                </c:pt>
                <c:pt idx="88">
                  <c:v>241</c:v>
                </c:pt>
                <c:pt idx="89">
                  <c:v>242</c:v>
                </c:pt>
                <c:pt idx="90">
                  <c:v>243</c:v>
                </c:pt>
                <c:pt idx="91">
                  <c:v>244</c:v>
                </c:pt>
              </c:numCache>
            </c:numRef>
          </c:cat>
          <c:val>
            <c:numRef>
              <c:f>'ТЕМПЕРАТУРНЫЕ ДАННЫЕ'!$V$156:$V$247</c:f>
              <c:numCache>
                <c:formatCode>General</c:formatCode>
                <c:ptCount val="92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13</c:v>
                </c:pt>
                <c:pt idx="4">
                  <c:v>15</c:v>
                </c:pt>
                <c:pt idx="5">
                  <c:v>17</c:v>
                </c:pt>
                <c:pt idx="6">
                  <c:v>17</c:v>
                </c:pt>
                <c:pt idx="7">
                  <c:v>17</c:v>
                </c:pt>
                <c:pt idx="8">
                  <c:v>19.5</c:v>
                </c:pt>
                <c:pt idx="9">
                  <c:v>14.5</c:v>
                </c:pt>
                <c:pt idx="10">
                  <c:v>16</c:v>
                </c:pt>
                <c:pt idx="11">
                  <c:v>18.5</c:v>
                </c:pt>
                <c:pt idx="12">
                  <c:v>15</c:v>
                </c:pt>
                <c:pt idx="13">
                  <c:v>11</c:v>
                </c:pt>
                <c:pt idx="14">
                  <c:v>13</c:v>
                </c:pt>
                <c:pt idx="15">
                  <c:v>16.5</c:v>
                </c:pt>
                <c:pt idx="16">
                  <c:v>15.5</c:v>
                </c:pt>
                <c:pt idx="17">
                  <c:v>17</c:v>
                </c:pt>
                <c:pt idx="18">
                  <c:v>16</c:v>
                </c:pt>
                <c:pt idx="19">
                  <c:v>15</c:v>
                </c:pt>
                <c:pt idx="20">
                  <c:v>14</c:v>
                </c:pt>
                <c:pt idx="21">
                  <c:v>19</c:v>
                </c:pt>
                <c:pt idx="22">
                  <c:v>19</c:v>
                </c:pt>
                <c:pt idx="23">
                  <c:v>16</c:v>
                </c:pt>
                <c:pt idx="24">
                  <c:v>16</c:v>
                </c:pt>
                <c:pt idx="25">
                  <c:v>16</c:v>
                </c:pt>
                <c:pt idx="26">
                  <c:v>19</c:v>
                </c:pt>
                <c:pt idx="27">
                  <c:v>16.5</c:v>
                </c:pt>
                <c:pt idx="28">
                  <c:v>15</c:v>
                </c:pt>
                <c:pt idx="29">
                  <c:v>14</c:v>
                </c:pt>
                <c:pt idx="30">
                  <c:v>19</c:v>
                </c:pt>
                <c:pt idx="31">
                  <c:v>16.5</c:v>
                </c:pt>
                <c:pt idx="32">
                  <c:v>19.5</c:v>
                </c:pt>
                <c:pt idx="33">
                  <c:v>19.5</c:v>
                </c:pt>
                <c:pt idx="34">
                  <c:v>15.5</c:v>
                </c:pt>
                <c:pt idx="35">
                  <c:v>16</c:v>
                </c:pt>
                <c:pt idx="36">
                  <c:v>15</c:v>
                </c:pt>
                <c:pt idx="37">
                  <c:v>12.5</c:v>
                </c:pt>
                <c:pt idx="38">
                  <c:v>11</c:v>
                </c:pt>
                <c:pt idx="39">
                  <c:v>16</c:v>
                </c:pt>
                <c:pt idx="40">
                  <c:v>21.5</c:v>
                </c:pt>
                <c:pt idx="41">
                  <c:v>23.5</c:v>
                </c:pt>
                <c:pt idx="42">
                  <c:v>24</c:v>
                </c:pt>
                <c:pt idx="43">
                  <c:v>26.5</c:v>
                </c:pt>
                <c:pt idx="44">
                  <c:v>24.5</c:v>
                </c:pt>
                <c:pt idx="45">
                  <c:v>16.5</c:v>
                </c:pt>
                <c:pt idx="46">
                  <c:v>22.5</c:v>
                </c:pt>
                <c:pt idx="47">
                  <c:v>22.5</c:v>
                </c:pt>
                <c:pt idx="48">
                  <c:v>25</c:v>
                </c:pt>
                <c:pt idx="49">
                  <c:v>25.5</c:v>
                </c:pt>
                <c:pt idx="50">
                  <c:v>27</c:v>
                </c:pt>
                <c:pt idx="51">
                  <c:v>25.5</c:v>
                </c:pt>
                <c:pt idx="52">
                  <c:v>22</c:v>
                </c:pt>
                <c:pt idx="53">
                  <c:v>18.5</c:v>
                </c:pt>
                <c:pt idx="54">
                  <c:v>15</c:v>
                </c:pt>
                <c:pt idx="55">
                  <c:v>15.5</c:v>
                </c:pt>
                <c:pt idx="56">
                  <c:v>20.5</c:v>
                </c:pt>
                <c:pt idx="57">
                  <c:v>24</c:v>
                </c:pt>
                <c:pt idx="58">
                  <c:v>20</c:v>
                </c:pt>
                <c:pt idx="59">
                  <c:v>19.5</c:v>
                </c:pt>
                <c:pt idx="60">
                  <c:v>24.5</c:v>
                </c:pt>
                <c:pt idx="61">
                  <c:v>25.5</c:v>
                </c:pt>
                <c:pt idx="62">
                  <c:v>28</c:v>
                </c:pt>
                <c:pt idx="63">
                  <c:v>11.5</c:v>
                </c:pt>
                <c:pt idx="64">
                  <c:v>10.5</c:v>
                </c:pt>
                <c:pt idx="65">
                  <c:v>10.5</c:v>
                </c:pt>
                <c:pt idx="66">
                  <c:v>15.5</c:v>
                </c:pt>
                <c:pt idx="67">
                  <c:v>18.5</c:v>
                </c:pt>
                <c:pt idx="68">
                  <c:v>19</c:v>
                </c:pt>
                <c:pt idx="69">
                  <c:v>20.5</c:v>
                </c:pt>
                <c:pt idx="70">
                  <c:v>20.5</c:v>
                </c:pt>
                <c:pt idx="71">
                  <c:v>22.5</c:v>
                </c:pt>
                <c:pt idx="72">
                  <c:v>24</c:v>
                </c:pt>
                <c:pt idx="73">
                  <c:v>22.5</c:v>
                </c:pt>
                <c:pt idx="74">
                  <c:v>23.5</c:v>
                </c:pt>
                <c:pt idx="75">
                  <c:v>17.5</c:v>
                </c:pt>
                <c:pt idx="76">
                  <c:v>16.5</c:v>
                </c:pt>
                <c:pt idx="77">
                  <c:v>14</c:v>
                </c:pt>
                <c:pt idx="78">
                  <c:v>17.5</c:v>
                </c:pt>
                <c:pt idx="79">
                  <c:v>19</c:v>
                </c:pt>
                <c:pt idx="80">
                  <c:v>17</c:v>
                </c:pt>
                <c:pt idx="81">
                  <c:v>11.5</c:v>
                </c:pt>
                <c:pt idx="82">
                  <c:v>10.5</c:v>
                </c:pt>
                <c:pt idx="83">
                  <c:v>10</c:v>
                </c:pt>
                <c:pt idx="84">
                  <c:v>11.5</c:v>
                </c:pt>
                <c:pt idx="85">
                  <c:v>11</c:v>
                </c:pt>
                <c:pt idx="86">
                  <c:v>10</c:v>
                </c:pt>
                <c:pt idx="87">
                  <c:v>8.5</c:v>
                </c:pt>
                <c:pt idx="88">
                  <c:v>11.5</c:v>
                </c:pt>
                <c:pt idx="89">
                  <c:v>10.5</c:v>
                </c:pt>
                <c:pt idx="90">
                  <c:v>11.5</c:v>
                </c:pt>
                <c:pt idx="91">
                  <c:v>10.5</c:v>
                </c:pt>
              </c:numCache>
            </c:numRef>
          </c:val>
          <c:smooth val="1"/>
        </c:ser>
        <c:ser>
          <c:idx val="1"/>
          <c:order val="1"/>
          <c:tx>
            <c:v>СМЗ</c:v>
          </c:tx>
          <c:marker>
            <c:symbol val="none"/>
          </c:marker>
          <c:cat>
            <c:numRef>
              <c:f>'ТЕМПЕРАТУРНЫЕ ДАННЫЕ'!$B$156:$B$247</c:f>
              <c:numCache>
                <c:formatCode>[$-419]d\ mmm;@</c:formatCode>
                <c:ptCount val="92"/>
                <c:pt idx="0">
                  <c:v>153</c:v>
                </c:pt>
                <c:pt idx="1">
                  <c:v>154</c:v>
                </c:pt>
                <c:pt idx="2">
                  <c:v>155</c:v>
                </c:pt>
                <c:pt idx="3">
                  <c:v>156</c:v>
                </c:pt>
                <c:pt idx="4">
                  <c:v>157</c:v>
                </c:pt>
                <c:pt idx="5">
                  <c:v>158</c:v>
                </c:pt>
                <c:pt idx="6">
                  <c:v>159</c:v>
                </c:pt>
                <c:pt idx="7">
                  <c:v>160</c:v>
                </c:pt>
                <c:pt idx="8">
                  <c:v>161</c:v>
                </c:pt>
                <c:pt idx="9">
                  <c:v>162</c:v>
                </c:pt>
                <c:pt idx="10">
                  <c:v>163</c:v>
                </c:pt>
                <c:pt idx="11">
                  <c:v>164</c:v>
                </c:pt>
                <c:pt idx="12">
                  <c:v>165</c:v>
                </c:pt>
                <c:pt idx="13">
                  <c:v>166</c:v>
                </c:pt>
                <c:pt idx="14">
                  <c:v>167</c:v>
                </c:pt>
                <c:pt idx="15">
                  <c:v>168</c:v>
                </c:pt>
                <c:pt idx="16">
                  <c:v>169</c:v>
                </c:pt>
                <c:pt idx="17">
                  <c:v>170</c:v>
                </c:pt>
                <c:pt idx="18">
                  <c:v>171</c:v>
                </c:pt>
                <c:pt idx="19">
                  <c:v>172</c:v>
                </c:pt>
                <c:pt idx="20">
                  <c:v>173</c:v>
                </c:pt>
                <c:pt idx="21">
                  <c:v>174</c:v>
                </c:pt>
                <c:pt idx="22">
                  <c:v>175</c:v>
                </c:pt>
                <c:pt idx="23">
                  <c:v>176</c:v>
                </c:pt>
                <c:pt idx="24">
                  <c:v>177</c:v>
                </c:pt>
                <c:pt idx="25">
                  <c:v>178</c:v>
                </c:pt>
                <c:pt idx="26">
                  <c:v>179</c:v>
                </c:pt>
                <c:pt idx="27">
                  <c:v>180</c:v>
                </c:pt>
                <c:pt idx="28">
                  <c:v>181</c:v>
                </c:pt>
                <c:pt idx="29">
                  <c:v>182</c:v>
                </c:pt>
                <c:pt idx="30">
                  <c:v>183</c:v>
                </c:pt>
                <c:pt idx="31">
                  <c:v>184</c:v>
                </c:pt>
                <c:pt idx="32">
                  <c:v>185</c:v>
                </c:pt>
                <c:pt idx="33">
                  <c:v>186</c:v>
                </c:pt>
                <c:pt idx="34">
                  <c:v>187</c:v>
                </c:pt>
                <c:pt idx="35">
                  <c:v>188</c:v>
                </c:pt>
                <c:pt idx="36">
                  <c:v>189</c:v>
                </c:pt>
                <c:pt idx="37">
                  <c:v>190</c:v>
                </c:pt>
                <c:pt idx="38">
                  <c:v>191</c:v>
                </c:pt>
                <c:pt idx="39">
                  <c:v>192</c:v>
                </c:pt>
                <c:pt idx="40">
                  <c:v>193</c:v>
                </c:pt>
                <c:pt idx="41">
                  <c:v>194</c:v>
                </c:pt>
                <c:pt idx="42">
                  <c:v>195</c:v>
                </c:pt>
                <c:pt idx="43">
                  <c:v>196</c:v>
                </c:pt>
                <c:pt idx="44">
                  <c:v>197</c:v>
                </c:pt>
                <c:pt idx="45">
                  <c:v>198</c:v>
                </c:pt>
                <c:pt idx="46">
                  <c:v>199</c:v>
                </c:pt>
                <c:pt idx="47">
                  <c:v>200</c:v>
                </c:pt>
                <c:pt idx="48">
                  <c:v>201</c:v>
                </c:pt>
                <c:pt idx="49">
                  <c:v>202</c:v>
                </c:pt>
                <c:pt idx="50">
                  <c:v>203</c:v>
                </c:pt>
                <c:pt idx="51">
                  <c:v>204</c:v>
                </c:pt>
                <c:pt idx="52">
                  <c:v>205</c:v>
                </c:pt>
                <c:pt idx="53">
                  <c:v>206</c:v>
                </c:pt>
                <c:pt idx="54">
                  <c:v>207</c:v>
                </c:pt>
                <c:pt idx="55">
                  <c:v>208</c:v>
                </c:pt>
                <c:pt idx="56">
                  <c:v>209</c:v>
                </c:pt>
                <c:pt idx="57">
                  <c:v>210</c:v>
                </c:pt>
                <c:pt idx="58">
                  <c:v>211</c:v>
                </c:pt>
                <c:pt idx="59">
                  <c:v>212</c:v>
                </c:pt>
                <c:pt idx="60">
                  <c:v>213</c:v>
                </c:pt>
                <c:pt idx="61">
                  <c:v>214</c:v>
                </c:pt>
                <c:pt idx="62">
                  <c:v>215</c:v>
                </c:pt>
                <c:pt idx="63">
                  <c:v>216</c:v>
                </c:pt>
                <c:pt idx="64">
                  <c:v>217</c:v>
                </c:pt>
                <c:pt idx="65">
                  <c:v>218</c:v>
                </c:pt>
                <c:pt idx="66">
                  <c:v>219</c:v>
                </c:pt>
                <c:pt idx="67">
                  <c:v>220</c:v>
                </c:pt>
                <c:pt idx="68">
                  <c:v>221</c:v>
                </c:pt>
                <c:pt idx="69">
                  <c:v>222</c:v>
                </c:pt>
                <c:pt idx="70">
                  <c:v>223</c:v>
                </c:pt>
                <c:pt idx="71">
                  <c:v>224</c:v>
                </c:pt>
                <c:pt idx="72">
                  <c:v>225</c:v>
                </c:pt>
                <c:pt idx="73">
                  <c:v>226</c:v>
                </c:pt>
                <c:pt idx="74">
                  <c:v>227</c:v>
                </c:pt>
                <c:pt idx="75">
                  <c:v>228</c:v>
                </c:pt>
                <c:pt idx="76">
                  <c:v>229</c:v>
                </c:pt>
                <c:pt idx="77">
                  <c:v>230</c:v>
                </c:pt>
                <c:pt idx="78">
                  <c:v>231</c:v>
                </c:pt>
                <c:pt idx="79">
                  <c:v>232</c:v>
                </c:pt>
                <c:pt idx="80">
                  <c:v>233</c:v>
                </c:pt>
                <c:pt idx="81">
                  <c:v>234</c:v>
                </c:pt>
                <c:pt idx="82">
                  <c:v>235</c:v>
                </c:pt>
                <c:pt idx="83">
                  <c:v>236</c:v>
                </c:pt>
                <c:pt idx="84">
                  <c:v>237</c:v>
                </c:pt>
                <c:pt idx="85">
                  <c:v>238</c:v>
                </c:pt>
                <c:pt idx="86">
                  <c:v>239</c:v>
                </c:pt>
                <c:pt idx="87">
                  <c:v>240</c:v>
                </c:pt>
                <c:pt idx="88">
                  <c:v>241</c:v>
                </c:pt>
                <c:pt idx="89">
                  <c:v>242</c:v>
                </c:pt>
                <c:pt idx="90">
                  <c:v>243</c:v>
                </c:pt>
                <c:pt idx="91">
                  <c:v>244</c:v>
                </c:pt>
              </c:numCache>
            </c:numRef>
          </c:cat>
          <c:val>
            <c:numRef>
              <c:f>'ТЕМПЕРАТУРНЫЕ ДАННЫЕ'!$EW$156:$EW$247</c:f>
              <c:numCache>
                <c:formatCode>0.0</c:formatCode>
                <c:ptCount val="92"/>
                <c:pt idx="0">
                  <c:v>11.708993212669682</c:v>
                </c:pt>
                <c:pt idx="1">
                  <c:v>14.295814479638008</c:v>
                </c:pt>
                <c:pt idx="2">
                  <c:v>15.236990950226245</c:v>
                </c:pt>
                <c:pt idx="3">
                  <c:v>15.299773755656108</c:v>
                </c:pt>
                <c:pt idx="4">
                  <c:v>15.526583710407239</c:v>
                </c:pt>
                <c:pt idx="5">
                  <c:v>15.148190045248869</c:v>
                </c:pt>
                <c:pt idx="6">
                  <c:v>15.091346153846153</c:v>
                </c:pt>
                <c:pt idx="7">
                  <c:v>15.242647058823529</c:v>
                </c:pt>
                <c:pt idx="8">
                  <c:v>13.304015837104073</c:v>
                </c:pt>
                <c:pt idx="9">
                  <c:v>15.069287330316742</c:v>
                </c:pt>
                <c:pt idx="10">
                  <c:v>15.55656108597285</c:v>
                </c:pt>
                <c:pt idx="11">
                  <c:v>16.712669683257918</c:v>
                </c:pt>
                <c:pt idx="12">
                  <c:v>16.213235294117645</c:v>
                </c:pt>
                <c:pt idx="13">
                  <c:v>15.998585972850679</c:v>
                </c:pt>
                <c:pt idx="14">
                  <c:v>16.997737556561084</c:v>
                </c:pt>
                <c:pt idx="15">
                  <c:v>17.592477375565611</c:v>
                </c:pt>
                <c:pt idx="16">
                  <c:v>17.957861990950228</c:v>
                </c:pt>
                <c:pt idx="17">
                  <c:v>18.116233031674209</c:v>
                </c:pt>
                <c:pt idx="18">
                  <c:v>19.187217194570135</c:v>
                </c:pt>
                <c:pt idx="19">
                  <c:v>20.115950226244344</c:v>
                </c:pt>
                <c:pt idx="20">
                  <c:v>20.565610859728508</c:v>
                </c:pt>
                <c:pt idx="21">
                  <c:v>20.171097285067873</c:v>
                </c:pt>
                <c:pt idx="22">
                  <c:v>19.765554298642535</c:v>
                </c:pt>
                <c:pt idx="23">
                  <c:v>18.789027149321267</c:v>
                </c:pt>
                <c:pt idx="24">
                  <c:v>17.74802036199095</c:v>
                </c:pt>
                <c:pt idx="25">
                  <c:v>17.81447963800905</c:v>
                </c:pt>
                <c:pt idx="26">
                  <c:v>18.468891402714931</c:v>
                </c:pt>
                <c:pt idx="27">
                  <c:v>15.186651583710407</c:v>
                </c:pt>
                <c:pt idx="28">
                  <c:v>15.954468325791856</c:v>
                </c:pt>
                <c:pt idx="29">
                  <c:v>16.309389140271492</c:v>
                </c:pt>
                <c:pt idx="30">
                  <c:v>17.386029411764707</c:v>
                </c:pt>
                <c:pt idx="31">
                  <c:v>18.569570135746606</c:v>
                </c:pt>
                <c:pt idx="32">
                  <c:v>19.263009049773757</c:v>
                </c:pt>
                <c:pt idx="33">
                  <c:v>18.93071266968326</c:v>
                </c:pt>
                <c:pt idx="34">
                  <c:v>19.170531674208142</c:v>
                </c:pt>
                <c:pt idx="35">
                  <c:v>19.505090497737555</c:v>
                </c:pt>
                <c:pt idx="36">
                  <c:v>19.059389140271492</c:v>
                </c:pt>
                <c:pt idx="37">
                  <c:v>19.632918552036202</c:v>
                </c:pt>
                <c:pt idx="38">
                  <c:v>19.818721719457013</c:v>
                </c:pt>
                <c:pt idx="39">
                  <c:v>18.927319004524886</c:v>
                </c:pt>
                <c:pt idx="40">
                  <c:v>18.741798642533936</c:v>
                </c:pt>
                <c:pt idx="41">
                  <c:v>19.264140271493211</c:v>
                </c:pt>
                <c:pt idx="42">
                  <c:v>19.545531674208142</c:v>
                </c:pt>
                <c:pt idx="43">
                  <c:v>20.418834841628957</c:v>
                </c:pt>
                <c:pt idx="44">
                  <c:v>20.769796380090497</c:v>
                </c:pt>
                <c:pt idx="45">
                  <c:v>20.73274886877828</c:v>
                </c:pt>
                <c:pt idx="46">
                  <c:v>21.508201357466064</c:v>
                </c:pt>
                <c:pt idx="47">
                  <c:v>21.445701357466064</c:v>
                </c:pt>
                <c:pt idx="48">
                  <c:v>20.964083710407238</c:v>
                </c:pt>
                <c:pt idx="49">
                  <c:v>20.455882352941174</c:v>
                </c:pt>
                <c:pt idx="50">
                  <c:v>21.082013574660635</c:v>
                </c:pt>
                <c:pt idx="51">
                  <c:v>21.251555429864254</c:v>
                </c:pt>
                <c:pt idx="52">
                  <c:v>21.392533936651585</c:v>
                </c:pt>
                <c:pt idx="53">
                  <c:v>21.268099547511312</c:v>
                </c:pt>
                <c:pt idx="54">
                  <c:v>20.417986425339365</c:v>
                </c:pt>
                <c:pt idx="55">
                  <c:v>19.403280542986423</c:v>
                </c:pt>
                <c:pt idx="56">
                  <c:v>20.742364253393664</c:v>
                </c:pt>
                <c:pt idx="57">
                  <c:v>20.460407239819006</c:v>
                </c:pt>
                <c:pt idx="58">
                  <c:v>20.483597285067873</c:v>
                </c:pt>
                <c:pt idx="59">
                  <c:v>20.665441176470587</c:v>
                </c:pt>
                <c:pt idx="60">
                  <c:v>21.372454751131222</c:v>
                </c:pt>
                <c:pt idx="61">
                  <c:v>21.707013574660635</c:v>
                </c:pt>
                <c:pt idx="62">
                  <c:v>22.64225113122172</c:v>
                </c:pt>
                <c:pt idx="63">
                  <c:v>22.283088235294116</c:v>
                </c:pt>
                <c:pt idx="64">
                  <c:v>21.945418552036202</c:v>
                </c:pt>
                <c:pt idx="65">
                  <c:v>20.866798642533936</c:v>
                </c:pt>
                <c:pt idx="66">
                  <c:v>19.307975113122172</c:v>
                </c:pt>
                <c:pt idx="67">
                  <c:v>19.557692307692307</c:v>
                </c:pt>
                <c:pt idx="68">
                  <c:v>20.061934389140269</c:v>
                </c:pt>
                <c:pt idx="69">
                  <c:v>19.66685520361991</c:v>
                </c:pt>
                <c:pt idx="70">
                  <c:v>19.465214932126699</c:v>
                </c:pt>
                <c:pt idx="71">
                  <c:v>20.205599547511312</c:v>
                </c:pt>
                <c:pt idx="72">
                  <c:v>21.149604072398191</c:v>
                </c:pt>
                <c:pt idx="73">
                  <c:v>21.279411764705884</c:v>
                </c:pt>
                <c:pt idx="74">
                  <c:v>21.612839366515836</c:v>
                </c:pt>
                <c:pt idx="75">
                  <c:v>22.156957013574662</c:v>
                </c:pt>
                <c:pt idx="76">
                  <c:v>20.603506787330318</c:v>
                </c:pt>
                <c:pt idx="77">
                  <c:v>19.434671945701357</c:v>
                </c:pt>
                <c:pt idx="78">
                  <c:v>19.920531674208142</c:v>
                </c:pt>
                <c:pt idx="79">
                  <c:v>20.720164027149323</c:v>
                </c:pt>
                <c:pt idx="80">
                  <c:v>19.94131787330317</c:v>
                </c:pt>
                <c:pt idx="81">
                  <c:v>20.150593891402714</c:v>
                </c:pt>
                <c:pt idx="82">
                  <c:v>20.28322963800905</c:v>
                </c:pt>
                <c:pt idx="83">
                  <c:v>19.501696832579185</c:v>
                </c:pt>
                <c:pt idx="84">
                  <c:v>19.802177601809955</c:v>
                </c:pt>
                <c:pt idx="85">
                  <c:v>19.113687782805432</c:v>
                </c:pt>
                <c:pt idx="86">
                  <c:v>17.095022624434389</c:v>
                </c:pt>
                <c:pt idx="87">
                  <c:v>15.649321266968325</c:v>
                </c:pt>
                <c:pt idx="88">
                  <c:v>15.367929864253393</c:v>
                </c:pt>
                <c:pt idx="89">
                  <c:v>13.196973981900452</c:v>
                </c:pt>
                <c:pt idx="90">
                  <c:v>12.695984162895929</c:v>
                </c:pt>
                <c:pt idx="91">
                  <c:v>15.727941176470587</c:v>
                </c:pt>
              </c:numCache>
            </c:numRef>
          </c:val>
          <c:smooth val="1"/>
        </c:ser>
        <c:ser>
          <c:idx val="2"/>
          <c:order val="2"/>
          <c:tx>
            <c:v>2017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ДАННЫЕ'!$B$156:$B$247</c:f>
              <c:numCache>
                <c:formatCode>[$-419]d\ mmm;@</c:formatCode>
                <c:ptCount val="92"/>
                <c:pt idx="0">
                  <c:v>153</c:v>
                </c:pt>
                <c:pt idx="1">
                  <c:v>154</c:v>
                </c:pt>
                <c:pt idx="2">
                  <c:v>155</c:v>
                </c:pt>
                <c:pt idx="3">
                  <c:v>156</c:v>
                </c:pt>
                <c:pt idx="4">
                  <c:v>157</c:v>
                </c:pt>
                <c:pt idx="5">
                  <c:v>158</c:v>
                </c:pt>
                <c:pt idx="6">
                  <c:v>159</c:v>
                </c:pt>
                <c:pt idx="7">
                  <c:v>160</c:v>
                </c:pt>
                <c:pt idx="8">
                  <c:v>161</c:v>
                </c:pt>
                <c:pt idx="9">
                  <c:v>162</c:v>
                </c:pt>
                <c:pt idx="10">
                  <c:v>163</c:v>
                </c:pt>
                <c:pt idx="11">
                  <c:v>164</c:v>
                </c:pt>
                <c:pt idx="12">
                  <c:v>165</c:v>
                </c:pt>
                <c:pt idx="13">
                  <c:v>166</c:v>
                </c:pt>
                <c:pt idx="14">
                  <c:v>167</c:v>
                </c:pt>
                <c:pt idx="15">
                  <c:v>168</c:v>
                </c:pt>
                <c:pt idx="16">
                  <c:v>169</c:v>
                </c:pt>
                <c:pt idx="17">
                  <c:v>170</c:v>
                </c:pt>
                <c:pt idx="18">
                  <c:v>171</c:v>
                </c:pt>
                <c:pt idx="19">
                  <c:v>172</c:v>
                </c:pt>
                <c:pt idx="20">
                  <c:v>173</c:v>
                </c:pt>
                <c:pt idx="21">
                  <c:v>174</c:v>
                </c:pt>
                <c:pt idx="22">
                  <c:v>175</c:v>
                </c:pt>
                <c:pt idx="23">
                  <c:v>176</c:v>
                </c:pt>
                <c:pt idx="24">
                  <c:v>177</c:v>
                </c:pt>
                <c:pt idx="25">
                  <c:v>178</c:v>
                </c:pt>
                <c:pt idx="26">
                  <c:v>179</c:v>
                </c:pt>
                <c:pt idx="27">
                  <c:v>180</c:v>
                </c:pt>
                <c:pt idx="28">
                  <c:v>181</c:v>
                </c:pt>
                <c:pt idx="29">
                  <c:v>182</c:v>
                </c:pt>
                <c:pt idx="30">
                  <c:v>183</c:v>
                </c:pt>
                <c:pt idx="31">
                  <c:v>184</c:v>
                </c:pt>
                <c:pt idx="32">
                  <c:v>185</c:v>
                </c:pt>
                <c:pt idx="33">
                  <c:v>186</c:v>
                </c:pt>
                <c:pt idx="34">
                  <c:v>187</c:v>
                </c:pt>
                <c:pt idx="35">
                  <c:v>188</c:v>
                </c:pt>
                <c:pt idx="36">
                  <c:v>189</c:v>
                </c:pt>
                <c:pt idx="37">
                  <c:v>190</c:v>
                </c:pt>
                <c:pt idx="38">
                  <c:v>191</c:v>
                </c:pt>
                <c:pt idx="39">
                  <c:v>192</c:v>
                </c:pt>
                <c:pt idx="40">
                  <c:v>193</c:v>
                </c:pt>
                <c:pt idx="41">
                  <c:v>194</c:v>
                </c:pt>
                <c:pt idx="42">
                  <c:v>195</c:v>
                </c:pt>
                <c:pt idx="43">
                  <c:v>196</c:v>
                </c:pt>
                <c:pt idx="44">
                  <c:v>197</c:v>
                </c:pt>
                <c:pt idx="45">
                  <c:v>198</c:v>
                </c:pt>
                <c:pt idx="46">
                  <c:v>199</c:v>
                </c:pt>
                <c:pt idx="47">
                  <c:v>200</c:v>
                </c:pt>
                <c:pt idx="48">
                  <c:v>201</c:v>
                </c:pt>
                <c:pt idx="49">
                  <c:v>202</c:v>
                </c:pt>
                <c:pt idx="50">
                  <c:v>203</c:v>
                </c:pt>
                <c:pt idx="51">
                  <c:v>204</c:v>
                </c:pt>
                <c:pt idx="52">
                  <c:v>205</c:v>
                </c:pt>
                <c:pt idx="53">
                  <c:v>206</c:v>
                </c:pt>
                <c:pt idx="54">
                  <c:v>207</c:v>
                </c:pt>
                <c:pt idx="55">
                  <c:v>208</c:v>
                </c:pt>
                <c:pt idx="56">
                  <c:v>209</c:v>
                </c:pt>
                <c:pt idx="57">
                  <c:v>210</c:v>
                </c:pt>
                <c:pt idx="58">
                  <c:v>211</c:v>
                </c:pt>
                <c:pt idx="59">
                  <c:v>212</c:v>
                </c:pt>
                <c:pt idx="60">
                  <c:v>213</c:v>
                </c:pt>
                <c:pt idx="61">
                  <c:v>214</c:v>
                </c:pt>
                <c:pt idx="62">
                  <c:v>215</c:v>
                </c:pt>
                <c:pt idx="63">
                  <c:v>216</c:v>
                </c:pt>
                <c:pt idx="64">
                  <c:v>217</c:v>
                </c:pt>
                <c:pt idx="65">
                  <c:v>218</c:v>
                </c:pt>
                <c:pt idx="66">
                  <c:v>219</c:v>
                </c:pt>
                <c:pt idx="67">
                  <c:v>220</c:v>
                </c:pt>
                <c:pt idx="68">
                  <c:v>221</c:v>
                </c:pt>
                <c:pt idx="69">
                  <c:v>222</c:v>
                </c:pt>
                <c:pt idx="70">
                  <c:v>223</c:v>
                </c:pt>
                <c:pt idx="71">
                  <c:v>224</c:v>
                </c:pt>
                <c:pt idx="72">
                  <c:v>225</c:v>
                </c:pt>
                <c:pt idx="73">
                  <c:v>226</c:v>
                </c:pt>
                <c:pt idx="74">
                  <c:v>227</c:v>
                </c:pt>
                <c:pt idx="75">
                  <c:v>228</c:v>
                </c:pt>
                <c:pt idx="76">
                  <c:v>229</c:v>
                </c:pt>
                <c:pt idx="77">
                  <c:v>230</c:v>
                </c:pt>
                <c:pt idx="78">
                  <c:v>231</c:v>
                </c:pt>
                <c:pt idx="79">
                  <c:v>232</c:v>
                </c:pt>
                <c:pt idx="80">
                  <c:v>233</c:v>
                </c:pt>
                <c:pt idx="81">
                  <c:v>234</c:v>
                </c:pt>
                <c:pt idx="82">
                  <c:v>235</c:v>
                </c:pt>
                <c:pt idx="83">
                  <c:v>236</c:v>
                </c:pt>
                <c:pt idx="84">
                  <c:v>237</c:v>
                </c:pt>
                <c:pt idx="85">
                  <c:v>238</c:v>
                </c:pt>
                <c:pt idx="86">
                  <c:v>239</c:v>
                </c:pt>
                <c:pt idx="87">
                  <c:v>240</c:v>
                </c:pt>
                <c:pt idx="88">
                  <c:v>241</c:v>
                </c:pt>
                <c:pt idx="89">
                  <c:v>242</c:v>
                </c:pt>
                <c:pt idx="90">
                  <c:v>243</c:v>
                </c:pt>
                <c:pt idx="91">
                  <c:v>244</c:v>
                </c:pt>
              </c:numCache>
            </c:numRef>
          </c:cat>
          <c:val>
            <c:numRef>
              <c:f>'ТЕМПЕРАТУРНЫЕ ДАННЫЕ'!$FN$156:$FN$247</c:f>
              <c:numCache>
                <c:formatCode>0</c:formatCode>
                <c:ptCount val="92"/>
                <c:pt idx="0">
                  <c:v>10</c:v>
                </c:pt>
                <c:pt idx="1">
                  <c:v>12.5</c:v>
                </c:pt>
                <c:pt idx="2">
                  <c:v>12.5</c:v>
                </c:pt>
                <c:pt idx="3">
                  <c:v>9</c:v>
                </c:pt>
                <c:pt idx="4">
                  <c:v>9</c:v>
                </c:pt>
                <c:pt idx="5">
                  <c:v>10.5</c:v>
                </c:pt>
                <c:pt idx="6">
                  <c:v>10.5</c:v>
                </c:pt>
                <c:pt idx="7">
                  <c:v>12</c:v>
                </c:pt>
                <c:pt idx="8">
                  <c:v>13.5</c:v>
                </c:pt>
                <c:pt idx="9">
                  <c:v>14.5</c:v>
                </c:pt>
                <c:pt idx="10">
                  <c:v>15</c:v>
                </c:pt>
                <c:pt idx="11">
                  <c:v>16.5</c:v>
                </c:pt>
                <c:pt idx="12">
                  <c:v>17</c:v>
                </c:pt>
                <c:pt idx="13">
                  <c:v>17</c:v>
                </c:pt>
                <c:pt idx="14">
                  <c:v>16.5</c:v>
                </c:pt>
                <c:pt idx="15">
                  <c:v>17</c:v>
                </c:pt>
                <c:pt idx="16">
                  <c:v>17</c:v>
                </c:pt>
                <c:pt idx="17">
                  <c:v>16.5</c:v>
                </c:pt>
                <c:pt idx="18">
                  <c:v>17.5</c:v>
                </c:pt>
                <c:pt idx="19">
                  <c:v>16</c:v>
                </c:pt>
                <c:pt idx="20">
                  <c:v>17</c:v>
                </c:pt>
                <c:pt idx="21">
                  <c:v>17.5</c:v>
                </c:pt>
                <c:pt idx="22">
                  <c:v>15</c:v>
                </c:pt>
                <c:pt idx="23">
                  <c:v>15</c:v>
                </c:pt>
                <c:pt idx="24">
                  <c:v>14</c:v>
                </c:pt>
                <c:pt idx="25">
                  <c:v>14.5</c:v>
                </c:pt>
                <c:pt idx="26">
                  <c:v>17</c:v>
                </c:pt>
                <c:pt idx="27">
                  <c:v>17.5</c:v>
                </c:pt>
                <c:pt idx="28">
                  <c:v>16</c:v>
                </c:pt>
                <c:pt idx="29">
                  <c:v>14</c:v>
                </c:pt>
                <c:pt idx="30">
                  <c:v>12.5</c:v>
                </c:pt>
                <c:pt idx="31">
                  <c:v>16</c:v>
                </c:pt>
                <c:pt idx="32">
                  <c:v>16.5</c:v>
                </c:pt>
                <c:pt idx="33">
                  <c:v>17</c:v>
                </c:pt>
                <c:pt idx="34">
                  <c:v>17.5</c:v>
                </c:pt>
                <c:pt idx="35">
                  <c:v>14</c:v>
                </c:pt>
                <c:pt idx="36">
                  <c:v>13.5</c:v>
                </c:pt>
                <c:pt idx="37">
                  <c:v>13</c:v>
                </c:pt>
                <c:pt idx="38">
                  <c:v>14</c:v>
                </c:pt>
                <c:pt idx="39">
                  <c:v>14.5</c:v>
                </c:pt>
                <c:pt idx="40">
                  <c:v>15.5</c:v>
                </c:pt>
                <c:pt idx="41">
                  <c:v>16.5</c:v>
                </c:pt>
                <c:pt idx="42">
                  <c:v>17.5</c:v>
                </c:pt>
                <c:pt idx="43">
                  <c:v>18.5</c:v>
                </c:pt>
                <c:pt idx="44">
                  <c:v>19.5</c:v>
                </c:pt>
                <c:pt idx="45">
                  <c:v>20.5</c:v>
                </c:pt>
                <c:pt idx="46">
                  <c:v>21</c:v>
                </c:pt>
                <c:pt idx="47">
                  <c:v>20.5</c:v>
                </c:pt>
                <c:pt idx="48">
                  <c:v>20.5</c:v>
                </c:pt>
                <c:pt idx="49">
                  <c:v>19</c:v>
                </c:pt>
                <c:pt idx="50">
                  <c:v>19.5</c:v>
                </c:pt>
                <c:pt idx="51">
                  <c:v>18.5</c:v>
                </c:pt>
                <c:pt idx="52">
                  <c:v>18</c:v>
                </c:pt>
                <c:pt idx="53">
                  <c:v>17.5</c:v>
                </c:pt>
                <c:pt idx="54">
                  <c:v>15.5</c:v>
                </c:pt>
                <c:pt idx="55">
                  <c:v>16</c:v>
                </c:pt>
                <c:pt idx="56">
                  <c:v>18.5</c:v>
                </c:pt>
                <c:pt idx="57">
                  <c:v>20.5</c:v>
                </c:pt>
                <c:pt idx="58">
                  <c:v>21</c:v>
                </c:pt>
                <c:pt idx="59">
                  <c:v>21.5</c:v>
                </c:pt>
                <c:pt idx="60">
                  <c:v>21.5</c:v>
                </c:pt>
                <c:pt idx="61">
                  <c:v>21.5</c:v>
                </c:pt>
                <c:pt idx="62">
                  <c:v>20.5</c:v>
                </c:pt>
                <c:pt idx="63">
                  <c:v>18.5</c:v>
                </c:pt>
                <c:pt idx="64">
                  <c:v>19.5</c:v>
                </c:pt>
                <c:pt idx="65">
                  <c:v>19</c:v>
                </c:pt>
                <c:pt idx="66">
                  <c:v>18.5</c:v>
                </c:pt>
                <c:pt idx="67">
                  <c:v>18</c:v>
                </c:pt>
                <c:pt idx="68">
                  <c:v>18</c:v>
                </c:pt>
                <c:pt idx="69">
                  <c:v>17</c:v>
                </c:pt>
                <c:pt idx="70">
                  <c:v>14.5</c:v>
                </c:pt>
                <c:pt idx="71">
                  <c:v>16</c:v>
                </c:pt>
                <c:pt idx="72">
                  <c:v>17</c:v>
                </c:pt>
                <c:pt idx="73">
                  <c:v>16.5</c:v>
                </c:pt>
                <c:pt idx="74">
                  <c:v>15.5</c:v>
                </c:pt>
                <c:pt idx="75">
                  <c:v>16</c:v>
                </c:pt>
                <c:pt idx="76">
                  <c:v>17.5</c:v>
                </c:pt>
                <c:pt idx="77">
                  <c:v>15.5</c:v>
                </c:pt>
                <c:pt idx="78">
                  <c:v>15.5</c:v>
                </c:pt>
                <c:pt idx="79">
                  <c:v>16.5</c:v>
                </c:pt>
                <c:pt idx="80">
                  <c:v>18.5</c:v>
                </c:pt>
                <c:pt idx="81">
                  <c:v>20.5</c:v>
                </c:pt>
                <c:pt idx="82">
                  <c:v>21.5</c:v>
                </c:pt>
                <c:pt idx="83">
                  <c:v>21.5</c:v>
                </c:pt>
                <c:pt idx="84">
                  <c:v>22.5</c:v>
                </c:pt>
                <c:pt idx="85">
                  <c:v>20.5</c:v>
                </c:pt>
                <c:pt idx="86">
                  <c:v>16.5</c:v>
                </c:pt>
                <c:pt idx="87">
                  <c:v>15.5</c:v>
                </c:pt>
                <c:pt idx="88">
                  <c:v>13.5</c:v>
                </c:pt>
                <c:pt idx="89">
                  <c:v>11</c:v>
                </c:pt>
                <c:pt idx="90">
                  <c:v>13.5</c:v>
                </c:pt>
                <c:pt idx="91">
                  <c:v>14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0672128"/>
        <c:axId val="130673664"/>
      </c:lineChart>
      <c:dateAx>
        <c:axId val="130672128"/>
        <c:scaling>
          <c:orientation val="minMax"/>
        </c:scaling>
        <c:delete val="0"/>
        <c:axPos val="b"/>
        <c:numFmt formatCode="[$-419]d\ mmm;@" sourceLinked="1"/>
        <c:majorTickMark val="out"/>
        <c:minorTickMark val="none"/>
        <c:tickLblPos val="nextTo"/>
        <c:crossAx val="130673664"/>
        <c:crossesAt val="-30"/>
        <c:auto val="1"/>
        <c:lblOffset val="100"/>
        <c:baseTimeUnit val="days"/>
      </c:dateAx>
      <c:valAx>
        <c:axId val="130673664"/>
        <c:scaling>
          <c:orientation val="minMax"/>
          <c:max val="30"/>
          <c:min val="0"/>
        </c:scaling>
        <c:delete val="0"/>
        <c:axPos val="l"/>
        <c:majorGridlines/>
        <c:numFmt formatCode="0" sourceLinked="0"/>
        <c:majorTickMark val="out"/>
        <c:minorTickMark val="none"/>
        <c:tickLblPos val="nextTo"/>
        <c:crossAx val="130672128"/>
        <c:crosses val="autoZero"/>
        <c:crossBetween val="between"/>
        <c:majorUnit val="5"/>
        <c:minorUnit val="1"/>
      </c:valAx>
    </c:plotArea>
    <c:legend>
      <c:legendPos val="r"/>
      <c:layout>
        <c:manualLayout>
          <c:xMode val="edge"/>
          <c:yMode val="edge"/>
          <c:x val="5.7133203665348832E-2"/>
          <c:y val="0.90561360086889164"/>
          <c:w val="0.751168063077293"/>
          <c:h val="7.7661528440814823E-2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224334387860804E-2"/>
          <c:y val="2.5175777103616209E-2"/>
          <c:w val="0.93467745457599594"/>
          <c:h val="0.67274779188606559"/>
        </c:manualLayout>
      </c:layout>
      <c:lineChart>
        <c:grouping val="standard"/>
        <c:varyColors val="0"/>
        <c:ser>
          <c:idx val="0"/>
          <c:order val="0"/>
          <c:tx>
            <c:v>2001 год аналог</c:v>
          </c:tx>
          <c:marker>
            <c:symbol val="none"/>
          </c:marker>
          <c:cat>
            <c:numRef>
              <c:f>'ТЕМПЕРАТУРНЫЕ ДАННЫЕ'!$B$248:$B$338</c:f>
              <c:numCache>
                <c:formatCode>[$-419]d\ mmm;@</c:formatCode>
                <c:ptCount val="91"/>
                <c:pt idx="0">
                  <c:v>245</c:v>
                </c:pt>
                <c:pt idx="1">
                  <c:v>246</c:v>
                </c:pt>
                <c:pt idx="2">
                  <c:v>247</c:v>
                </c:pt>
                <c:pt idx="3">
                  <c:v>248</c:v>
                </c:pt>
                <c:pt idx="4">
                  <c:v>249</c:v>
                </c:pt>
                <c:pt idx="5">
                  <c:v>250</c:v>
                </c:pt>
                <c:pt idx="6">
                  <c:v>251</c:v>
                </c:pt>
                <c:pt idx="7">
                  <c:v>252</c:v>
                </c:pt>
                <c:pt idx="8">
                  <c:v>253</c:v>
                </c:pt>
                <c:pt idx="9">
                  <c:v>254</c:v>
                </c:pt>
                <c:pt idx="10">
                  <c:v>255</c:v>
                </c:pt>
                <c:pt idx="11">
                  <c:v>256</c:v>
                </c:pt>
                <c:pt idx="12">
                  <c:v>257</c:v>
                </c:pt>
                <c:pt idx="13">
                  <c:v>258</c:v>
                </c:pt>
                <c:pt idx="14">
                  <c:v>259</c:v>
                </c:pt>
                <c:pt idx="15">
                  <c:v>260</c:v>
                </c:pt>
                <c:pt idx="16">
                  <c:v>261</c:v>
                </c:pt>
                <c:pt idx="17">
                  <c:v>262</c:v>
                </c:pt>
                <c:pt idx="18">
                  <c:v>263</c:v>
                </c:pt>
                <c:pt idx="19">
                  <c:v>264</c:v>
                </c:pt>
                <c:pt idx="20">
                  <c:v>265</c:v>
                </c:pt>
                <c:pt idx="21">
                  <c:v>266</c:v>
                </c:pt>
                <c:pt idx="22">
                  <c:v>267</c:v>
                </c:pt>
                <c:pt idx="23">
                  <c:v>268</c:v>
                </c:pt>
                <c:pt idx="24">
                  <c:v>269</c:v>
                </c:pt>
                <c:pt idx="25">
                  <c:v>270</c:v>
                </c:pt>
                <c:pt idx="26">
                  <c:v>271</c:v>
                </c:pt>
                <c:pt idx="27">
                  <c:v>272</c:v>
                </c:pt>
                <c:pt idx="28">
                  <c:v>273</c:v>
                </c:pt>
                <c:pt idx="29">
                  <c:v>274</c:v>
                </c:pt>
                <c:pt idx="30">
                  <c:v>275</c:v>
                </c:pt>
                <c:pt idx="31">
                  <c:v>276</c:v>
                </c:pt>
                <c:pt idx="32">
                  <c:v>277</c:v>
                </c:pt>
                <c:pt idx="33">
                  <c:v>278</c:v>
                </c:pt>
                <c:pt idx="34">
                  <c:v>279</c:v>
                </c:pt>
                <c:pt idx="35">
                  <c:v>280</c:v>
                </c:pt>
                <c:pt idx="36">
                  <c:v>281</c:v>
                </c:pt>
                <c:pt idx="37">
                  <c:v>282</c:v>
                </c:pt>
                <c:pt idx="38">
                  <c:v>283</c:v>
                </c:pt>
                <c:pt idx="39">
                  <c:v>284</c:v>
                </c:pt>
                <c:pt idx="40">
                  <c:v>285</c:v>
                </c:pt>
                <c:pt idx="41">
                  <c:v>286</c:v>
                </c:pt>
                <c:pt idx="42">
                  <c:v>287</c:v>
                </c:pt>
                <c:pt idx="43">
                  <c:v>288</c:v>
                </c:pt>
                <c:pt idx="44">
                  <c:v>289</c:v>
                </c:pt>
                <c:pt idx="45">
                  <c:v>290</c:v>
                </c:pt>
                <c:pt idx="46">
                  <c:v>291</c:v>
                </c:pt>
                <c:pt idx="47">
                  <c:v>292</c:v>
                </c:pt>
                <c:pt idx="48">
                  <c:v>293</c:v>
                </c:pt>
                <c:pt idx="49">
                  <c:v>294</c:v>
                </c:pt>
                <c:pt idx="50">
                  <c:v>295</c:v>
                </c:pt>
                <c:pt idx="51">
                  <c:v>296</c:v>
                </c:pt>
                <c:pt idx="52">
                  <c:v>297</c:v>
                </c:pt>
                <c:pt idx="53">
                  <c:v>298</c:v>
                </c:pt>
                <c:pt idx="54">
                  <c:v>299</c:v>
                </c:pt>
                <c:pt idx="55">
                  <c:v>300</c:v>
                </c:pt>
                <c:pt idx="56">
                  <c:v>301</c:v>
                </c:pt>
                <c:pt idx="57">
                  <c:v>302</c:v>
                </c:pt>
                <c:pt idx="58">
                  <c:v>303</c:v>
                </c:pt>
                <c:pt idx="59">
                  <c:v>304</c:v>
                </c:pt>
                <c:pt idx="60">
                  <c:v>305</c:v>
                </c:pt>
                <c:pt idx="61">
                  <c:v>306</c:v>
                </c:pt>
                <c:pt idx="62">
                  <c:v>307</c:v>
                </c:pt>
                <c:pt idx="63">
                  <c:v>308</c:v>
                </c:pt>
                <c:pt idx="64">
                  <c:v>309</c:v>
                </c:pt>
                <c:pt idx="65">
                  <c:v>310</c:v>
                </c:pt>
                <c:pt idx="66">
                  <c:v>311</c:v>
                </c:pt>
                <c:pt idx="67">
                  <c:v>312</c:v>
                </c:pt>
                <c:pt idx="68">
                  <c:v>313</c:v>
                </c:pt>
                <c:pt idx="69">
                  <c:v>314</c:v>
                </c:pt>
                <c:pt idx="70">
                  <c:v>315</c:v>
                </c:pt>
                <c:pt idx="71">
                  <c:v>316</c:v>
                </c:pt>
                <c:pt idx="72">
                  <c:v>317</c:v>
                </c:pt>
                <c:pt idx="73">
                  <c:v>318</c:v>
                </c:pt>
                <c:pt idx="74">
                  <c:v>319</c:v>
                </c:pt>
                <c:pt idx="75">
                  <c:v>320</c:v>
                </c:pt>
                <c:pt idx="76">
                  <c:v>321</c:v>
                </c:pt>
                <c:pt idx="77">
                  <c:v>322</c:v>
                </c:pt>
                <c:pt idx="78">
                  <c:v>323</c:v>
                </c:pt>
                <c:pt idx="79">
                  <c:v>324</c:v>
                </c:pt>
                <c:pt idx="80">
                  <c:v>325</c:v>
                </c:pt>
                <c:pt idx="81">
                  <c:v>326</c:v>
                </c:pt>
                <c:pt idx="82">
                  <c:v>327</c:v>
                </c:pt>
                <c:pt idx="83">
                  <c:v>328</c:v>
                </c:pt>
                <c:pt idx="84">
                  <c:v>329</c:v>
                </c:pt>
                <c:pt idx="85">
                  <c:v>330</c:v>
                </c:pt>
                <c:pt idx="86">
                  <c:v>331</c:v>
                </c:pt>
                <c:pt idx="87">
                  <c:v>332</c:v>
                </c:pt>
                <c:pt idx="88">
                  <c:v>333</c:v>
                </c:pt>
                <c:pt idx="89">
                  <c:v>334</c:v>
                </c:pt>
                <c:pt idx="90">
                  <c:v>335</c:v>
                </c:pt>
              </c:numCache>
            </c:numRef>
          </c:cat>
          <c:val>
            <c:numRef>
              <c:f>'ТЕМПЕРАТУРНЫЕ ДАННЫЕ'!$V$248:$V$338</c:f>
              <c:numCache>
                <c:formatCode>General</c:formatCode>
                <c:ptCount val="91"/>
                <c:pt idx="0">
                  <c:v>13</c:v>
                </c:pt>
                <c:pt idx="1">
                  <c:v>9</c:v>
                </c:pt>
                <c:pt idx="2">
                  <c:v>10.5</c:v>
                </c:pt>
                <c:pt idx="3">
                  <c:v>11</c:v>
                </c:pt>
                <c:pt idx="4">
                  <c:v>11</c:v>
                </c:pt>
                <c:pt idx="5">
                  <c:v>12</c:v>
                </c:pt>
                <c:pt idx="6">
                  <c:v>12</c:v>
                </c:pt>
                <c:pt idx="7">
                  <c:v>14.5</c:v>
                </c:pt>
                <c:pt idx="8">
                  <c:v>16</c:v>
                </c:pt>
                <c:pt idx="9">
                  <c:v>17</c:v>
                </c:pt>
                <c:pt idx="10">
                  <c:v>16</c:v>
                </c:pt>
                <c:pt idx="11">
                  <c:v>17</c:v>
                </c:pt>
                <c:pt idx="12">
                  <c:v>20</c:v>
                </c:pt>
                <c:pt idx="13">
                  <c:v>20</c:v>
                </c:pt>
                <c:pt idx="14">
                  <c:v>10</c:v>
                </c:pt>
                <c:pt idx="15">
                  <c:v>10.5</c:v>
                </c:pt>
                <c:pt idx="16">
                  <c:v>12</c:v>
                </c:pt>
                <c:pt idx="17">
                  <c:v>11.5</c:v>
                </c:pt>
                <c:pt idx="18">
                  <c:v>13.5</c:v>
                </c:pt>
                <c:pt idx="19">
                  <c:v>11.5</c:v>
                </c:pt>
                <c:pt idx="20">
                  <c:v>14.5</c:v>
                </c:pt>
                <c:pt idx="21">
                  <c:v>15.5</c:v>
                </c:pt>
                <c:pt idx="22">
                  <c:v>14</c:v>
                </c:pt>
                <c:pt idx="23">
                  <c:v>12.5</c:v>
                </c:pt>
                <c:pt idx="24">
                  <c:v>9.5</c:v>
                </c:pt>
                <c:pt idx="25">
                  <c:v>9.5</c:v>
                </c:pt>
                <c:pt idx="26">
                  <c:v>3</c:v>
                </c:pt>
                <c:pt idx="27">
                  <c:v>8</c:v>
                </c:pt>
                <c:pt idx="28">
                  <c:v>7</c:v>
                </c:pt>
                <c:pt idx="29">
                  <c:v>4</c:v>
                </c:pt>
                <c:pt idx="30">
                  <c:v>3</c:v>
                </c:pt>
                <c:pt idx="31">
                  <c:v>5</c:v>
                </c:pt>
                <c:pt idx="32">
                  <c:v>5</c:v>
                </c:pt>
                <c:pt idx="33">
                  <c:v>9</c:v>
                </c:pt>
                <c:pt idx="34">
                  <c:v>10</c:v>
                </c:pt>
                <c:pt idx="35">
                  <c:v>9</c:v>
                </c:pt>
                <c:pt idx="36">
                  <c:v>3.5</c:v>
                </c:pt>
                <c:pt idx="37">
                  <c:v>-1</c:v>
                </c:pt>
                <c:pt idx="38">
                  <c:v>0.5</c:v>
                </c:pt>
                <c:pt idx="39">
                  <c:v>8</c:v>
                </c:pt>
                <c:pt idx="40">
                  <c:v>8</c:v>
                </c:pt>
                <c:pt idx="41">
                  <c:v>0.5</c:v>
                </c:pt>
                <c:pt idx="42">
                  <c:v>4.5</c:v>
                </c:pt>
                <c:pt idx="43">
                  <c:v>4.5</c:v>
                </c:pt>
                <c:pt idx="44">
                  <c:v>3.5</c:v>
                </c:pt>
                <c:pt idx="45">
                  <c:v>3</c:v>
                </c:pt>
                <c:pt idx="46">
                  <c:v>2</c:v>
                </c:pt>
                <c:pt idx="47">
                  <c:v>0.5</c:v>
                </c:pt>
                <c:pt idx="48">
                  <c:v>0.5</c:v>
                </c:pt>
                <c:pt idx="49">
                  <c:v>2.5</c:v>
                </c:pt>
                <c:pt idx="50">
                  <c:v>1</c:v>
                </c:pt>
                <c:pt idx="51">
                  <c:v>-2</c:v>
                </c:pt>
                <c:pt idx="52">
                  <c:v>-0.5</c:v>
                </c:pt>
                <c:pt idx="53">
                  <c:v>-1.5</c:v>
                </c:pt>
                <c:pt idx="54">
                  <c:v>-3</c:v>
                </c:pt>
                <c:pt idx="55">
                  <c:v>-5</c:v>
                </c:pt>
                <c:pt idx="56">
                  <c:v>-0.5</c:v>
                </c:pt>
                <c:pt idx="57">
                  <c:v>0.5</c:v>
                </c:pt>
                <c:pt idx="58">
                  <c:v>2.5</c:v>
                </c:pt>
                <c:pt idx="59">
                  <c:v>1.5</c:v>
                </c:pt>
                <c:pt idx="60">
                  <c:v>0</c:v>
                </c:pt>
                <c:pt idx="61">
                  <c:v>0.5</c:v>
                </c:pt>
                <c:pt idx="62">
                  <c:v>3.5</c:v>
                </c:pt>
                <c:pt idx="63">
                  <c:v>1</c:v>
                </c:pt>
                <c:pt idx="64">
                  <c:v>0.5</c:v>
                </c:pt>
                <c:pt idx="65">
                  <c:v>2</c:v>
                </c:pt>
                <c:pt idx="66">
                  <c:v>3</c:v>
                </c:pt>
                <c:pt idx="67">
                  <c:v>-3.5</c:v>
                </c:pt>
                <c:pt idx="68">
                  <c:v>-1</c:v>
                </c:pt>
                <c:pt idx="69">
                  <c:v>1</c:v>
                </c:pt>
                <c:pt idx="70">
                  <c:v>5.5</c:v>
                </c:pt>
                <c:pt idx="71">
                  <c:v>-3.5</c:v>
                </c:pt>
                <c:pt idx="72">
                  <c:v>-1</c:v>
                </c:pt>
                <c:pt idx="73">
                  <c:v>0</c:v>
                </c:pt>
                <c:pt idx="74">
                  <c:v>0</c:v>
                </c:pt>
                <c:pt idx="75">
                  <c:v>-3</c:v>
                </c:pt>
                <c:pt idx="76">
                  <c:v>-4</c:v>
                </c:pt>
                <c:pt idx="77">
                  <c:v>-2</c:v>
                </c:pt>
                <c:pt idx="78">
                  <c:v>-5</c:v>
                </c:pt>
                <c:pt idx="79">
                  <c:v>-7.5</c:v>
                </c:pt>
                <c:pt idx="80">
                  <c:v>-4</c:v>
                </c:pt>
                <c:pt idx="81">
                  <c:v>-1</c:v>
                </c:pt>
                <c:pt idx="82">
                  <c:v>-2.5</c:v>
                </c:pt>
                <c:pt idx="83">
                  <c:v>-5.5</c:v>
                </c:pt>
                <c:pt idx="84">
                  <c:v>-7.5</c:v>
                </c:pt>
                <c:pt idx="85">
                  <c:v>-3.5</c:v>
                </c:pt>
                <c:pt idx="86">
                  <c:v>-2.5</c:v>
                </c:pt>
                <c:pt idx="87">
                  <c:v>-4</c:v>
                </c:pt>
                <c:pt idx="88">
                  <c:v>-6.5</c:v>
                </c:pt>
                <c:pt idx="89">
                  <c:v>-13.5</c:v>
                </c:pt>
                <c:pt idx="90">
                  <c:v>-16</c:v>
                </c:pt>
              </c:numCache>
            </c:numRef>
          </c:val>
          <c:smooth val="1"/>
        </c:ser>
        <c:ser>
          <c:idx val="1"/>
          <c:order val="1"/>
          <c:tx>
            <c:v>СМЗ</c:v>
          </c:tx>
          <c:marker>
            <c:symbol val="none"/>
          </c:marker>
          <c:cat>
            <c:numRef>
              <c:f>'ТЕМПЕРАТУРНЫЕ ДАННЫЕ'!$B$248:$B$338</c:f>
              <c:numCache>
                <c:formatCode>[$-419]d\ mmm;@</c:formatCode>
                <c:ptCount val="91"/>
                <c:pt idx="0">
                  <c:v>245</c:v>
                </c:pt>
                <c:pt idx="1">
                  <c:v>246</c:v>
                </c:pt>
                <c:pt idx="2">
                  <c:v>247</c:v>
                </c:pt>
                <c:pt idx="3">
                  <c:v>248</c:v>
                </c:pt>
                <c:pt idx="4">
                  <c:v>249</c:v>
                </c:pt>
                <c:pt idx="5">
                  <c:v>250</c:v>
                </c:pt>
                <c:pt idx="6">
                  <c:v>251</c:v>
                </c:pt>
                <c:pt idx="7">
                  <c:v>252</c:v>
                </c:pt>
                <c:pt idx="8">
                  <c:v>253</c:v>
                </c:pt>
                <c:pt idx="9">
                  <c:v>254</c:v>
                </c:pt>
                <c:pt idx="10">
                  <c:v>255</c:v>
                </c:pt>
                <c:pt idx="11">
                  <c:v>256</c:v>
                </c:pt>
                <c:pt idx="12">
                  <c:v>257</c:v>
                </c:pt>
                <c:pt idx="13">
                  <c:v>258</c:v>
                </c:pt>
                <c:pt idx="14">
                  <c:v>259</c:v>
                </c:pt>
                <c:pt idx="15">
                  <c:v>260</c:v>
                </c:pt>
                <c:pt idx="16">
                  <c:v>261</c:v>
                </c:pt>
                <c:pt idx="17">
                  <c:v>262</c:v>
                </c:pt>
                <c:pt idx="18">
                  <c:v>263</c:v>
                </c:pt>
                <c:pt idx="19">
                  <c:v>264</c:v>
                </c:pt>
                <c:pt idx="20">
                  <c:v>265</c:v>
                </c:pt>
                <c:pt idx="21">
                  <c:v>266</c:v>
                </c:pt>
                <c:pt idx="22">
                  <c:v>267</c:v>
                </c:pt>
                <c:pt idx="23">
                  <c:v>268</c:v>
                </c:pt>
                <c:pt idx="24">
                  <c:v>269</c:v>
                </c:pt>
                <c:pt idx="25">
                  <c:v>270</c:v>
                </c:pt>
                <c:pt idx="26">
                  <c:v>271</c:v>
                </c:pt>
                <c:pt idx="27">
                  <c:v>272</c:v>
                </c:pt>
                <c:pt idx="28">
                  <c:v>273</c:v>
                </c:pt>
                <c:pt idx="29">
                  <c:v>274</c:v>
                </c:pt>
                <c:pt idx="30">
                  <c:v>275</c:v>
                </c:pt>
                <c:pt idx="31">
                  <c:v>276</c:v>
                </c:pt>
                <c:pt idx="32">
                  <c:v>277</c:v>
                </c:pt>
                <c:pt idx="33">
                  <c:v>278</c:v>
                </c:pt>
                <c:pt idx="34">
                  <c:v>279</c:v>
                </c:pt>
                <c:pt idx="35">
                  <c:v>280</c:v>
                </c:pt>
                <c:pt idx="36">
                  <c:v>281</c:v>
                </c:pt>
                <c:pt idx="37">
                  <c:v>282</c:v>
                </c:pt>
                <c:pt idx="38">
                  <c:v>283</c:v>
                </c:pt>
                <c:pt idx="39">
                  <c:v>284</c:v>
                </c:pt>
                <c:pt idx="40">
                  <c:v>285</c:v>
                </c:pt>
                <c:pt idx="41">
                  <c:v>286</c:v>
                </c:pt>
                <c:pt idx="42">
                  <c:v>287</c:v>
                </c:pt>
                <c:pt idx="43">
                  <c:v>288</c:v>
                </c:pt>
                <c:pt idx="44">
                  <c:v>289</c:v>
                </c:pt>
                <c:pt idx="45">
                  <c:v>290</c:v>
                </c:pt>
                <c:pt idx="46">
                  <c:v>291</c:v>
                </c:pt>
                <c:pt idx="47">
                  <c:v>292</c:v>
                </c:pt>
                <c:pt idx="48">
                  <c:v>293</c:v>
                </c:pt>
                <c:pt idx="49">
                  <c:v>294</c:v>
                </c:pt>
                <c:pt idx="50">
                  <c:v>295</c:v>
                </c:pt>
                <c:pt idx="51">
                  <c:v>296</c:v>
                </c:pt>
                <c:pt idx="52">
                  <c:v>297</c:v>
                </c:pt>
                <c:pt idx="53">
                  <c:v>298</c:v>
                </c:pt>
                <c:pt idx="54">
                  <c:v>299</c:v>
                </c:pt>
                <c:pt idx="55">
                  <c:v>300</c:v>
                </c:pt>
                <c:pt idx="56">
                  <c:v>301</c:v>
                </c:pt>
                <c:pt idx="57">
                  <c:v>302</c:v>
                </c:pt>
                <c:pt idx="58">
                  <c:v>303</c:v>
                </c:pt>
                <c:pt idx="59">
                  <c:v>304</c:v>
                </c:pt>
                <c:pt idx="60">
                  <c:v>305</c:v>
                </c:pt>
                <c:pt idx="61">
                  <c:v>306</c:v>
                </c:pt>
                <c:pt idx="62">
                  <c:v>307</c:v>
                </c:pt>
                <c:pt idx="63">
                  <c:v>308</c:v>
                </c:pt>
                <c:pt idx="64">
                  <c:v>309</c:v>
                </c:pt>
                <c:pt idx="65">
                  <c:v>310</c:v>
                </c:pt>
                <c:pt idx="66">
                  <c:v>311</c:v>
                </c:pt>
                <c:pt idx="67">
                  <c:v>312</c:v>
                </c:pt>
                <c:pt idx="68">
                  <c:v>313</c:v>
                </c:pt>
                <c:pt idx="69">
                  <c:v>314</c:v>
                </c:pt>
                <c:pt idx="70">
                  <c:v>315</c:v>
                </c:pt>
                <c:pt idx="71">
                  <c:v>316</c:v>
                </c:pt>
                <c:pt idx="72">
                  <c:v>317</c:v>
                </c:pt>
                <c:pt idx="73">
                  <c:v>318</c:v>
                </c:pt>
                <c:pt idx="74">
                  <c:v>319</c:v>
                </c:pt>
                <c:pt idx="75">
                  <c:v>320</c:v>
                </c:pt>
                <c:pt idx="76">
                  <c:v>321</c:v>
                </c:pt>
                <c:pt idx="77">
                  <c:v>322</c:v>
                </c:pt>
                <c:pt idx="78">
                  <c:v>323</c:v>
                </c:pt>
                <c:pt idx="79">
                  <c:v>324</c:v>
                </c:pt>
                <c:pt idx="80">
                  <c:v>325</c:v>
                </c:pt>
                <c:pt idx="81">
                  <c:v>326</c:v>
                </c:pt>
                <c:pt idx="82">
                  <c:v>327</c:v>
                </c:pt>
                <c:pt idx="83">
                  <c:v>328</c:v>
                </c:pt>
                <c:pt idx="84">
                  <c:v>329</c:v>
                </c:pt>
                <c:pt idx="85">
                  <c:v>330</c:v>
                </c:pt>
                <c:pt idx="86">
                  <c:v>331</c:v>
                </c:pt>
                <c:pt idx="87">
                  <c:v>332</c:v>
                </c:pt>
                <c:pt idx="88">
                  <c:v>333</c:v>
                </c:pt>
                <c:pt idx="89">
                  <c:v>334</c:v>
                </c:pt>
                <c:pt idx="90">
                  <c:v>335</c:v>
                </c:pt>
              </c:numCache>
            </c:numRef>
          </c:cat>
          <c:val>
            <c:numRef>
              <c:f>'ТЕМПЕРАТУРНЫЕ ДАННЫЕ'!$EW$248:$EW$338</c:f>
              <c:numCache>
                <c:formatCode>0.0</c:formatCode>
                <c:ptCount val="91"/>
                <c:pt idx="0">
                  <c:v>14.317307692307693</c:v>
                </c:pt>
                <c:pt idx="1">
                  <c:v>14.885322398190045</c:v>
                </c:pt>
                <c:pt idx="2">
                  <c:v>14.967194570135746</c:v>
                </c:pt>
                <c:pt idx="3">
                  <c:v>14.930712669683258</c:v>
                </c:pt>
                <c:pt idx="4">
                  <c:v>13.342194570135746</c:v>
                </c:pt>
                <c:pt idx="5">
                  <c:v>13.313348416289593</c:v>
                </c:pt>
                <c:pt idx="6">
                  <c:v>11.244343891402714</c:v>
                </c:pt>
                <c:pt idx="7">
                  <c:v>11.474547511312217</c:v>
                </c:pt>
                <c:pt idx="8">
                  <c:v>11.220305429864254</c:v>
                </c:pt>
                <c:pt idx="9">
                  <c:v>11.732466063348415</c:v>
                </c:pt>
                <c:pt idx="10">
                  <c:v>9.7273755656108598</c:v>
                </c:pt>
                <c:pt idx="11">
                  <c:v>10.356617647058822</c:v>
                </c:pt>
                <c:pt idx="12">
                  <c:v>10.985011312217194</c:v>
                </c:pt>
                <c:pt idx="13">
                  <c:v>10.917138009049772</c:v>
                </c:pt>
                <c:pt idx="14">
                  <c:v>10.253959276018101</c:v>
                </c:pt>
                <c:pt idx="15">
                  <c:v>10.303450226244344</c:v>
                </c:pt>
                <c:pt idx="16">
                  <c:v>10.326074660633484</c:v>
                </c:pt>
                <c:pt idx="17">
                  <c:v>9.6716628959276019</c:v>
                </c:pt>
                <c:pt idx="18">
                  <c:v>8.8204185520361982</c:v>
                </c:pt>
                <c:pt idx="19">
                  <c:v>9.1995192307692317</c:v>
                </c:pt>
                <c:pt idx="20">
                  <c:v>8.8697680995475103</c:v>
                </c:pt>
                <c:pt idx="21">
                  <c:v>10.161340497737557</c:v>
                </c:pt>
                <c:pt idx="22">
                  <c:v>11.985859728506789</c:v>
                </c:pt>
                <c:pt idx="23">
                  <c:v>13.060237556561086</c:v>
                </c:pt>
                <c:pt idx="24">
                  <c:v>11.72737556561086</c:v>
                </c:pt>
                <c:pt idx="25">
                  <c:v>10.091063348416291</c:v>
                </c:pt>
                <c:pt idx="26">
                  <c:v>9.2488687782805421</c:v>
                </c:pt>
                <c:pt idx="27">
                  <c:v>9.5557126696832579</c:v>
                </c:pt>
                <c:pt idx="28">
                  <c:v>9.149886877828056</c:v>
                </c:pt>
                <c:pt idx="29">
                  <c:v>8.8693438914027141</c:v>
                </c:pt>
                <c:pt idx="30">
                  <c:v>7.7531108597285066</c:v>
                </c:pt>
                <c:pt idx="31">
                  <c:v>8.1980486425339372</c:v>
                </c:pt>
                <c:pt idx="32">
                  <c:v>7.5605203619909496</c:v>
                </c:pt>
                <c:pt idx="33">
                  <c:v>8.5910633484162897</c:v>
                </c:pt>
                <c:pt idx="34">
                  <c:v>9.2516968325791851</c:v>
                </c:pt>
                <c:pt idx="35">
                  <c:v>6.9114819004524888</c:v>
                </c:pt>
                <c:pt idx="36">
                  <c:v>5.9505090497737552</c:v>
                </c:pt>
                <c:pt idx="37">
                  <c:v>5.9307126696832579</c:v>
                </c:pt>
                <c:pt idx="38">
                  <c:v>5.1691176470588234</c:v>
                </c:pt>
                <c:pt idx="39">
                  <c:v>4.6348981900452486</c:v>
                </c:pt>
                <c:pt idx="40">
                  <c:v>4.065328054298643</c:v>
                </c:pt>
                <c:pt idx="41">
                  <c:v>2.6453619909502262</c:v>
                </c:pt>
                <c:pt idx="42">
                  <c:v>3.1968325791855206</c:v>
                </c:pt>
                <c:pt idx="43">
                  <c:v>4.0186651583710411</c:v>
                </c:pt>
                <c:pt idx="44">
                  <c:v>3.1572398190045248</c:v>
                </c:pt>
                <c:pt idx="45">
                  <c:v>1.821266968325792</c:v>
                </c:pt>
                <c:pt idx="46">
                  <c:v>1.3223981900452491</c:v>
                </c:pt>
                <c:pt idx="47">
                  <c:v>2.6405542986425341</c:v>
                </c:pt>
                <c:pt idx="48">
                  <c:v>2.8223981900452491</c:v>
                </c:pt>
                <c:pt idx="49">
                  <c:v>1.7669683257918551</c:v>
                </c:pt>
                <c:pt idx="50">
                  <c:v>1.0427036199095023</c:v>
                </c:pt>
                <c:pt idx="51">
                  <c:v>0.34078054298642524</c:v>
                </c:pt>
                <c:pt idx="52">
                  <c:v>1.2443438914027105E-2</c:v>
                </c:pt>
                <c:pt idx="53">
                  <c:v>0.29609728506787336</c:v>
                </c:pt>
                <c:pt idx="54">
                  <c:v>0.21153846153846156</c:v>
                </c:pt>
                <c:pt idx="55">
                  <c:v>-0.23416289592760176</c:v>
                </c:pt>
                <c:pt idx="56">
                  <c:v>0.34898190045248878</c:v>
                </c:pt>
                <c:pt idx="57">
                  <c:v>0.46069004524886858</c:v>
                </c:pt>
                <c:pt idx="58">
                  <c:v>0.38235294117647056</c:v>
                </c:pt>
                <c:pt idx="59">
                  <c:v>2.6583710407239725E-2</c:v>
                </c:pt>
                <c:pt idx="60">
                  <c:v>-0.36481900452488691</c:v>
                </c:pt>
                <c:pt idx="61">
                  <c:v>-1.8769796380090498</c:v>
                </c:pt>
                <c:pt idx="62">
                  <c:v>-2.0268665158371042</c:v>
                </c:pt>
                <c:pt idx="63">
                  <c:v>-2.2236990950226243</c:v>
                </c:pt>
                <c:pt idx="64">
                  <c:v>-2.7310520361990953</c:v>
                </c:pt>
                <c:pt idx="65">
                  <c:v>-2.185237556561086</c:v>
                </c:pt>
                <c:pt idx="66">
                  <c:v>-3.24802036199095</c:v>
                </c:pt>
                <c:pt idx="67">
                  <c:v>-6.3337104072398187</c:v>
                </c:pt>
                <c:pt idx="68">
                  <c:v>-3.6787330316742084</c:v>
                </c:pt>
                <c:pt idx="69">
                  <c:v>-3.0902149321266967</c:v>
                </c:pt>
                <c:pt idx="70">
                  <c:v>-9.3365384615384617</c:v>
                </c:pt>
                <c:pt idx="71">
                  <c:v>-8.8376696832579178</c:v>
                </c:pt>
                <c:pt idx="72">
                  <c:v>-5.1088800904977374</c:v>
                </c:pt>
                <c:pt idx="73">
                  <c:v>-5.1730769230769234</c:v>
                </c:pt>
                <c:pt idx="74">
                  <c:v>-9.047794117647058</c:v>
                </c:pt>
                <c:pt idx="75">
                  <c:v>-11.326923076923077</c:v>
                </c:pt>
                <c:pt idx="76">
                  <c:v>-12.440328054298643</c:v>
                </c:pt>
                <c:pt idx="77">
                  <c:v>-9.6306561085972859</c:v>
                </c:pt>
                <c:pt idx="78">
                  <c:v>-9.0308257918552037</c:v>
                </c:pt>
                <c:pt idx="79">
                  <c:v>-10.00339366515837</c:v>
                </c:pt>
                <c:pt idx="80">
                  <c:v>-9.4541855203619907</c:v>
                </c:pt>
                <c:pt idx="81">
                  <c:v>-9.2007918552036188</c:v>
                </c:pt>
                <c:pt idx="82">
                  <c:v>-8.0851244343891402</c:v>
                </c:pt>
                <c:pt idx="83">
                  <c:v>-6.6674208144796383</c:v>
                </c:pt>
                <c:pt idx="84">
                  <c:v>-8.1459276018099551</c:v>
                </c:pt>
                <c:pt idx="85">
                  <c:v>-6.2044683257918543</c:v>
                </c:pt>
                <c:pt idx="86">
                  <c:v>-6.6493212669683253</c:v>
                </c:pt>
                <c:pt idx="87">
                  <c:v>-8.5435520361990953</c:v>
                </c:pt>
                <c:pt idx="88">
                  <c:v>-5.7361425339366505</c:v>
                </c:pt>
                <c:pt idx="89">
                  <c:v>-5.4643665158371046</c:v>
                </c:pt>
                <c:pt idx="90">
                  <c:v>-11.153563348416291</c:v>
                </c:pt>
              </c:numCache>
            </c:numRef>
          </c:val>
          <c:smooth val="1"/>
        </c:ser>
        <c:ser>
          <c:idx val="2"/>
          <c:order val="2"/>
          <c:tx>
            <c:v>2017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ДАННЫЕ'!$B$248:$B$338</c:f>
              <c:numCache>
                <c:formatCode>[$-419]d\ mmm;@</c:formatCode>
                <c:ptCount val="91"/>
                <c:pt idx="0">
                  <c:v>245</c:v>
                </c:pt>
                <c:pt idx="1">
                  <c:v>246</c:v>
                </c:pt>
                <c:pt idx="2">
                  <c:v>247</c:v>
                </c:pt>
                <c:pt idx="3">
                  <c:v>248</c:v>
                </c:pt>
                <c:pt idx="4">
                  <c:v>249</c:v>
                </c:pt>
                <c:pt idx="5">
                  <c:v>250</c:v>
                </c:pt>
                <c:pt idx="6">
                  <c:v>251</c:v>
                </c:pt>
                <c:pt idx="7">
                  <c:v>252</c:v>
                </c:pt>
                <c:pt idx="8">
                  <c:v>253</c:v>
                </c:pt>
                <c:pt idx="9">
                  <c:v>254</c:v>
                </c:pt>
                <c:pt idx="10">
                  <c:v>255</c:v>
                </c:pt>
                <c:pt idx="11">
                  <c:v>256</c:v>
                </c:pt>
                <c:pt idx="12">
                  <c:v>257</c:v>
                </c:pt>
                <c:pt idx="13">
                  <c:v>258</c:v>
                </c:pt>
                <c:pt idx="14">
                  <c:v>259</c:v>
                </c:pt>
                <c:pt idx="15">
                  <c:v>260</c:v>
                </c:pt>
                <c:pt idx="16">
                  <c:v>261</c:v>
                </c:pt>
                <c:pt idx="17">
                  <c:v>262</c:v>
                </c:pt>
                <c:pt idx="18">
                  <c:v>263</c:v>
                </c:pt>
                <c:pt idx="19">
                  <c:v>264</c:v>
                </c:pt>
                <c:pt idx="20">
                  <c:v>265</c:v>
                </c:pt>
                <c:pt idx="21">
                  <c:v>266</c:v>
                </c:pt>
                <c:pt idx="22">
                  <c:v>267</c:v>
                </c:pt>
                <c:pt idx="23">
                  <c:v>268</c:v>
                </c:pt>
                <c:pt idx="24">
                  <c:v>269</c:v>
                </c:pt>
                <c:pt idx="25">
                  <c:v>270</c:v>
                </c:pt>
                <c:pt idx="26">
                  <c:v>271</c:v>
                </c:pt>
                <c:pt idx="27">
                  <c:v>272</c:v>
                </c:pt>
                <c:pt idx="28">
                  <c:v>273</c:v>
                </c:pt>
                <c:pt idx="29">
                  <c:v>274</c:v>
                </c:pt>
                <c:pt idx="30">
                  <c:v>275</c:v>
                </c:pt>
                <c:pt idx="31">
                  <c:v>276</c:v>
                </c:pt>
                <c:pt idx="32">
                  <c:v>277</c:v>
                </c:pt>
                <c:pt idx="33">
                  <c:v>278</c:v>
                </c:pt>
                <c:pt idx="34">
                  <c:v>279</c:v>
                </c:pt>
                <c:pt idx="35">
                  <c:v>280</c:v>
                </c:pt>
                <c:pt idx="36">
                  <c:v>281</c:v>
                </c:pt>
                <c:pt idx="37">
                  <c:v>282</c:v>
                </c:pt>
                <c:pt idx="38">
                  <c:v>283</c:v>
                </c:pt>
                <c:pt idx="39">
                  <c:v>284</c:v>
                </c:pt>
                <c:pt idx="40">
                  <c:v>285</c:v>
                </c:pt>
                <c:pt idx="41">
                  <c:v>286</c:v>
                </c:pt>
                <c:pt idx="42">
                  <c:v>287</c:v>
                </c:pt>
                <c:pt idx="43">
                  <c:v>288</c:v>
                </c:pt>
                <c:pt idx="44">
                  <c:v>289</c:v>
                </c:pt>
                <c:pt idx="45">
                  <c:v>290</c:v>
                </c:pt>
                <c:pt idx="46">
                  <c:v>291</c:v>
                </c:pt>
                <c:pt idx="47">
                  <c:v>292</c:v>
                </c:pt>
                <c:pt idx="48">
                  <c:v>293</c:v>
                </c:pt>
                <c:pt idx="49">
                  <c:v>294</c:v>
                </c:pt>
                <c:pt idx="50">
                  <c:v>295</c:v>
                </c:pt>
                <c:pt idx="51">
                  <c:v>296</c:v>
                </c:pt>
                <c:pt idx="52">
                  <c:v>297</c:v>
                </c:pt>
                <c:pt idx="53">
                  <c:v>298</c:v>
                </c:pt>
                <c:pt idx="54">
                  <c:v>299</c:v>
                </c:pt>
                <c:pt idx="55">
                  <c:v>300</c:v>
                </c:pt>
                <c:pt idx="56">
                  <c:v>301</c:v>
                </c:pt>
                <c:pt idx="57">
                  <c:v>302</c:v>
                </c:pt>
                <c:pt idx="58">
                  <c:v>303</c:v>
                </c:pt>
                <c:pt idx="59">
                  <c:v>304</c:v>
                </c:pt>
                <c:pt idx="60">
                  <c:v>305</c:v>
                </c:pt>
                <c:pt idx="61">
                  <c:v>306</c:v>
                </c:pt>
                <c:pt idx="62">
                  <c:v>307</c:v>
                </c:pt>
                <c:pt idx="63">
                  <c:v>308</c:v>
                </c:pt>
                <c:pt idx="64">
                  <c:v>309</c:v>
                </c:pt>
                <c:pt idx="65">
                  <c:v>310</c:v>
                </c:pt>
                <c:pt idx="66">
                  <c:v>311</c:v>
                </c:pt>
                <c:pt idx="67">
                  <c:v>312</c:v>
                </c:pt>
                <c:pt idx="68">
                  <c:v>313</c:v>
                </c:pt>
                <c:pt idx="69">
                  <c:v>314</c:v>
                </c:pt>
                <c:pt idx="70">
                  <c:v>315</c:v>
                </c:pt>
                <c:pt idx="71">
                  <c:v>316</c:v>
                </c:pt>
                <c:pt idx="72">
                  <c:v>317</c:v>
                </c:pt>
                <c:pt idx="73">
                  <c:v>318</c:v>
                </c:pt>
                <c:pt idx="74">
                  <c:v>319</c:v>
                </c:pt>
                <c:pt idx="75">
                  <c:v>320</c:v>
                </c:pt>
                <c:pt idx="76">
                  <c:v>321</c:v>
                </c:pt>
                <c:pt idx="77">
                  <c:v>322</c:v>
                </c:pt>
                <c:pt idx="78">
                  <c:v>323</c:v>
                </c:pt>
                <c:pt idx="79">
                  <c:v>324</c:v>
                </c:pt>
                <c:pt idx="80">
                  <c:v>325</c:v>
                </c:pt>
                <c:pt idx="81">
                  <c:v>326</c:v>
                </c:pt>
                <c:pt idx="82">
                  <c:v>327</c:v>
                </c:pt>
                <c:pt idx="83">
                  <c:v>328</c:v>
                </c:pt>
                <c:pt idx="84">
                  <c:v>329</c:v>
                </c:pt>
                <c:pt idx="85">
                  <c:v>330</c:v>
                </c:pt>
                <c:pt idx="86">
                  <c:v>331</c:v>
                </c:pt>
                <c:pt idx="87">
                  <c:v>332</c:v>
                </c:pt>
                <c:pt idx="88">
                  <c:v>333</c:v>
                </c:pt>
                <c:pt idx="89">
                  <c:v>334</c:v>
                </c:pt>
                <c:pt idx="90">
                  <c:v>335</c:v>
                </c:pt>
              </c:numCache>
            </c:numRef>
          </c:cat>
          <c:val>
            <c:numRef>
              <c:f>'ТЕМПЕРАТУРНЫЕ ДАННЫЕ'!$FN$248:$FN$338</c:f>
              <c:numCache>
                <c:formatCode>0</c:formatCode>
                <c:ptCount val="91"/>
                <c:pt idx="0">
                  <c:v>14.5</c:v>
                </c:pt>
                <c:pt idx="1">
                  <c:v>17</c:v>
                </c:pt>
                <c:pt idx="2">
                  <c:v>16</c:v>
                </c:pt>
                <c:pt idx="3">
                  <c:v>10</c:v>
                </c:pt>
                <c:pt idx="4">
                  <c:v>12</c:v>
                </c:pt>
                <c:pt idx="5">
                  <c:v>10.5</c:v>
                </c:pt>
                <c:pt idx="6">
                  <c:v>10.5</c:v>
                </c:pt>
                <c:pt idx="7">
                  <c:v>12</c:v>
                </c:pt>
                <c:pt idx="8">
                  <c:v>10.5</c:v>
                </c:pt>
                <c:pt idx="9">
                  <c:v>7.5</c:v>
                </c:pt>
                <c:pt idx="10">
                  <c:v>6.5</c:v>
                </c:pt>
                <c:pt idx="11">
                  <c:v>6.5</c:v>
                </c:pt>
                <c:pt idx="12">
                  <c:v>11.5</c:v>
                </c:pt>
                <c:pt idx="13">
                  <c:v>15</c:v>
                </c:pt>
                <c:pt idx="14">
                  <c:v>16.5</c:v>
                </c:pt>
                <c:pt idx="15">
                  <c:v>15.5</c:v>
                </c:pt>
                <c:pt idx="16">
                  <c:v>13</c:v>
                </c:pt>
                <c:pt idx="17">
                  <c:v>10.5</c:v>
                </c:pt>
                <c:pt idx="18">
                  <c:v>15.5</c:v>
                </c:pt>
                <c:pt idx="19">
                  <c:v>12</c:v>
                </c:pt>
                <c:pt idx="20">
                  <c:v>9</c:v>
                </c:pt>
                <c:pt idx="21">
                  <c:v>7.5</c:v>
                </c:pt>
                <c:pt idx="22">
                  <c:v>7.5</c:v>
                </c:pt>
                <c:pt idx="23">
                  <c:v>6.5</c:v>
                </c:pt>
                <c:pt idx="24">
                  <c:v>5</c:v>
                </c:pt>
                <c:pt idx="25">
                  <c:v>5.5</c:v>
                </c:pt>
                <c:pt idx="26">
                  <c:v>5.5</c:v>
                </c:pt>
                <c:pt idx="27">
                  <c:v>5</c:v>
                </c:pt>
                <c:pt idx="28">
                  <c:v>5.5</c:v>
                </c:pt>
                <c:pt idx="29">
                  <c:v>5</c:v>
                </c:pt>
                <c:pt idx="30">
                  <c:v>3</c:v>
                </c:pt>
                <c:pt idx="31">
                  <c:v>2</c:v>
                </c:pt>
                <c:pt idx="32">
                  <c:v>4.5</c:v>
                </c:pt>
                <c:pt idx="33">
                  <c:v>4.5</c:v>
                </c:pt>
                <c:pt idx="34">
                  <c:v>4</c:v>
                </c:pt>
                <c:pt idx="35">
                  <c:v>6.5</c:v>
                </c:pt>
                <c:pt idx="36">
                  <c:v>8.5</c:v>
                </c:pt>
                <c:pt idx="37">
                  <c:v>7.5</c:v>
                </c:pt>
                <c:pt idx="38">
                  <c:v>7.5</c:v>
                </c:pt>
                <c:pt idx="39">
                  <c:v>7</c:v>
                </c:pt>
                <c:pt idx="40">
                  <c:v>6.5</c:v>
                </c:pt>
                <c:pt idx="41">
                  <c:v>5.5</c:v>
                </c:pt>
                <c:pt idx="42">
                  <c:v>6</c:v>
                </c:pt>
                <c:pt idx="43">
                  <c:v>6.5</c:v>
                </c:pt>
                <c:pt idx="44">
                  <c:v>7.5</c:v>
                </c:pt>
                <c:pt idx="45">
                  <c:v>7.5</c:v>
                </c:pt>
                <c:pt idx="46">
                  <c:v>8</c:v>
                </c:pt>
                <c:pt idx="47">
                  <c:v>6</c:v>
                </c:pt>
                <c:pt idx="48">
                  <c:v>6</c:v>
                </c:pt>
                <c:pt idx="49">
                  <c:v>1.5</c:v>
                </c:pt>
                <c:pt idx="50">
                  <c:v>-0.5</c:v>
                </c:pt>
                <c:pt idx="51">
                  <c:v>-1</c:v>
                </c:pt>
                <c:pt idx="52">
                  <c:v>-1</c:v>
                </c:pt>
                <c:pt idx="53">
                  <c:v>-1.5</c:v>
                </c:pt>
                <c:pt idx="54">
                  <c:v>-1.5</c:v>
                </c:pt>
                <c:pt idx="55">
                  <c:v>-2</c:v>
                </c:pt>
                <c:pt idx="56">
                  <c:v>-2.5</c:v>
                </c:pt>
                <c:pt idx="57">
                  <c:v>-3</c:v>
                </c:pt>
                <c:pt idx="58">
                  <c:v>-2</c:v>
                </c:pt>
                <c:pt idx="59">
                  <c:v>1.5</c:v>
                </c:pt>
                <c:pt idx="60">
                  <c:v>4</c:v>
                </c:pt>
                <c:pt idx="61">
                  <c:v>1.5</c:v>
                </c:pt>
                <c:pt idx="62">
                  <c:v>-0.5</c:v>
                </c:pt>
                <c:pt idx="63">
                  <c:v>-2</c:v>
                </c:pt>
                <c:pt idx="64">
                  <c:v>-2.5</c:v>
                </c:pt>
                <c:pt idx="65">
                  <c:v>-2.5</c:v>
                </c:pt>
                <c:pt idx="66">
                  <c:v>-0.5</c:v>
                </c:pt>
                <c:pt idx="67">
                  <c:v>0.5</c:v>
                </c:pt>
                <c:pt idx="68">
                  <c:v>0.5</c:v>
                </c:pt>
                <c:pt idx="69">
                  <c:v>0.5</c:v>
                </c:pt>
                <c:pt idx="70">
                  <c:v>-2</c:v>
                </c:pt>
                <c:pt idx="71">
                  <c:v>-2.5</c:v>
                </c:pt>
                <c:pt idx="72">
                  <c:v>-1.5</c:v>
                </c:pt>
                <c:pt idx="73">
                  <c:v>-2</c:v>
                </c:pt>
                <c:pt idx="74">
                  <c:v>-0.5</c:v>
                </c:pt>
                <c:pt idx="75">
                  <c:v>0</c:v>
                </c:pt>
                <c:pt idx="76">
                  <c:v>-0.5</c:v>
                </c:pt>
                <c:pt idx="77">
                  <c:v>-1</c:v>
                </c:pt>
                <c:pt idx="78">
                  <c:v>0</c:v>
                </c:pt>
                <c:pt idx="79">
                  <c:v>1.5</c:v>
                </c:pt>
                <c:pt idx="80">
                  <c:v>1.5</c:v>
                </c:pt>
                <c:pt idx="81">
                  <c:v>-1.5</c:v>
                </c:pt>
                <c:pt idx="82">
                  <c:v>1</c:v>
                </c:pt>
                <c:pt idx="83">
                  <c:v>0</c:v>
                </c:pt>
                <c:pt idx="84">
                  <c:v>0</c:v>
                </c:pt>
                <c:pt idx="85">
                  <c:v>1.5</c:v>
                </c:pt>
                <c:pt idx="86">
                  <c:v>1.5</c:v>
                </c:pt>
                <c:pt idx="87">
                  <c:v>-2</c:v>
                </c:pt>
                <c:pt idx="88">
                  <c:v>-4.5</c:v>
                </c:pt>
                <c:pt idx="89">
                  <c:v>-2.5</c:v>
                </c:pt>
                <c:pt idx="90">
                  <c:v>-1.5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0798336"/>
        <c:axId val="130799872"/>
      </c:lineChart>
      <c:dateAx>
        <c:axId val="130798336"/>
        <c:scaling>
          <c:orientation val="minMax"/>
        </c:scaling>
        <c:delete val="0"/>
        <c:axPos val="b"/>
        <c:numFmt formatCode="[$-419]d\ mmm;@" sourceLinked="1"/>
        <c:majorTickMark val="out"/>
        <c:minorTickMark val="none"/>
        <c:tickLblPos val="low"/>
        <c:txPr>
          <a:bodyPr rot="-5400000" vert="horz"/>
          <a:lstStyle/>
          <a:p>
            <a:pPr>
              <a:defRPr/>
            </a:pPr>
            <a:endParaRPr lang="ru-RU"/>
          </a:p>
        </c:txPr>
        <c:crossAx val="130799872"/>
        <c:crossesAt val="-30"/>
        <c:auto val="1"/>
        <c:lblOffset val="100"/>
        <c:baseTimeUnit val="days"/>
      </c:dateAx>
      <c:valAx>
        <c:axId val="130799872"/>
        <c:scaling>
          <c:orientation val="minMax"/>
        </c:scaling>
        <c:delete val="0"/>
        <c:axPos val="l"/>
        <c:majorGridlines/>
        <c:numFmt formatCode="0" sourceLinked="0"/>
        <c:majorTickMark val="out"/>
        <c:minorTickMark val="none"/>
        <c:tickLblPos val="nextTo"/>
        <c:crossAx val="130798336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5.7133203665348832E-2"/>
          <c:y val="0.90561360086889164"/>
          <c:w val="0.751168063077293"/>
          <c:h val="7.7661528440814823E-2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668722659667542E-2"/>
          <c:y val="0.11402139325036975"/>
          <c:w val="0.9098185695538058"/>
          <c:h val="0.62732961478522764"/>
        </c:manualLayout>
      </c:layout>
      <c:lineChart>
        <c:grouping val="standard"/>
        <c:varyColors val="0"/>
        <c:ser>
          <c:idx val="1"/>
          <c:order val="0"/>
          <c:tx>
            <c:v>2018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ДАННЫЕ'!$B$248:$B$338</c:f>
              <c:numCache>
                <c:formatCode>[$-419]d\ mmm;@</c:formatCode>
                <c:ptCount val="91"/>
                <c:pt idx="0">
                  <c:v>245</c:v>
                </c:pt>
                <c:pt idx="1">
                  <c:v>246</c:v>
                </c:pt>
                <c:pt idx="2">
                  <c:v>247</c:v>
                </c:pt>
                <c:pt idx="3">
                  <c:v>248</c:v>
                </c:pt>
                <c:pt idx="4">
                  <c:v>249</c:v>
                </c:pt>
                <c:pt idx="5">
                  <c:v>250</c:v>
                </c:pt>
                <c:pt idx="6">
                  <c:v>251</c:v>
                </c:pt>
                <c:pt idx="7">
                  <c:v>252</c:v>
                </c:pt>
                <c:pt idx="8">
                  <c:v>253</c:v>
                </c:pt>
                <c:pt idx="9">
                  <c:v>254</c:v>
                </c:pt>
                <c:pt idx="10">
                  <c:v>255</c:v>
                </c:pt>
                <c:pt idx="11">
                  <c:v>256</c:v>
                </c:pt>
                <c:pt idx="12">
                  <c:v>257</c:v>
                </c:pt>
                <c:pt idx="13">
                  <c:v>258</c:v>
                </c:pt>
                <c:pt idx="14">
                  <c:v>259</c:v>
                </c:pt>
                <c:pt idx="15">
                  <c:v>260</c:v>
                </c:pt>
                <c:pt idx="16">
                  <c:v>261</c:v>
                </c:pt>
                <c:pt idx="17">
                  <c:v>262</c:v>
                </c:pt>
                <c:pt idx="18">
                  <c:v>263</c:v>
                </c:pt>
                <c:pt idx="19">
                  <c:v>264</c:v>
                </c:pt>
                <c:pt idx="20">
                  <c:v>265</c:v>
                </c:pt>
                <c:pt idx="21">
                  <c:v>266</c:v>
                </c:pt>
                <c:pt idx="22">
                  <c:v>267</c:v>
                </c:pt>
                <c:pt idx="23">
                  <c:v>268</c:v>
                </c:pt>
                <c:pt idx="24">
                  <c:v>269</c:v>
                </c:pt>
                <c:pt idx="25">
                  <c:v>270</c:v>
                </c:pt>
                <c:pt idx="26">
                  <c:v>271</c:v>
                </c:pt>
                <c:pt idx="27">
                  <c:v>272</c:v>
                </c:pt>
                <c:pt idx="28">
                  <c:v>273</c:v>
                </c:pt>
                <c:pt idx="29">
                  <c:v>274</c:v>
                </c:pt>
                <c:pt idx="30">
                  <c:v>275</c:v>
                </c:pt>
                <c:pt idx="31">
                  <c:v>276</c:v>
                </c:pt>
                <c:pt idx="32">
                  <c:v>277</c:v>
                </c:pt>
                <c:pt idx="33">
                  <c:v>278</c:v>
                </c:pt>
                <c:pt idx="34">
                  <c:v>279</c:v>
                </c:pt>
                <c:pt idx="35">
                  <c:v>280</c:v>
                </c:pt>
                <c:pt idx="36">
                  <c:v>281</c:v>
                </c:pt>
                <c:pt idx="37">
                  <c:v>282</c:v>
                </c:pt>
                <c:pt idx="38">
                  <c:v>283</c:v>
                </c:pt>
                <c:pt idx="39">
                  <c:v>284</c:v>
                </c:pt>
                <c:pt idx="40">
                  <c:v>285</c:v>
                </c:pt>
                <c:pt idx="41">
                  <c:v>286</c:v>
                </c:pt>
                <c:pt idx="42">
                  <c:v>287</c:v>
                </c:pt>
                <c:pt idx="43">
                  <c:v>288</c:v>
                </c:pt>
                <c:pt idx="44">
                  <c:v>289</c:v>
                </c:pt>
                <c:pt idx="45">
                  <c:v>290</c:v>
                </c:pt>
                <c:pt idx="46">
                  <c:v>291</c:v>
                </c:pt>
                <c:pt idx="47">
                  <c:v>292</c:v>
                </c:pt>
                <c:pt idx="48">
                  <c:v>293</c:v>
                </c:pt>
                <c:pt idx="49">
                  <c:v>294</c:v>
                </c:pt>
                <c:pt idx="50">
                  <c:v>295</c:v>
                </c:pt>
                <c:pt idx="51">
                  <c:v>296</c:v>
                </c:pt>
                <c:pt idx="52">
                  <c:v>297</c:v>
                </c:pt>
                <c:pt idx="53">
                  <c:v>298</c:v>
                </c:pt>
                <c:pt idx="54">
                  <c:v>299</c:v>
                </c:pt>
                <c:pt idx="55">
                  <c:v>300</c:v>
                </c:pt>
                <c:pt idx="56">
                  <c:v>301</c:v>
                </c:pt>
                <c:pt idx="57">
                  <c:v>302</c:v>
                </c:pt>
                <c:pt idx="58">
                  <c:v>303</c:v>
                </c:pt>
                <c:pt idx="59">
                  <c:v>304</c:v>
                </c:pt>
                <c:pt idx="60">
                  <c:v>305</c:v>
                </c:pt>
                <c:pt idx="61">
                  <c:v>306</c:v>
                </c:pt>
                <c:pt idx="62">
                  <c:v>307</c:v>
                </c:pt>
                <c:pt idx="63">
                  <c:v>308</c:v>
                </c:pt>
                <c:pt idx="64">
                  <c:v>309</c:v>
                </c:pt>
                <c:pt idx="65">
                  <c:v>310</c:v>
                </c:pt>
                <c:pt idx="66">
                  <c:v>311</c:v>
                </c:pt>
                <c:pt idx="67">
                  <c:v>312</c:v>
                </c:pt>
                <c:pt idx="68">
                  <c:v>313</c:v>
                </c:pt>
                <c:pt idx="69">
                  <c:v>314</c:v>
                </c:pt>
                <c:pt idx="70">
                  <c:v>315</c:v>
                </c:pt>
                <c:pt idx="71">
                  <c:v>316</c:v>
                </c:pt>
                <c:pt idx="72">
                  <c:v>317</c:v>
                </c:pt>
                <c:pt idx="73">
                  <c:v>318</c:v>
                </c:pt>
                <c:pt idx="74">
                  <c:v>319</c:v>
                </c:pt>
                <c:pt idx="75">
                  <c:v>320</c:v>
                </c:pt>
                <c:pt idx="76">
                  <c:v>321</c:v>
                </c:pt>
                <c:pt idx="77">
                  <c:v>322</c:v>
                </c:pt>
                <c:pt idx="78">
                  <c:v>323</c:v>
                </c:pt>
                <c:pt idx="79">
                  <c:v>324</c:v>
                </c:pt>
                <c:pt idx="80">
                  <c:v>325</c:v>
                </c:pt>
                <c:pt idx="81">
                  <c:v>326</c:v>
                </c:pt>
                <c:pt idx="82">
                  <c:v>327</c:v>
                </c:pt>
                <c:pt idx="83">
                  <c:v>328</c:v>
                </c:pt>
                <c:pt idx="84">
                  <c:v>329</c:v>
                </c:pt>
                <c:pt idx="85">
                  <c:v>330</c:v>
                </c:pt>
                <c:pt idx="86">
                  <c:v>331</c:v>
                </c:pt>
                <c:pt idx="87">
                  <c:v>332</c:v>
                </c:pt>
                <c:pt idx="88">
                  <c:v>333</c:v>
                </c:pt>
                <c:pt idx="89">
                  <c:v>334</c:v>
                </c:pt>
                <c:pt idx="90">
                  <c:v>335</c:v>
                </c:pt>
              </c:numCache>
            </c:numRef>
          </c:cat>
          <c:val>
            <c:numRef>
              <c:f>'ТЕМПЕРАТУРНЫЕ ДАННЫЕ'!$DQ$248:$DQ$338</c:f>
              <c:numCache>
                <c:formatCode>General</c:formatCode>
                <c:ptCount val="91"/>
                <c:pt idx="0">
                  <c:v>9.5</c:v>
                </c:pt>
                <c:pt idx="1">
                  <c:v>10</c:v>
                </c:pt>
                <c:pt idx="2">
                  <c:v>10.5</c:v>
                </c:pt>
                <c:pt idx="3">
                  <c:v>12</c:v>
                </c:pt>
                <c:pt idx="4">
                  <c:v>12.5</c:v>
                </c:pt>
                <c:pt idx="5">
                  <c:v>12</c:v>
                </c:pt>
                <c:pt idx="6">
                  <c:v>10</c:v>
                </c:pt>
                <c:pt idx="7">
                  <c:v>8</c:v>
                </c:pt>
                <c:pt idx="8">
                  <c:v>9.5</c:v>
                </c:pt>
                <c:pt idx="9">
                  <c:v>13.5</c:v>
                </c:pt>
                <c:pt idx="10">
                  <c:v>8</c:v>
                </c:pt>
                <c:pt idx="11">
                  <c:v>13.5</c:v>
                </c:pt>
                <c:pt idx="12">
                  <c:v>14</c:v>
                </c:pt>
                <c:pt idx="13">
                  <c:v>11.5</c:v>
                </c:pt>
                <c:pt idx="14">
                  <c:v>8</c:v>
                </c:pt>
                <c:pt idx="15">
                  <c:v>6</c:v>
                </c:pt>
                <c:pt idx="16">
                  <c:v>3.5</c:v>
                </c:pt>
                <c:pt idx="17">
                  <c:v>3</c:v>
                </c:pt>
                <c:pt idx="18">
                  <c:v>7.5</c:v>
                </c:pt>
                <c:pt idx="19">
                  <c:v>10</c:v>
                </c:pt>
                <c:pt idx="20">
                  <c:v>11.25</c:v>
                </c:pt>
                <c:pt idx="21">
                  <c:v>12.5</c:v>
                </c:pt>
                <c:pt idx="22">
                  <c:v>12</c:v>
                </c:pt>
                <c:pt idx="23">
                  <c:v>12</c:v>
                </c:pt>
                <c:pt idx="24">
                  <c:v>11</c:v>
                </c:pt>
                <c:pt idx="25">
                  <c:v>11.5</c:v>
                </c:pt>
                <c:pt idx="26">
                  <c:v>10.5</c:v>
                </c:pt>
                <c:pt idx="27">
                  <c:v>9</c:v>
                </c:pt>
                <c:pt idx="28">
                  <c:v>10</c:v>
                </c:pt>
                <c:pt idx="29">
                  <c:v>6.5</c:v>
                </c:pt>
                <c:pt idx="30">
                  <c:v>3</c:v>
                </c:pt>
                <c:pt idx="31">
                  <c:v>2</c:v>
                </c:pt>
                <c:pt idx="32">
                  <c:v>3</c:v>
                </c:pt>
                <c:pt idx="33">
                  <c:v>2.5</c:v>
                </c:pt>
                <c:pt idx="34">
                  <c:v>4.5</c:v>
                </c:pt>
                <c:pt idx="35">
                  <c:v>3</c:v>
                </c:pt>
                <c:pt idx="36">
                  <c:v>2.5</c:v>
                </c:pt>
                <c:pt idx="37">
                  <c:v>2.5</c:v>
                </c:pt>
                <c:pt idx="38">
                  <c:v>3.5</c:v>
                </c:pt>
                <c:pt idx="39">
                  <c:v>2.5</c:v>
                </c:pt>
                <c:pt idx="40">
                  <c:v>2.5</c:v>
                </c:pt>
                <c:pt idx="41">
                  <c:v>3</c:v>
                </c:pt>
                <c:pt idx="42">
                  <c:v>5</c:v>
                </c:pt>
                <c:pt idx="43">
                  <c:v>1</c:v>
                </c:pt>
                <c:pt idx="44">
                  <c:v>1.5</c:v>
                </c:pt>
                <c:pt idx="45">
                  <c:v>-1.5</c:v>
                </c:pt>
                <c:pt idx="46">
                  <c:v>-3</c:v>
                </c:pt>
                <c:pt idx="47">
                  <c:v>-2.5</c:v>
                </c:pt>
                <c:pt idx="48">
                  <c:v>-4</c:v>
                </c:pt>
                <c:pt idx="49">
                  <c:v>-6</c:v>
                </c:pt>
                <c:pt idx="50">
                  <c:v>-7</c:v>
                </c:pt>
                <c:pt idx="51">
                  <c:v>-3</c:v>
                </c:pt>
                <c:pt idx="52">
                  <c:v>-7.75</c:v>
                </c:pt>
                <c:pt idx="53">
                  <c:v>-8.5</c:v>
                </c:pt>
                <c:pt idx="54">
                  <c:v>-9.5</c:v>
                </c:pt>
                <c:pt idx="55">
                  <c:v>-7.5</c:v>
                </c:pt>
                <c:pt idx="56">
                  <c:v>1</c:v>
                </c:pt>
                <c:pt idx="57">
                  <c:v>1.5</c:v>
                </c:pt>
                <c:pt idx="58">
                  <c:v>1.5</c:v>
                </c:pt>
                <c:pt idx="59">
                  <c:v>2.75</c:v>
                </c:pt>
                <c:pt idx="60">
                  <c:v>2.5</c:v>
                </c:pt>
                <c:pt idx="61">
                  <c:v>0.5</c:v>
                </c:pt>
                <c:pt idx="62">
                  <c:v>-2.5</c:v>
                </c:pt>
                <c:pt idx="63">
                  <c:v>-3</c:v>
                </c:pt>
                <c:pt idx="64">
                  <c:v>-3</c:v>
                </c:pt>
                <c:pt idx="65">
                  <c:v>-2</c:v>
                </c:pt>
                <c:pt idx="66">
                  <c:v>-1.5</c:v>
                </c:pt>
                <c:pt idx="67">
                  <c:v>-4.5</c:v>
                </c:pt>
                <c:pt idx="68">
                  <c:v>-4.5</c:v>
                </c:pt>
                <c:pt idx="69">
                  <c:v>0</c:v>
                </c:pt>
                <c:pt idx="70">
                  <c:v>-1.5</c:v>
                </c:pt>
                <c:pt idx="71">
                  <c:v>-0.5</c:v>
                </c:pt>
                <c:pt idx="72">
                  <c:v>0.5</c:v>
                </c:pt>
                <c:pt idx="73">
                  <c:v>0.5</c:v>
                </c:pt>
                <c:pt idx="74">
                  <c:v>-4.5</c:v>
                </c:pt>
                <c:pt idx="75">
                  <c:v>-6.5</c:v>
                </c:pt>
                <c:pt idx="76">
                  <c:v>-7</c:v>
                </c:pt>
                <c:pt idx="77">
                  <c:v>-9</c:v>
                </c:pt>
                <c:pt idx="78">
                  <c:v>-9</c:v>
                </c:pt>
                <c:pt idx="79">
                  <c:v>-7</c:v>
                </c:pt>
                <c:pt idx="80">
                  <c:v>-2.75</c:v>
                </c:pt>
                <c:pt idx="81">
                  <c:v>-3.5</c:v>
                </c:pt>
                <c:pt idx="82">
                  <c:v>-3.5</c:v>
                </c:pt>
                <c:pt idx="83">
                  <c:v>-11.5</c:v>
                </c:pt>
                <c:pt idx="84">
                  <c:v>-17.5</c:v>
                </c:pt>
                <c:pt idx="85">
                  <c:v>-11.5</c:v>
                </c:pt>
                <c:pt idx="86">
                  <c:v>-8.5</c:v>
                </c:pt>
                <c:pt idx="87">
                  <c:v>-7.5</c:v>
                </c:pt>
                <c:pt idx="88">
                  <c:v>-6.5</c:v>
                </c:pt>
                <c:pt idx="89">
                  <c:v>-6.5</c:v>
                </c:pt>
                <c:pt idx="90">
                  <c:v>-7.5</c:v>
                </c:pt>
              </c:numCache>
            </c:numRef>
          </c:val>
          <c:smooth val="1"/>
        </c:ser>
        <c:ser>
          <c:idx val="2"/>
          <c:order val="1"/>
          <c:tx>
            <c:v>СМЗ</c:v>
          </c:tx>
          <c:spPr>
            <a:ln>
              <a:solidFill>
                <a:srgbClr val="0000FF"/>
              </a:solidFill>
            </a:ln>
          </c:spPr>
          <c:marker>
            <c:symbol val="none"/>
          </c:marker>
          <c:cat>
            <c:numRef>
              <c:f>'ТЕМПЕРАТУРНЫЕ ДАННЫЕ'!$B$248:$B$338</c:f>
              <c:numCache>
                <c:formatCode>[$-419]d\ mmm;@</c:formatCode>
                <c:ptCount val="91"/>
                <c:pt idx="0">
                  <c:v>245</c:v>
                </c:pt>
                <c:pt idx="1">
                  <c:v>246</c:v>
                </c:pt>
                <c:pt idx="2">
                  <c:v>247</c:v>
                </c:pt>
                <c:pt idx="3">
                  <c:v>248</c:v>
                </c:pt>
                <c:pt idx="4">
                  <c:v>249</c:v>
                </c:pt>
                <c:pt idx="5">
                  <c:v>250</c:v>
                </c:pt>
                <c:pt idx="6">
                  <c:v>251</c:v>
                </c:pt>
                <c:pt idx="7">
                  <c:v>252</c:v>
                </c:pt>
                <c:pt idx="8">
                  <c:v>253</c:v>
                </c:pt>
                <c:pt idx="9">
                  <c:v>254</c:v>
                </c:pt>
                <c:pt idx="10">
                  <c:v>255</c:v>
                </c:pt>
                <c:pt idx="11">
                  <c:v>256</c:v>
                </c:pt>
                <c:pt idx="12">
                  <c:v>257</c:v>
                </c:pt>
                <c:pt idx="13">
                  <c:v>258</c:v>
                </c:pt>
                <c:pt idx="14">
                  <c:v>259</c:v>
                </c:pt>
                <c:pt idx="15">
                  <c:v>260</c:v>
                </c:pt>
                <c:pt idx="16">
                  <c:v>261</c:v>
                </c:pt>
                <c:pt idx="17">
                  <c:v>262</c:v>
                </c:pt>
                <c:pt idx="18">
                  <c:v>263</c:v>
                </c:pt>
                <c:pt idx="19">
                  <c:v>264</c:v>
                </c:pt>
                <c:pt idx="20">
                  <c:v>265</c:v>
                </c:pt>
                <c:pt idx="21">
                  <c:v>266</c:v>
                </c:pt>
                <c:pt idx="22">
                  <c:v>267</c:v>
                </c:pt>
                <c:pt idx="23">
                  <c:v>268</c:v>
                </c:pt>
                <c:pt idx="24">
                  <c:v>269</c:v>
                </c:pt>
                <c:pt idx="25">
                  <c:v>270</c:v>
                </c:pt>
                <c:pt idx="26">
                  <c:v>271</c:v>
                </c:pt>
                <c:pt idx="27">
                  <c:v>272</c:v>
                </c:pt>
                <c:pt idx="28">
                  <c:v>273</c:v>
                </c:pt>
                <c:pt idx="29">
                  <c:v>274</c:v>
                </c:pt>
                <c:pt idx="30">
                  <c:v>275</c:v>
                </c:pt>
                <c:pt idx="31">
                  <c:v>276</c:v>
                </c:pt>
                <c:pt idx="32">
                  <c:v>277</c:v>
                </c:pt>
                <c:pt idx="33">
                  <c:v>278</c:v>
                </c:pt>
                <c:pt idx="34">
                  <c:v>279</c:v>
                </c:pt>
                <c:pt idx="35">
                  <c:v>280</c:v>
                </c:pt>
                <c:pt idx="36">
                  <c:v>281</c:v>
                </c:pt>
                <c:pt idx="37">
                  <c:v>282</c:v>
                </c:pt>
                <c:pt idx="38">
                  <c:v>283</c:v>
                </c:pt>
                <c:pt idx="39">
                  <c:v>284</c:v>
                </c:pt>
                <c:pt idx="40">
                  <c:v>285</c:v>
                </c:pt>
                <c:pt idx="41">
                  <c:v>286</c:v>
                </c:pt>
                <c:pt idx="42">
                  <c:v>287</c:v>
                </c:pt>
                <c:pt idx="43">
                  <c:v>288</c:v>
                </c:pt>
                <c:pt idx="44">
                  <c:v>289</c:v>
                </c:pt>
                <c:pt idx="45">
                  <c:v>290</c:v>
                </c:pt>
                <c:pt idx="46">
                  <c:v>291</c:v>
                </c:pt>
                <c:pt idx="47">
                  <c:v>292</c:v>
                </c:pt>
                <c:pt idx="48">
                  <c:v>293</c:v>
                </c:pt>
                <c:pt idx="49">
                  <c:v>294</c:v>
                </c:pt>
                <c:pt idx="50">
                  <c:v>295</c:v>
                </c:pt>
                <c:pt idx="51">
                  <c:v>296</c:v>
                </c:pt>
                <c:pt idx="52">
                  <c:v>297</c:v>
                </c:pt>
                <c:pt idx="53">
                  <c:v>298</c:v>
                </c:pt>
                <c:pt idx="54">
                  <c:v>299</c:v>
                </c:pt>
                <c:pt idx="55">
                  <c:v>300</c:v>
                </c:pt>
                <c:pt idx="56">
                  <c:v>301</c:v>
                </c:pt>
                <c:pt idx="57">
                  <c:v>302</c:v>
                </c:pt>
                <c:pt idx="58">
                  <c:v>303</c:v>
                </c:pt>
                <c:pt idx="59">
                  <c:v>304</c:v>
                </c:pt>
                <c:pt idx="60">
                  <c:v>305</c:v>
                </c:pt>
                <c:pt idx="61">
                  <c:v>306</c:v>
                </c:pt>
                <c:pt idx="62">
                  <c:v>307</c:v>
                </c:pt>
                <c:pt idx="63">
                  <c:v>308</c:v>
                </c:pt>
                <c:pt idx="64">
                  <c:v>309</c:v>
                </c:pt>
                <c:pt idx="65">
                  <c:v>310</c:v>
                </c:pt>
                <c:pt idx="66">
                  <c:v>311</c:v>
                </c:pt>
                <c:pt idx="67">
                  <c:v>312</c:v>
                </c:pt>
                <c:pt idx="68">
                  <c:v>313</c:v>
                </c:pt>
                <c:pt idx="69">
                  <c:v>314</c:v>
                </c:pt>
                <c:pt idx="70">
                  <c:v>315</c:v>
                </c:pt>
                <c:pt idx="71">
                  <c:v>316</c:v>
                </c:pt>
                <c:pt idx="72">
                  <c:v>317</c:v>
                </c:pt>
                <c:pt idx="73">
                  <c:v>318</c:v>
                </c:pt>
                <c:pt idx="74">
                  <c:v>319</c:v>
                </c:pt>
                <c:pt idx="75">
                  <c:v>320</c:v>
                </c:pt>
                <c:pt idx="76">
                  <c:v>321</c:v>
                </c:pt>
                <c:pt idx="77">
                  <c:v>322</c:v>
                </c:pt>
                <c:pt idx="78">
                  <c:v>323</c:v>
                </c:pt>
                <c:pt idx="79">
                  <c:v>324</c:v>
                </c:pt>
                <c:pt idx="80">
                  <c:v>325</c:v>
                </c:pt>
                <c:pt idx="81">
                  <c:v>326</c:v>
                </c:pt>
                <c:pt idx="82">
                  <c:v>327</c:v>
                </c:pt>
                <c:pt idx="83">
                  <c:v>328</c:v>
                </c:pt>
                <c:pt idx="84">
                  <c:v>329</c:v>
                </c:pt>
                <c:pt idx="85">
                  <c:v>330</c:v>
                </c:pt>
                <c:pt idx="86">
                  <c:v>331</c:v>
                </c:pt>
                <c:pt idx="87">
                  <c:v>332</c:v>
                </c:pt>
                <c:pt idx="88">
                  <c:v>333</c:v>
                </c:pt>
                <c:pt idx="89">
                  <c:v>334</c:v>
                </c:pt>
                <c:pt idx="90">
                  <c:v>335</c:v>
                </c:pt>
              </c:numCache>
            </c:numRef>
          </c:cat>
          <c:val>
            <c:numRef>
              <c:f>'ТЕМПЕРАТУРНЫЕ ДАННЫЕ'!$FN$248:$FN$338</c:f>
              <c:numCache>
                <c:formatCode>0</c:formatCode>
                <c:ptCount val="91"/>
                <c:pt idx="0">
                  <c:v>14.5</c:v>
                </c:pt>
                <c:pt idx="1">
                  <c:v>17</c:v>
                </c:pt>
                <c:pt idx="2">
                  <c:v>16</c:v>
                </c:pt>
                <c:pt idx="3">
                  <c:v>10</c:v>
                </c:pt>
                <c:pt idx="4">
                  <c:v>12</c:v>
                </c:pt>
                <c:pt idx="5">
                  <c:v>10.5</c:v>
                </c:pt>
                <c:pt idx="6">
                  <c:v>10.5</c:v>
                </c:pt>
                <c:pt idx="7">
                  <c:v>12</c:v>
                </c:pt>
                <c:pt idx="8">
                  <c:v>10.5</c:v>
                </c:pt>
                <c:pt idx="9">
                  <c:v>7.5</c:v>
                </c:pt>
                <c:pt idx="10">
                  <c:v>6.5</c:v>
                </c:pt>
                <c:pt idx="11">
                  <c:v>6.5</c:v>
                </c:pt>
                <c:pt idx="12">
                  <c:v>11.5</c:v>
                </c:pt>
                <c:pt idx="13">
                  <c:v>15</c:v>
                </c:pt>
                <c:pt idx="14">
                  <c:v>16.5</c:v>
                </c:pt>
                <c:pt idx="15">
                  <c:v>15.5</c:v>
                </c:pt>
                <c:pt idx="16">
                  <c:v>13</c:v>
                </c:pt>
                <c:pt idx="17">
                  <c:v>10.5</c:v>
                </c:pt>
                <c:pt idx="18">
                  <c:v>15.5</c:v>
                </c:pt>
                <c:pt idx="19">
                  <c:v>12</c:v>
                </c:pt>
                <c:pt idx="20">
                  <c:v>9</c:v>
                </c:pt>
                <c:pt idx="21">
                  <c:v>7.5</c:v>
                </c:pt>
                <c:pt idx="22">
                  <c:v>7.5</c:v>
                </c:pt>
                <c:pt idx="23">
                  <c:v>6.5</c:v>
                </c:pt>
                <c:pt idx="24">
                  <c:v>5</c:v>
                </c:pt>
                <c:pt idx="25">
                  <c:v>5.5</c:v>
                </c:pt>
                <c:pt idx="26">
                  <c:v>5.5</c:v>
                </c:pt>
                <c:pt idx="27">
                  <c:v>5</c:v>
                </c:pt>
                <c:pt idx="28">
                  <c:v>5.5</c:v>
                </c:pt>
                <c:pt idx="29">
                  <c:v>5</c:v>
                </c:pt>
                <c:pt idx="30">
                  <c:v>3</c:v>
                </c:pt>
                <c:pt idx="31">
                  <c:v>2</c:v>
                </c:pt>
                <c:pt idx="32">
                  <c:v>4.5</c:v>
                </c:pt>
                <c:pt idx="33">
                  <c:v>4.5</c:v>
                </c:pt>
                <c:pt idx="34">
                  <c:v>4</c:v>
                </c:pt>
                <c:pt idx="35">
                  <c:v>6.5</c:v>
                </c:pt>
                <c:pt idx="36">
                  <c:v>8.5</c:v>
                </c:pt>
                <c:pt idx="37">
                  <c:v>7.5</c:v>
                </c:pt>
                <c:pt idx="38">
                  <c:v>7.5</c:v>
                </c:pt>
                <c:pt idx="39">
                  <c:v>7</c:v>
                </c:pt>
                <c:pt idx="40">
                  <c:v>6.5</c:v>
                </c:pt>
                <c:pt idx="41">
                  <c:v>5.5</c:v>
                </c:pt>
                <c:pt idx="42">
                  <c:v>6</c:v>
                </c:pt>
                <c:pt idx="43">
                  <c:v>6.5</c:v>
                </c:pt>
                <c:pt idx="44">
                  <c:v>7.5</c:v>
                </c:pt>
                <c:pt idx="45">
                  <c:v>7.5</c:v>
                </c:pt>
                <c:pt idx="46">
                  <c:v>8</c:v>
                </c:pt>
                <c:pt idx="47">
                  <c:v>6</c:v>
                </c:pt>
                <c:pt idx="48">
                  <c:v>6</c:v>
                </c:pt>
                <c:pt idx="49">
                  <c:v>1.5</c:v>
                </c:pt>
                <c:pt idx="50">
                  <c:v>-0.5</c:v>
                </c:pt>
                <c:pt idx="51">
                  <c:v>-1</c:v>
                </c:pt>
                <c:pt idx="52">
                  <c:v>-1</c:v>
                </c:pt>
                <c:pt idx="53">
                  <c:v>-1.5</c:v>
                </c:pt>
                <c:pt idx="54">
                  <c:v>-1.5</c:v>
                </c:pt>
                <c:pt idx="55">
                  <c:v>-2</c:v>
                </c:pt>
                <c:pt idx="56">
                  <c:v>-2.5</c:v>
                </c:pt>
                <c:pt idx="57">
                  <c:v>-3</c:v>
                </c:pt>
                <c:pt idx="58">
                  <c:v>-2</c:v>
                </c:pt>
                <c:pt idx="59">
                  <c:v>1.5</c:v>
                </c:pt>
                <c:pt idx="60">
                  <c:v>4</c:v>
                </c:pt>
                <c:pt idx="61">
                  <c:v>1.5</c:v>
                </c:pt>
                <c:pt idx="62">
                  <c:v>-0.5</c:v>
                </c:pt>
                <c:pt idx="63">
                  <c:v>-2</c:v>
                </c:pt>
                <c:pt idx="64">
                  <c:v>-2.5</c:v>
                </c:pt>
                <c:pt idx="65">
                  <c:v>-2.5</c:v>
                </c:pt>
                <c:pt idx="66">
                  <c:v>-0.5</c:v>
                </c:pt>
                <c:pt idx="67">
                  <c:v>0.5</c:v>
                </c:pt>
                <c:pt idx="68">
                  <c:v>0.5</c:v>
                </c:pt>
                <c:pt idx="69">
                  <c:v>0.5</c:v>
                </c:pt>
                <c:pt idx="70">
                  <c:v>-2</c:v>
                </c:pt>
                <c:pt idx="71">
                  <c:v>-2.5</c:v>
                </c:pt>
                <c:pt idx="72">
                  <c:v>-1.5</c:v>
                </c:pt>
                <c:pt idx="73">
                  <c:v>-2</c:v>
                </c:pt>
                <c:pt idx="74">
                  <c:v>-0.5</c:v>
                </c:pt>
                <c:pt idx="75">
                  <c:v>0</c:v>
                </c:pt>
                <c:pt idx="76">
                  <c:v>-0.5</c:v>
                </c:pt>
                <c:pt idx="77">
                  <c:v>-1</c:v>
                </c:pt>
                <c:pt idx="78">
                  <c:v>0</c:v>
                </c:pt>
                <c:pt idx="79">
                  <c:v>1.5</c:v>
                </c:pt>
                <c:pt idx="80">
                  <c:v>1.5</c:v>
                </c:pt>
                <c:pt idx="81">
                  <c:v>-1.5</c:v>
                </c:pt>
                <c:pt idx="82">
                  <c:v>1</c:v>
                </c:pt>
                <c:pt idx="83">
                  <c:v>0</c:v>
                </c:pt>
                <c:pt idx="84">
                  <c:v>0</c:v>
                </c:pt>
                <c:pt idx="85">
                  <c:v>1.5</c:v>
                </c:pt>
                <c:pt idx="86">
                  <c:v>1.5</c:v>
                </c:pt>
                <c:pt idx="87">
                  <c:v>-2</c:v>
                </c:pt>
                <c:pt idx="88">
                  <c:v>-4.5</c:v>
                </c:pt>
                <c:pt idx="89">
                  <c:v>-2.5</c:v>
                </c:pt>
                <c:pt idx="90">
                  <c:v>-1.5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/>
          <c:downBars>
            <c:spPr>
              <a:solidFill>
                <a:srgbClr val="00B0F0"/>
              </a:solidFill>
            </c:spPr>
          </c:downBars>
        </c:upDownBars>
        <c:marker val="1"/>
        <c:smooth val="0"/>
        <c:axId val="130851968"/>
        <c:axId val="130853504"/>
      </c:lineChart>
      <c:dateAx>
        <c:axId val="130851968"/>
        <c:scaling>
          <c:orientation val="minMax"/>
        </c:scaling>
        <c:delete val="0"/>
        <c:axPos val="b"/>
        <c:numFmt formatCode="[$-419]d\ mmm;@" sourceLinked="0"/>
        <c:majorTickMark val="out"/>
        <c:minorTickMark val="none"/>
        <c:tickLblPos val="low"/>
        <c:txPr>
          <a:bodyPr rot="-540000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Times New Roman" pitchFamily="18" charset="0"/>
                <a:ea typeface="Calibri"/>
                <a:cs typeface="Times New Roman" pitchFamily="18" charset="0"/>
              </a:defRPr>
            </a:pPr>
            <a:endParaRPr lang="ru-RU"/>
          </a:p>
        </c:txPr>
        <c:crossAx val="130853504"/>
        <c:crosses val="autoZero"/>
        <c:auto val="1"/>
        <c:lblOffset val="100"/>
        <c:baseTimeUnit val="days"/>
        <c:majorUnit val="2"/>
        <c:majorTimeUnit val="days"/>
      </c:dateAx>
      <c:valAx>
        <c:axId val="130853504"/>
        <c:scaling>
          <c:orientation val="minMax"/>
          <c:max val="19"/>
          <c:min val="-20"/>
        </c:scaling>
        <c:delete val="0"/>
        <c:axPos val="l"/>
        <c:minorGridlines/>
        <c:numFmt formatCode="General" sourceLinked="1"/>
        <c:majorTickMark val="out"/>
        <c:minorTickMark val="none"/>
        <c:tickLblPos val="low"/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ru-RU"/>
          </a:p>
        </c:txPr>
        <c:crossAx val="130851968"/>
        <c:crosses val="autoZero"/>
        <c:crossBetween val="between"/>
      </c:valAx>
    </c:plotArea>
    <c:legend>
      <c:legendPos val="b"/>
      <c:layout/>
      <c:overlay val="0"/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Times New Roman" pitchFamily="18" charset="0"/>
              <a:ea typeface="Calibri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ru-RU"/>
    </a:p>
  </c:txPr>
  <c:externalData r:id="rId2">
    <c:autoUpdate val="0"/>
  </c:externalData>
  <c:userShapes r:id="rId3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depthPercent val="10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8.1438771766432425E-2"/>
          <c:y val="9.0758535422593128E-2"/>
          <c:w val="0.90481618829904331"/>
          <c:h val="0.7534512078205792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'осадки на годовой'!$A$5</c:f>
              <c:strCache>
                <c:ptCount val="1"/>
                <c:pt idx="0">
                  <c:v>осадки</c:v>
                </c:pt>
              </c:strCache>
            </c:strRef>
          </c:tx>
          <c:spPr>
            <a:solidFill>
              <a:srgbClr val="FF0000"/>
            </a:solidFill>
            <a:ln w="3175">
              <a:solidFill>
                <a:schemeClr val="tx1"/>
              </a:solidFill>
            </a:ln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'осадки на годовой'!$B$4:$L$4</c:f>
              <c:strCache>
                <c:ptCount val="11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</c:v>
                </c:pt>
                <c:pt idx="9">
                  <c:v>октябрь</c:v>
                </c:pt>
                <c:pt idx="10">
                  <c:v>ноябрь</c:v>
                </c:pt>
              </c:strCache>
            </c:strRef>
          </c:cat>
          <c:val>
            <c:numRef>
              <c:f>'осадки на годовой'!$B$5:$L$5</c:f>
              <c:numCache>
                <c:formatCode>General</c:formatCode>
                <c:ptCount val="11"/>
                <c:pt idx="0">
                  <c:v>31.5</c:v>
                </c:pt>
                <c:pt idx="1">
                  <c:v>53.3</c:v>
                </c:pt>
                <c:pt idx="2">
                  <c:v>28.3</c:v>
                </c:pt>
                <c:pt idx="3">
                  <c:v>39</c:v>
                </c:pt>
                <c:pt idx="4">
                  <c:v>56.9</c:v>
                </c:pt>
                <c:pt idx="5">
                  <c:v>101</c:v>
                </c:pt>
                <c:pt idx="6">
                  <c:v>138.5</c:v>
                </c:pt>
                <c:pt idx="7">
                  <c:v>50</c:v>
                </c:pt>
                <c:pt idx="8">
                  <c:v>67.599999999999994</c:v>
                </c:pt>
                <c:pt idx="9">
                  <c:v>65.599999999999994</c:v>
                </c:pt>
                <c:pt idx="10">
                  <c:v>51.1</c:v>
                </c:pt>
              </c:numCache>
            </c:numRef>
          </c:val>
        </c:ser>
        <c:ser>
          <c:idx val="1"/>
          <c:order val="1"/>
          <c:tx>
            <c:strRef>
              <c:f>'осадки на годовой'!$A$6</c:f>
              <c:strCache>
                <c:ptCount val="1"/>
                <c:pt idx="0">
                  <c:v>норма</c:v>
                </c:pt>
              </c:strCache>
            </c:strRef>
          </c:tx>
          <c:spPr>
            <a:solidFill>
              <a:srgbClr val="008000"/>
            </a:solidFill>
            <a:ln>
              <a:solidFill>
                <a:schemeClr val="tx1"/>
              </a:solidFill>
            </a:ln>
          </c:spPr>
          <c:invertIfNegative val="0"/>
          <c:cat>
            <c:strRef>
              <c:f>'осадки на годовой'!$B$4:$L$4</c:f>
              <c:strCache>
                <c:ptCount val="11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</c:v>
                </c:pt>
                <c:pt idx="9">
                  <c:v>октябрь</c:v>
                </c:pt>
                <c:pt idx="10">
                  <c:v>ноябрь</c:v>
                </c:pt>
              </c:strCache>
            </c:strRef>
          </c:cat>
          <c:val>
            <c:numRef>
              <c:f>'осадки на годовой'!$B$6:$L$6</c:f>
              <c:numCache>
                <c:formatCode>General</c:formatCode>
                <c:ptCount val="11"/>
                <c:pt idx="0">
                  <c:v>40.299999999999997</c:v>
                </c:pt>
                <c:pt idx="1">
                  <c:v>39.4</c:v>
                </c:pt>
                <c:pt idx="2">
                  <c:v>20.7</c:v>
                </c:pt>
                <c:pt idx="3">
                  <c:v>52.7</c:v>
                </c:pt>
                <c:pt idx="4">
                  <c:v>60.9</c:v>
                </c:pt>
                <c:pt idx="5">
                  <c:v>56.3</c:v>
                </c:pt>
                <c:pt idx="6">
                  <c:v>69.7</c:v>
                </c:pt>
                <c:pt idx="7">
                  <c:v>102.9</c:v>
                </c:pt>
                <c:pt idx="8">
                  <c:v>56.7</c:v>
                </c:pt>
                <c:pt idx="9">
                  <c:v>39.799999999999997</c:v>
                </c:pt>
                <c:pt idx="10">
                  <c:v>48.6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32860544"/>
        <c:axId val="132874624"/>
        <c:axId val="0"/>
      </c:bar3DChart>
      <c:catAx>
        <c:axId val="1328605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ru-RU"/>
          </a:p>
        </c:txPr>
        <c:crossAx val="132874624"/>
        <c:crosses val="autoZero"/>
        <c:auto val="1"/>
        <c:lblAlgn val="ctr"/>
        <c:lblOffset val="100"/>
        <c:noMultiLvlLbl val="0"/>
      </c:catAx>
      <c:valAx>
        <c:axId val="13287462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200" b="1"/>
                </a:pPr>
                <a:r>
                  <a:rPr lang="ru-RU" sz="1200" b="1" dirty="0" smtClean="0"/>
                  <a:t>Количество осадков, мм</a:t>
                </a:r>
                <a:endParaRPr lang="ru-RU" sz="1200" b="1" dirty="0"/>
              </a:p>
            </c:rich>
          </c:tx>
          <c:layout>
            <c:manualLayout>
              <c:xMode val="edge"/>
              <c:yMode val="edge"/>
              <c:x val="1.7131713374537859E-2"/>
              <c:y val="0.2947919633389687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ru-RU"/>
          </a:p>
        </c:txPr>
        <c:crossAx val="132860544"/>
        <c:crosses val="autoZero"/>
        <c:crossBetween val="between"/>
      </c:valAx>
      <c:dTable>
        <c:showHorzBorder val="1"/>
        <c:showVertBorder val="1"/>
        <c:showOutline val="1"/>
        <c:showKeys val="1"/>
      </c:dTable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Times New Roman" pitchFamily="18" charset="0"/>
          <a:ea typeface="Calibri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Осень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2492441209406495"/>
          <c:y val="4.0687278187278159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7712174940898345"/>
          <c:y val="0.14981060606060609"/>
          <c:w val="0.60741196964041311"/>
          <c:h val="0.6663622713622713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ветров'!$B$117:$I$117</c:f>
              <c:numCache>
                <c:formatCode>General</c:formatCode>
                <c:ptCount val="8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6</c:v>
                </c:pt>
                <c:pt idx="4">
                  <c:v>26</c:v>
                </c:pt>
                <c:pt idx="5">
                  <c:v>23</c:v>
                </c:pt>
                <c:pt idx="6">
                  <c:v>15</c:v>
                </c:pt>
                <c:pt idx="7">
                  <c:v>14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ветров'!$B$113:$I$113</c:f>
              <c:numCache>
                <c:formatCode>General</c:formatCode>
                <c:ptCount val="8"/>
                <c:pt idx="0">
                  <c:v>2</c:v>
                </c:pt>
                <c:pt idx="1">
                  <c:v>9</c:v>
                </c:pt>
                <c:pt idx="2">
                  <c:v>1</c:v>
                </c:pt>
                <c:pt idx="3">
                  <c:v>18</c:v>
                </c:pt>
                <c:pt idx="4">
                  <c:v>12</c:v>
                </c:pt>
                <c:pt idx="5">
                  <c:v>26</c:v>
                </c:pt>
                <c:pt idx="6">
                  <c:v>7</c:v>
                </c:pt>
                <c:pt idx="7">
                  <c:v>16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0719744"/>
        <c:axId val="130721280"/>
      </c:radarChart>
      <c:catAx>
        <c:axId val="130719744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30721280"/>
        <c:crosses val="autoZero"/>
        <c:auto val="1"/>
        <c:lblAlgn val="ctr"/>
        <c:lblOffset val="100"/>
        <c:noMultiLvlLbl val="0"/>
      </c:catAx>
      <c:valAx>
        <c:axId val="130721280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30719744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17644305734251794"/>
          <c:y val="0.8895242023637816"/>
          <c:w val="0.57754915481591218"/>
          <c:h val="6.701898723545693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Лето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3194989170520398"/>
          <c:y val="4.8400664984208624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6017767472875186"/>
          <c:y val="0.13225874184607644"/>
          <c:w val="0.64051281594465859"/>
          <c:h val="0.7045640975391256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ветров'!$B$80:$I$80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ветров'!$B$116:$I$116</c:f>
              <c:numCache>
                <c:formatCode>General</c:formatCode>
                <c:ptCount val="8"/>
                <c:pt idx="0">
                  <c:v>16</c:v>
                </c:pt>
                <c:pt idx="1">
                  <c:v>11</c:v>
                </c:pt>
                <c:pt idx="2">
                  <c:v>1</c:v>
                </c:pt>
                <c:pt idx="3">
                  <c:v>6</c:v>
                </c:pt>
                <c:pt idx="4">
                  <c:v>13</c:v>
                </c:pt>
                <c:pt idx="5">
                  <c:v>13</c:v>
                </c:pt>
                <c:pt idx="6">
                  <c:v>10</c:v>
                </c:pt>
                <c:pt idx="7">
                  <c:v>22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ветров'!$B$80:$I$80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ветров'!$B$112:$I$112</c:f>
              <c:numCache>
                <c:formatCode>General</c:formatCode>
                <c:ptCount val="8"/>
                <c:pt idx="0">
                  <c:v>1</c:v>
                </c:pt>
                <c:pt idx="1">
                  <c:v>8</c:v>
                </c:pt>
                <c:pt idx="2">
                  <c:v>2</c:v>
                </c:pt>
                <c:pt idx="3">
                  <c:v>10</c:v>
                </c:pt>
                <c:pt idx="4">
                  <c:v>7</c:v>
                </c:pt>
                <c:pt idx="5">
                  <c:v>35</c:v>
                </c:pt>
                <c:pt idx="6">
                  <c:v>10</c:v>
                </c:pt>
                <c:pt idx="7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0738432"/>
        <c:axId val="132907008"/>
      </c:radarChart>
      <c:catAx>
        <c:axId val="130738432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32907008"/>
        <c:crosses val="autoZero"/>
        <c:auto val="1"/>
        <c:lblAlgn val="ctr"/>
        <c:lblOffset val="100"/>
        <c:noMultiLvlLbl val="0"/>
      </c:catAx>
      <c:valAx>
        <c:axId val="132907008"/>
        <c:scaling>
          <c:orientation val="minMax"/>
          <c:max val="35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30738432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16173592358535943"/>
          <c:y val="0.88163301083998913"/>
          <c:w val="0.60380138912572634"/>
          <c:h val="7.1806096044091078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b="0" dirty="0" smtClean="0"/>
              <a:t>Зима</a:t>
            </a:r>
            <a:endParaRPr lang="ru-RU" sz="1200" b="0" dirty="0"/>
          </a:p>
        </c:rich>
      </c:tx>
      <c:layout>
        <c:manualLayout>
          <c:xMode val="edge"/>
          <c:yMode val="edge"/>
          <c:x val="0.4249280954422184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8673005507861129"/>
          <c:y val="0.13912080678521166"/>
          <c:w val="0.62258957195712916"/>
          <c:h val="0.683323215969638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ветров'!$B$114:$I$114</c:f>
              <c:numCache>
                <c:formatCode>General</c:formatCode>
                <c:ptCount val="8"/>
                <c:pt idx="0">
                  <c:v>0</c:v>
                </c:pt>
                <c:pt idx="1">
                  <c:v>12</c:v>
                </c:pt>
                <c:pt idx="2">
                  <c:v>14</c:v>
                </c:pt>
                <c:pt idx="3">
                  <c:v>20</c:v>
                </c:pt>
                <c:pt idx="4">
                  <c:v>13</c:v>
                </c:pt>
                <c:pt idx="5">
                  <c:v>1</c:v>
                </c:pt>
                <c:pt idx="6">
                  <c:v>0</c:v>
                </c:pt>
                <c:pt idx="7">
                  <c:v>0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ветров'!$B$110:$I$110</c:f>
              <c:numCache>
                <c:formatCode>General</c:formatCode>
                <c:ptCount val="8"/>
                <c:pt idx="0">
                  <c:v>7</c:v>
                </c:pt>
                <c:pt idx="1">
                  <c:v>11</c:v>
                </c:pt>
                <c:pt idx="2">
                  <c:v>1</c:v>
                </c:pt>
                <c:pt idx="3">
                  <c:v>5</c:v>
                </c:pt>
                <c:pt idx="4">
                  <c:v>15</c:v>
                </c:pt>
                <c:pt idx="5">
                  <c:v>35</c:v>
                </c:pt>
                <c:pt idx="6">
                  <c:v>7</c:v>
                </c:pt>
                <c:pt idx="7">
                  <c:v>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2956928"/>
        <c:axId val="132958464"/>
      </c:radarChart>
      <c:catAx>
        <c:axId val="132956928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32958464"/>
        <c:crosses val="autoZero"/>
        <c:auto val="1"/>
        <c:lblAlgn val="ctr"/>
        <c:lblOffset val="100"/>
        <c:noMultiLvlLbl val="0"/>
      </c:catAx>
      <c:valAx>
        <c:axId val="132958464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none"/>
        <c:minorTickMark val="none"/>
        <c:tickLblPos val="nextTo"/>
        <c:crossAx val="132956928"/>
        <c:crosses val="autoZero"/>
        <c:crossBetween val="between"/>
        <c:majorUnit val="5"/>
      </c:valAx>
      <c:spPr>
        <a:solidFill>
          <a:srgbClr val="92D050">
            <a:alpha val="99000"/>
          </a:srgbClr>
        </a:solidFill>
      </c:spPr>
    </c:plotArea>
    <c:legend>
      <c:legendPos val="b"/>
      <c:layout>
        <c:manualLayout>
          <c:xMode val="edge"/>
          <c:yMode val="edge"/>
          <c:x val="0.19690401340351973"/>
          <c:y val="0.88308299402039903"/>
          <c:w val="0.61409323111054981"/>
          <c:h val="7.355687585824051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Весна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379076961841036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0483140475301728"/>
          <c:y val="0.14403972153972155"/>
          <c:w val="0.61181877566256071"/>
          <c:h val="0.67119676494676495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ветров'!$B$115:$I$115</c:f>
              <c:numCache>
                <c:formatCode>General</c:formatCode>
                <c:ptCount val="8"/>
                <c:pt idx="0">
                  <c:v>1</c:v>
                </c:pt>
                <c:pt idx="1">
                  <c:v>11</c:v>
                </c:pt>
                <c:pt idx="2">
                  <c:v>15</c:v>
                </c:pt>
                <c:pt idx="3">
                  <c:v>10</c:v>
                </c:pt>
                <c:pt idx="4">
                  <c:v>13</c:v>
                </c:pt>
                <c:pt idx="5">
                  <c:v>23</c:v>
                </c:pt>
                <c:pt idx="6">
                  <c:v>5</c:v>
                </c:pt>
                <c:pt idx="7">
                  <c:v>14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ветров'!$B$111:$I$111</c:f>
              <c:numCache>
                <c:formatCode>General</c:formatCode>
                <c:ptCount val="8"/>
                <c:pt idx="0">
                  <c:v>2</c:v>
                </c:pt>
                <c:pt idx="1">
                  <c:v>4</c:v>
                </c:pt>
                <c:pt idx="2">
                  <c:v>1</c:v>
                </c:pt>
                <c:pt idx="3">
                  <c:v>14</c:v>
                </c:pt>
                <c:pt idx="4">
                  <c:v>15</c:v>
                </c:pt>
                <c:pt idx="5">
                  <c:v>29</c:v>
                </c:pt>
                <c:pt idx="6">
                  <c:v>15</c:v>
                </c:pt>
                <c:pt idx="7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781312"/>
        <c:axId val="128799488"/>
      </c:radarChart>
      <c:catAx>
        <c:axId val="128781312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28799488"/>
        <c:crosses val="autoZero"/>
        <c:auto val="1"/>
        <c:lblAlgn val="ctr"/>
        <c:lblOffset val="100"/>
        <c:noMultiLvlLbl val="0"/>
      </c:catAx>
      <c:valAx>
        <c:axId val="128799488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28781312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22029457509020778"/>
          <c:y val="0.88224781599781599"/>
          <c:w val="0.58113786238646259"/>
          <c:h val="7.013562581832251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Осень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2492441209406495"/>
          <c:y val="4.0687278187278159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7712174940898345"/>
          <c:y val="0.14981060606060609"/>
          <c:w val="0.60741196964041311"/>
          <c:h val="0.6663622713622713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ветров'!$B$124:$I$124</c:f>
              <c:numCache>
                <c:formatCode>General</c:formatCode>
                <c:ptCount val="8"/>
                <c:pt idx="0">
                  <c:v>4</c:v>
                </c:pt>
                <c:pt idx="1">
                  <c:v>10</c:v>
                </c:pt>
                <c:pt idx="2">
                  <c:v>6</c:v>
                </c:pt>
                <c:pt idx="3">
                  <c:v>6</c:v>
                </c:pt>
                <c:pt idx="4">
                  <c:v>3</c:v>
                </c:pt>
                <c:pt idx="5">
                  <c:v>16</c:v>
                </c:pt>
                <c:pt idx="6">
                  <c:v>27</c:v>
                </c:pt>
                <c:pt idx="7">
                  <c:v>19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ветров'!$B$113:$I$113</c:f>
              <c:numCache>
                <c:formatCode>General</c:formatCode>
                <c:ptCount val="8"/>
                <c:pt idx="0">
                  <c:v>2</c:v>
                </c:pt>
                <c:pt idx="1">
                  <c:v>9</c:v>
                </c:pt>
                <c:pt idx="2">
                  <c:v>1</c:v>
                </c:pt>
                <c:pt idx="3">
                  <c:v>18</c:v>
                </c:pt>
                <c:pt idx="4">
                  <c:v>12</c:v>
                </c:pt>
                <c:pt idx="5">
                  <c:v>26</c:v>
                </c:pt>
                <c:pt idx="6">
                  <c:v>7</c:v>
                </c:pt>
                <c:pt idx="7">
                  <c:v>16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982016"/>
        <c:axId val="128996096"/>
      </c:radarChart>
      <c:catAx>
        <c:axId val="128982016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28996096"/>
        <c:crosses val="autoZero"/>
        <c:auto val="1"/>
        <c:lblAlgn val="ctr"/>
        <c:lblOffset val="100"/>
        <c:noMultiLvlLbl val="0"/>
      </c:catAx>
      <c:valAx>
        <c:axId val="128996096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28982016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17644305734251794"/>
          <c:y val="0.8895242023637816"/>
          <c:w val="0.57754915481591218"/>
          <c:h val="6.701898723545693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Лето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3194989170520398"/>
          <c:y val="4.8400664984208624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6017767472875186"/>
          <c:y val="0.13225874184607644"/>
          <c:w val="0.64051281594465859"/>
          <c:h val="0.7045640975391256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ветров'!$B$80:$I$80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ветров'!$B$123:$I$123</c:f>
              <c:numCache>
                <c:formatCode>General</c:formatCode>
                <c:ptCount val="8"/>
                <c:pt idx="0">
                  <c:v>13</c:v>
                </c:pt>
                <c:pt idx="1">
                  <c:v>13</c:v>
                </c:pt>
                <c:pt idx="2">
                  <c:v>6</c:v>
                </c:pt>
                <c:pt idx="3">
                  <c:v>5</c:v>
                </c:pt>
                <c:pt idx="4">
                  <c:v>9</c:v>
                </c:pt>
                <c:pt idx="5">
                  <c:v>9</c:v>
                </c:pt>
                <c:pt idx="6">
                  <c:v>16</c:v>
                </c:pt>
                <c:pt idx="7">
                  <c:v>21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ветров'!$B$80:$I$80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ветров'!$B$112:$I$112</c:f>
              <c:numCache>
                <c:formatCode>General</c:formatCode>
                <c:ptCount val="8"/>
                <c:pt idx="0">
                  <c:v>1</c:v>
                </c:pt>
                <c:pt idx="1">
                  <c:v>8</c:v>
                </c:pt>
                <c:pt idx="2">
                  <c:v>2</c:v>
                </c:pt>
                <c:pt idx="3">
                  <c:v>10</c:v>
                </c:pt>
                <c:pt idx="4">
                  <c:v>7</c:v>
                </c:pt>
                <c:pt idx="5">
                  <c:v>35</c:v>
                </c:pt>
                <c:pt idx="6">
                  <c:v>10</c:v>
                </c:pt>
                <c:pt idx="7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9013248"/>
        <c:axId val="129014784"/>
      </c:radarChart>
      <c:catAx>
        <c:axId val="129013248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29014784"/>
        <c:crosses val="autoZero"/>
        <c:auto val="1"/>
        <c:lblAlgn val="ctr"/>
        <c:lblOffset val="100"/>
        <c:noMultiLvlLbl val="0"/>
      </c:catAx>
      <c:valAx>
        <c:axId val="129014784"/>
        <c:scaling>
          <c:orientation val="minMax"/>
          <c:max val="35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29013248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16173592358535943"/>
          <c:y val="0.88163301083998913"/>
          <c:w val="0.60380138912572634"/>
          <c:h val="7.1806096044091078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dirty="0"/>
              <a:t>распределение </a:t>
            </a:r>
            <a:r>
              <a:rPr lang="ru-RU" sz="1200" dirty="0" err="1" smtClean="0"/>
              <a:t>ОЯ</a:t>
            </a:r>
            <a:r>
              <a:rPr lang="ru-RU" sz="1200" baseline="0" dirty="0" smtClean="0"/>
              <a:t> </a:t>
            </a:r>
          </a:p>
          <a:p>
            <a:pPr>
              <a:defRPr/>
            </a:pPr>
            <a:r>
              <a:rPr lang="ru-RU" sz="1200" dirty="0" smtClean="0"/>
              <a:t>в </a:t>
            </a:r>
            <a:r>
              <a:rPr lang="ru-RU" sz="1200" b="1" i="0" u="none" strike="noStrike" baseline="0" dirty="0" smtClean="0">
                <a:effectLst/>
              </a:rPr>
              <a:t>процентном </a:t>
            </a:r>
            <a:r>
              <a:rPr lang="ru-RU" sz="1200" dirty="0" smtClean="0"/>
              <a:t>соотношении</a:t>
            </a:r>
            <a:endParaRPr lang="ru-RU" sz="1200" dirty="0"/>
          </a:p>
        </c:rich>
      </c:tx>
      <c:layout/>
      <c:overlay val="0"/>
    </c:title>
    <c:autoTitleDeleted val="0"/>
    <c:view3D>
      <c:rotX val="35"/>
      <c:rotY val="231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1801071073550216E-2"/>
          <c:y val="0.26405456090412949"/>
          <c:w val="0.63089692655834928"/>
          <c:h val="0.64257331064091217"/>
        </c:manualLayout>
      </c:layout>
      <c:pie3DChart>
        <c:varyColors val="1"/>
        <c:ser>
          <c:idx val="0"/>
          <c:order val="0"/>
          <c:tx>
            <c:strRef>
              <c:f>'ОЗП 2016-2017'!$AF$67:$AF$68</c:f>
              <c:strCache>
                <c:ptCount val="1"/>
                <c:pt idx="0">
                  <c:v>аномально холодная погода чрезвычайная пожароопасность</c:v>
                </c:pt>
              </c:strCache>
            </c:strRef>
          </c:tx>
          <c:spPr>
            <a:solidFill>
              <a:srgbClr val="33CCFF"/>
            </a:solidFill>
            <a:effectLst>
              <a:outerShdw blurRad="50800" dist="38100" dir="18900000" algn="bl" rotWithShape="0">
                <a:srgbClr val="FFFF00">
                  <a:alpha val="40000"/>
                </a:srgbClr>
              </a:outerShdw>
            </a:effectLst>
            <a:scene3d>
              <a:camera prst="orthographicFront"/>
              <a:lightRig rig="threePt" dir="t"/>
            </a:scene3d>
            <a:sp3d prstMaterial="plastic">
              <a:bevelT w="69850"/>
              <a:bevelB w="63500"/>
            </a:sp3d>
          </c:spPr>
          <c:dPt>
            <c:idx val="1"/>
            <c:bubble3D val="0"/>
            <c:spPr>
              <a:solidFill>
                <a:srgbClr val="FF00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Lbls>
            <c:dLblPos val="bestFit"/>
            <c:showLegendKey val="0"/>
            <c:showVal val="1"/>
            <c:showCatName val="0"/>
            <c:showSerName val="0"/>
            <c:showPercent val="1"/>
            <c:showBubbleSize val="0"/>
            <c:showLeaderLines val="0"/>
          </c:dLbls>
          <c:cat>
            <c:strRef>
              <c:f>'ОЗП 2016-2017'!$AF$67:$AF$68</c:f>
              <c:strCache>
                <c:ptCount val="2"/>
                <c:pt idx="0">
                  <c:v>аномально холодная погода</c:v>
                </c:pt>
                <c:pt idx="1">
                  <c:v>чрезвычайная пожароопасность</c:v>
                </c:pt>
              </c:strCache>
            </c:strRef>
          </c:cat>
          <c:val>
            <c:numRef>
              <c:f>'ОЗП 2016-2017'!$AG$67:$AG$68</c:f>
              <c:numCache>
                <c:formatCode>General</c:formatCode>
                <c:ptCount val="2"/>
                <c:pt idx="0">
                  <c:v>5</c:v>
                </c:pt>
                <c:pt idx="1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layout/>
      <c:overlay val="0"/>
    </c:legend>
    <c:plotVisOnly val="1"/>
    <c:dispBlanksAs val="zero"/>
    <c:showDLblsOverMax val="0"/>
  </c:chart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b="0" dirty="0" smtClean="0"/>
              <a:t>Зима</a:t>
            </a:r>
            <a:endParaRPr lang="ru-RU" sz="1200" b="0" dirty="0"/>
          </a:p>
        </c:rich>
      </c:tx>
      <c:layout>
        <c:manualLayout>
          <c:xMode val="edge"/>
          <c:yMode val="edge"/>
          <c:x val="0.4249280954422184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8673005507861129"/>
          <c:y val="0.13912080678521166"/>
          <c:w val="0.62258957195712916"/>
          <c:h val="0.6833232159696383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ветров'!$B$121:$I$121</c:f>
              <c:numCache>
                <c:formatCode>General</c:formatCode>
                <c:ptCount val="8"/>
                <c:pt idx="0">
                  <c:v>2</c:v>
                </c:pt>
                <c:pt idx="1">
                  <c:v>7</c:v>
                </c:pt>
                <c:pt idx="2">
                  <c:v>2</c:v>
                </c:pt>
                <c:pt idx="3">
                  <c:v>12</c:v>
                </c:pt>
                <c:pt idx="4">
                  <c:v>14</c:v>
                </c:pt>
                <c:pt idx="5">
                  <c:v>7</c:v>
                </c:pt>
                <c:pt idx="6">
                  <c:v>8</c:v>
                </c:pt>
                <c:pt idx="7">
                  <c:v>7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ветров'!$B$110:$I$110</c:f>
              <c:numCache>
                <c:formatCode>General</c:formatCode>
                <c:ptCount val="8"/>
                <c:pt idx="0">
                  <c:v>7</c:v>
                </c:pt>
                <c:pt idx="1">
                  <c:v>11</c:v>
                </c:pt>
                <c:pt idx="2">
                  <c:v>1</c:v>
                </c:pt>
                <c:pt idx="3">
                  <c:v>5</c:v>
                </c:pt>
                <c:pt idx="4">
                  <c:v>15</c:v>
                </c:pt>
                <c:pt idx="5">
                  <c:v>35</c:v>
                </c:pt>
                <c:pt idx="6">
                  <c:v>7</c:v>
                </c:pt>
                <c:pt idx="7">
                  <c:v>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3246976"/>
        <c:axId val="133248512"/>
      </c:radarChart>
      <c:catAx>
        <c:axId val="133246976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33248512"/>
        <c:crosses val="autoZero"/>
        <c:auto val="1"/>
        <c:lblAlgn val="ctr"/>
        <c:lblOffset val="100"/>
        <c:noMultiLvlLbl val="0"/>
      </c:catAx>
      <c:valAx>
        <c:axId val="133248512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none"/>
        <c:minorTickMark val="none"/>
        <c:tickLblPos val="nextTo"/>
        <c:crossAx val="133246976"/>
        <c:crosses val="autoZero"/>
        <c:crossBetween val="between"/>
        <c:majorUnit val="5"/>
      </c:valAx>
      <c:spPr>
        <a:solidFill>
          <a:srgbClr val="92D050">
            <a:alpha val="99000"/>
          </a:srgbClr>
        </a:solidFill>
      </c:spPr>
    </c:plotArea>
    <c:legend>
      <c:legendPos val="b"/>
      <c:layout>
        <c:manualLayout>
          <c:xMode val="edge"/>
          <c:yMode val="edge"/>
          <c:x val="0.19690401340351973"/>
          <c:y val="0.88308299402039903"/>
          <c:w val="0.61409323111054981"/>
          <c:h val="7.355687585824051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ctr" rtl="0">
              <a:defRPr lang="ru-RU" sz="1200" b="0" i="0" u="none" strike="noStrike" kern="1200" baseline="0" dirty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200" b="0" i="0" u="none" strike="noStrike" kern="1200" baseline="0" dirty="0" smtClean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Весна</a:t>
            </a:r>
            <a:endParaRPr lang="ru-RU" sz="1200" b="0" i="0" u="none" strike="noStrike" kern="1200" baseline="0" dirty="0">
              <a:solidFill>
                <a:srgbClr val="000000"/>
              </a:solidFill>
              <a:latin typeface="+mn-lt"/>
              <a:ea typeface="+mn-ea"/>
              <a:cs typeface="+mn-cs"/>
            </a:endParaRPr>
          </a:p>
        </c:rich>
      </c:tx>
      <c:layout>
        <c:manualLayout>
          <c:xMode val="edge"/>
          <c:yMode val="edge"/>
          <c:x val="0.4379076961841036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0483140475301728"/>
          <c:y val="0.14403972153972155"/>
          <c:w val="0.61181877566256071"/>
          <c:h val="0.67119676494676495"/>
        </c:manualLayout>
      </c:layout>
      <c:radarChart>
        <c:radarStyle val="filled"/>
        <c:varyColors val="0"/>
        <c:ser>
          <c:idx val="0"/>
          <c:order val="0"/>
          <c:tx>
            <c:v>ожидаемый</c:v>
          </c:tx>
          <c:spPr>
            <a:solidFill>
              <a:srgbClr val="FF000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ветров'!$B$122:$I$122</c:f>
              <c:numCache>
                <c:formatCode>General</c:formatCode>
                <c:ptCount val="8"/>
                <c:pt idx="0">
                  <c:v>9</c:v>
                </c:pt>
                <c:pt idx="1">
                  <c:v>8</c:v>
                </c:pt>
                <c:pt idx="2">
                  <c:v>1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19</c:v>
                </c:pt>
                <c:pt idx="7">
                  <c:v>17</c:v>
                </c:pt>
              </c:numCache>
            </c:numRef>
          </c:val>
        </c:ser>
        <c:ser>
          <c:idx val="1"/>
          <c:order val="1"/>
          <c:tx>
            <c:v>фактический</c:v>
          </c:tx>
          <c:spPr>
            <a:solidFill>
              <a:srgbClr val="00B0F0">
                <a:alpha val="70000"/>
              </a:srgbClr>
            </a:solidFill>
            <a:ln>
              <a:solidFill>
                <a:schemeClr val="tx1"/>
              </a:solidFill>
            </a:ln>
          </c:spPr>
          <c:cat>
            <c:strRef>
              <c:f>'роза ветров'!$B$88:$I$88</c:f>
              <c:strCache>
                <c:ptCount val="8"/>
                <c:pt idx="0">
                  <c:v>С</c:v>
                </c:pt>
                <c:pt idx="1">
                  <c:v>С-В</c:v>
                </c:pt>
                <c:pt idx="2">
                  <c:v>В</c:v>
                </c:pt>
                <c:pt idx="3">
                  <c:v>Ю-В</c:v>
                </c:pt>
                <c:pt idx="4">
                  <c:v>Ю</c:v>
                </c:pt>
                <c:pt idx="5">
                  <c:v>Ю-З</c:v>
                </c:pt>
                <c:pt idx="6">
                  <c:v>З</c:v>
                </c:pt>
                <c:pt idx="7">
                  <c:v>С-З</c:v>
                </c:pt>
              </c:strCache>
            </c:strRef>
          </c:cat>
          <c:val>
            <c:numRef>
              <c:f>'роза ветров'!$B$111:$I$111</c:f>
              <c:numCache>
                <c:formatCode>General</c:formatCode>
                <c:ptCount val="8"/>
                <c:pt idx="0">
                  <c:v>2</c:v>
                </c:pt>
                <c:pt idx="1">
                  <c:v>4</c:v>
                </c:pt>
                <c:pt idx="2">
                  <c:v>1</c:v>
                </c:pt>
                <c:pt idx="3">
                  <c:v>14</c:v>
                </c:pt>
                <c:pt idx="4">
                  <c:v>15</c:v>
                </c:pt>
                <c:pt idx="5">
                  <c:v>29</c:v>
                </c:pt>
                <c:pt idx="6">
                  <c:v>15</c:v>
                </c:pt>
                <c:pt idx="7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3298432"/>
        <c:axId val="133304320"/>
      </c:radarChart>
      <c:catAx>
        <c:axId val="133298432"/>
        <c:scaling>
          <c:orientation val="minMax"/>
        </c:scaling>
        <c:delete val="0"/>
        <c:axPos val="b"/>
        <c:majorGridlines/>
        <c:majorTickMark val="out"/>
        <c:minorTickMark val="none"/>
        <c:tickLblPos val="nextTo"/>
        <c:crossAx val="133304320"/>
        <c:crosses val="autoZero"/>
        <c:auto val="1"/>
        <c:lblAlgn val="ctr"/>
        <c:lblOffset val="100"/>
        <c:noMultiLvlLbl val="0"/>
      </c:catAx>
      <c:valAx>
        <c:axId val="133304320"/>
        <c:scaling>
          <c:orientation val="minMax"/>
          <c:max val="35"/>
          <c:min val="0"/>
        </c:scaling>
        <c:delete val="0"/>
        <c:axPos val="l"/>
        <c:majorGridlines/>
        <c:minorGridlines/>
        <c:numFmt formatCode="General" sourceLinked="1"/>
        <c:majorTickMark val="cross"/>
        <c:minorTickMark val="none"/>
        <c:tickLblPos val="nextTo"/>
        <c:crossAx val="133298432"/>
        <c:crosses val="autoZero"/>
        <c:crossBetween val="between"/>
        <c:majorUnit val="5"/>
      </c:valAx>
      <c:spPr>
        <a:solidFill>
          <a:srgbClr val="92D050"/>
        </a:solidFill>
      </c:spPr>
    </c:plotArea>
    <c:legend>
      <c:legendPos val="b"/>
      <c:layout>
        <c:manualLayout>
          <c:xMode val="edge"/>
          <c:yMode val="edge"/>
          <c:x val="0.22029457509020778"/>
          <c:y val="0.88224781599781599"/>
          <c:w val="0.58113786238646259"/>
          <c:h val="7.0135625818322514E-2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030183727034127E-2"/>
          <c:y val="5.1400554097404488E-2"/>
          <c:w val="0.81876290463692036"/>
          <c:h val="0.70869370555304512"/>
        </c:manualLayout>
      </c:layout>
      <c:barChart>
        <c:barDir val="col"/>
        <c:grouping val="clustered"/>
        <c:varyColors val="0"/>
        <c:ser>
          <c:idx val="0"/>
          <c:order val="0"/>
          <c:tx>
            <c:v>2017 год</c:v>
          </c:tx>
          <c:spPr>
            <a:solidFill>
              <a:srgbClr val="FF0000"/>
            </a:solidFill>
          </c:spPr>
          <c:invertIfNegative val="0"/>
          <c:cat>
            <c:strRef>
              <c:f>'[!!!Cтатистика ЧС и угроз ЧС 2010-2017г.xls]Лист5'!$B$2:$B$31</c:f>
              <c:strCache>
                <c:ptCount val="30"/>
                <c:pt idx="0">
                  <c:v>Алнашский район</c:v>
                </c:pt>
                <c:pt idx="1">
                  <c:v>Балезинский район</c:v>
                </c:pt>
                <c:pt idx="2">
                  <c:v>Вавожский район</c:v>
                </c:pt>
                <c:pt idx="3">
                  <c:v>Воткинский район</c:v>
                </c:pt>
                <c:pt idx="4">
                  <c:v>Глазовский район</c:v>
                </c:pt>
                <c:pt idx="5">
                  <c:v>Граховский район</c:v>
                </c:pt>
                <c:pt idx="6">
                  <c:v>Дебесский район</c:v>
                </c:pt>
                <c:pt idx="7">
                  <c:v>Завьяловский район</c:v>
                </c:pt>
                <c:pt idx="8">
                  <c:v>Игринский район</c:v>
                </c:pt>
                <c:pt idx="9">
                  <c:v>Камбарский район</c:v>
                </c:pt>
                <c:pt idx="10">
                  <c:v>Каракулинский район</c:v>
                </c:pt>
                <c:pt idx="11">
                  <c:v>Кезский район</c:v>
                </c:pt>
                <c:pt idx="12">
                  <c:v>Кизнерский район</c:v>
                </c:pt>
                <c:pt idx="13">
                  <c:v>Киясовский район</c:v>
                </c:pt>
                <c:pt idx="14">
                  <c:v>Красногорский район</c:v>
                </c:pt>
                <c:pt idx="15">
                  <c:v>Малопургинский район</c:v>
                </c:pt>
                <c:pt idx="16">
                  <c:v>Можгинский район</c:v>
                </c:pt>
                <c:pt idx="17">
                  <c:v>Сарапульский район</c:v>
                </c:pt>
                <c:pt idx="18">
                  <c:v>Селтинский район</c:v>
                </c:pt>
                <c:pt idx="19">
                  <c:v>Сюмсинский район</c:v>
                </c:pt>
                <c:pt idx="20">
                  <c:v>Увинский район</c:v>
                </c:pt>
                <c:pt idx="21">
                  <c:v>Шарканский район</c:v>
                </c:pt>
                <c:pt idx="22">
                  <c:v>Юкаменский район</c:v>
                </c:pt>
                <c:pt idx="23">
                  <c:v>Якшур-Бодьинский район</c:v>
                </c:pt>
                <c:pt idx="24">
                  <c:v>Ярский район</c:v>
                </c:pt>
                <c:pt idx="25">
                  <c:v>Город Воткинск</c:v>
                </c:pt>
                <c:pt idx="26">
                  <c:v>Город Глазов</c:v>
                </c:pt>
                <c:pt idx="27">
                  <c:v>Город Ижевск</c:v>
                </c:pt>
                <c:pt idx="28">
                  <c:v>Город Можга</c:v>
                </c:pt>
                <c:pt idx="29">
                  <c:v>Город Сарапул</c:v>
                </c:pt>
              </c:strCache>
            </c:strRef>
          </c:cat>
          <c:val>
            <c:numRef>
              <c:f>'[!!!Cтатистика ЧС и угроз ЧС 2010-2017г.xls]Лист5'!$C$2:$C$31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1</c:v>
                </c:pt>
                <c:pt idx="25">
                  <c:v>0</c:v>
                </c:pt>
                <c:pt idx="26">
                  <c:v>0</c:v>
                </c:pt>
                <c:pt idx="27">
                  <c:v>1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34360448"/>
        <c:axId val="134386816"/>
      </c:barChart>
      <c:catAx>
        <c:axId val="134360448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34386816"/>
        <c:crosses val="autoZero"/>
        <c:auto val="1"/>
        <c:lblAlgn val="ctr"/>
        <c:lblOffset val="100"/>
        <c:noMultiLvlLbl val="0"/>
      </c:catAx>
      <c:valAx>
        <c:axId val="134386816"/>
        <c:scaling>
          <c:orientation val="minMax"/>
          <c:max val="3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100"/>
                </a:pPr>
                <a:r>
                  <a:rPr lang="ru-RU" sz="1100">
                    <a:latin typeface="Times New Roman" pitchFamily="18" charset="0"/>
                    <a:cs typeface="Times New Roman" pitchFamily="18" charset="0"/>
                  </a:rPr>
                  <a:t>Количество</a:t>
                </a:r>
                <a:r>
                  <a:rPr lang="ru-RU" sz="1100" baseline="0">
                    <a:latin typeface="Times New Roman" pitchFamily="18" charset="0"/>
                    <a:cs typeface="Times New Roman" pitchFamily="18" charset="0"/>
                  </a:rPr>
                  <a:t> угроз ЧС</a:t>
                </a:r>
                <a:endParaRPr lang="ru-RU" sz="1100">
                  <a:latin typeface="Times New Roman" pitchFamily="18" charset="0"/>
                  <a:cs typeface="Times New Roman" pitchFamily="18" charset="0"/>
                </a:endParaRPr>
              </a:p>
            </c:rich>
          </c:tx>
          <c:layout>
            <c:manualLayout>
              <c:xMode val="edge"/>
              <c:yMode val="edge"/>
              <c:x val="1.6408683289588805E-2"/>
              <c:y val="0.2762538312926176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crossAx val="134360448"/>
        <c:crosses val="autoZero"/>
        <c:crossBetween val="between"/>
        <c:majorUnit val="1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698236406128578E-2"/>
          <c:y val="5.7180604717988234E-2"/>
          <c:w val="0.86953863664445885"/>
          <c:h val="0.68111520463611774"/>
        </c:manualLayout>
      </c:layout>
      <c:lineChart>
        <c:grouping val="standard"/>
        <c:varyColors val="0"/>
        <c:ser>
          <c:idx val="0"/>
          <c:order val="0"/>
          <c:tx>
            <c:strRef>
              <c:f>Лист2!$A$2</c:f>
              <c:strCache>
                <c:ptCount val="1"/>
                <c:pt idx="0">
                  <c:v>Кама </c:v>
                </c:pt>
              </c:strCache>
            </c:strRef>
          </c:tx>
          <c:spPr>
            <a:ln>
              <a:solidFill>
                <a:srgbClr val="1F497D">
                  <a:lumMod val="75000"/>
                </a:srgbClr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8.8797814207650275E-2"/>
                  <c:y val="-6.269592476489028E-3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/>
                      <a:t>Кама</a:t>
                    </a:r>
                  </a:p>
                </c:rich>
              </c:tx>
              <c:spPr/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layout>
                <c:manualLayout>
                  <c:x val="-6.8306010928961746E-3"/>
                  <c:y val="0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Кама </a:t>
                    </a:r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Лист2!$B$2:$BN$2</c:f>
              <c:numCache>
                <c:formatCode>General</c:formatCode>
                <c:ptCount val="65"/>
                <c:pt idx="0">
                  <c:v>44</c:v>
                </c:pt>
                <c:pt idx="1">
                  <c:v>44</c:v>
                </c:pt>
                <c:pt idx="2">
                  <c:v>38</c:v>
                </c:pt>
                <c:pt idx="3">
                  <c:v>38</c:v>
                </c:pt>
                <c:pt idx="4">
                  <c:v>36</c:v>
                </c:pt>
                <c:pt idx="5">
                  <c:v>48</c:v>
                </c:pt>
                <c:pt idx="6">
                  <c:v>52</c:v>
                </c:pt>
                <c:pt idx="7">
                  <c:v>68</c:v>
                </c:pt>
                <c:pt idx="8">
                  <c:v>69</c:v>
                </c:pt>
                <c:pt idx="9">
                  <c:v>64</c:v>
                </c:pt>
                <c:pt idx="10">
                  <c:v>60</c:v>
                </c:pt>
                <c:pt idx="11">
                  <c:v>62</c:v>
                </c:pt>
                <c:pt idx="12">
                  <c:v>59</c:v>
                </c:pt>
                <c:pt idx="13">
                  <c:v>50</c:v>
                </c:pt>
                <c:pt idx="14">
                  <c:v>62</c:v>
                </c:pt>
                <c:pt idx="15">
                  <c:v>70</c:v>
                </c:pt>
                <c:pt idx="16">
                  <c:v>98</c:v>
                </c:pt>
                <c:pt idx="17">
                  <c:v>112</c:v>
                </c:pt>
                <c:pt idx="18">
                  <c:v>110</c:v>
                </c:pt>
                <c:pt idx="19">
                  <c:v>114</c:v>
                </c:pt>
                <c:pt idx="20">
                  <c:v>130</c:v>
                </c:pt>
                <c:pt idx="21">
                  <c:v>124</c:v>
                </c:pt>
                <c:pt idx="22">
                  <c:v>108</c:v>
                </c:pt>
                <c:pt idx="23">
                  <c:v>232</c:v>
                </c:pt>
                <c:pt idx="24">
                  <c:v>218</c:v>
                </c:pt>
                <c:pt idx="25">
                  <c:v>90</c:v>
                </c:pt>
                <c:pt idx="26">
                  <c:v>64</c:v>
                </c:pt>
                <c:pt idx="27">
                  <c:v>279</c:v>
                </c:pt>
                <c:pt idx="28">
                  <c:v>322</c:v>
                </c:pt>
                <c:pt idx="29">
                  <c:v>272</c:v>
                </c:pt>
                <c:pt idx="30">
                  <c:v>204</c:v>
                </c:pt>
                <c:pt idx="31">
                  <c:v>114</c:v>
                </c:pt>
                <c:pt idx="32">
                  <c:v>80</c:v>
                </c:pt>
                <c:pt idx="33">
                  <c:v>68</c:v>
                </c:pt>
                <c:pt idx="34">
                  <c:v>34</c:v>
                </c:pt>
                <c:pt idx="35">
                  <c:v>28</c:v>
                </c:pt>
                <c:pt idx="36">
                  <c:v>31</c:v>
                </c:pt>
                <c:pt idx="37">
                  <c:v>33</c:v>
                </c:pt>
                <c:pt idx="38">
                  <c:v>32</c:v>
                </c:pt>
                <c:pt idx="39">
                  <c:v>28</c:v>
                </c:pt>
                <c:pt idx="40">
                  <c:v>34</c:v>
                </c:pt>
                <c:pt idx="41">
                  <c:v>26</c:v>
                </c:pt>
                <c:pt idx="42">
                  <c:v>82</c:v>
                </c:pt>
                <c:pt idx="43">
                  <c:v>36</c:v>
                </c:pt>
                <c:pt idx="44">
                  <c:v>26</c:v>
                </c:pt>
                <c:pt idx="45">
                  <c:v>16</c:v>
                </c:pt>
              </c:numCache>
            </c:numRef>
          </c:val>
          <c:smooth val="1"/>
        </c:ser>
        <c:ser>
          <c:idx val="1"/>
          <c:order val="1"/>
          <c:tx>
            <c:strRef>
              <c:f>Лист2!$A$3</c:f>
              <c:strCache>
                <c:ptCount val="1"/>
                <c:pt idx="0">
                  <c:v>Кама опасный уровень</c:v>
                </c:pt>
              </c:strCache>
            </c:strRef>
          </c:tx>
          <c:spPr>
            <a:ln>
              <a:solidFill>
                <a:schemeClr val="tx2">
                  <a:lumMod val="75000"/>
                </a:schemeClr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1.253918495297805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Кама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Лист2!$B$3:$BO$3</c:f>
              <c:numCache>
                <c:formatCode>General</c:formatCode>
                <c:ptCount val="66"/>
                <c:pt idx="0">
                  <c:v>630</c:v>
                </c:pt>
                <c:pt idx="1">
                  <c:v>630</c:v>
                </c:pt>
                <c:pt idx="2">
                  <c:v>630</c:v>
                </c:pt>
                <c:pt idx="3">
                  <c:v>630</c:v>
                </c:pt>
                <c:pt idx="4">
                  <c:v>630</c:v>
                </c:pt>
                <c:pt idx="5">
                  <c:v>630</c:v>
                </c:pt>
                <c:pt idx="6">
                  <c:v>630</c:v>
                </c:pt>
                <c:pt idx="7">
                  <c:v>630</c:v>
                </c:pt>
                <c:pt idx="8">
                  <c:v>630</c:v>
                </c:pt>
                <c:pt idx="9">
                  <c:v>630</c:v>
                </c:pt>
                <c:pt idx="10">
                  <c:v>630</c:v>
                </c:pt>
                <c:pt idx="11">
                  <c:v>630</c:v>
                </c:pt>
                <c:pt idx="12">
                  <c:v>630</c:v>
                </c:pt>
                <c:pt idx="13">
                  <c:v>630</c:v>
                </c:pt>
                <c:pt idx="14">
                  <c:v>630</c:v>
                </c:pt>
                <c:pt idx="15">
                  <c:v>630</c:v>
                </c:pt>
                <c:pt idx="16">
                  <c:v>630</c:v>
                </c:pt>
                <c:pt idx="17">
                  <c:v>630</c:v>
                </c:pt>
                <c:pt idx="18">
                  <c:v>630</c:v>
                </c:pt>
                <c:pt idx="19">
                  <c:v>630</c:v>
                </c:pt>
                <c:pt idx="20">
                  <c:v>630</c:v>
                </c:pt>
                <c:pt idx="21">
                  <c:v>630</c:v>
                </c:pt>
                <c:pt idx="22">
                  <c:v>630</c:v>
                </c:pt>
                <c:pt idx="23">
                  <c:v>630</c:v>
                </c:pt>
                <c:pt idx="24">
                  <c:v>630</c:v>
                </c:pt>
                <c:pt idx="25">
                  <c:v>630</c:v>
                </c:pt>
                <c:pt idx="26">
                  <c:v>630</c:v>
                </c:pt>
                <c:pt idx="27">
                  <c:v>630</c:v>
                </c:pt>
                <c:pt idx="28">
                  <c:v>630</c:v>
                </c:pt>
                <c:pt idx="29">
                  <c:v>630</c:v>
                </c:pt>
                <c:pt idx="30">
                  <c:v>630</c:v>
                </c:pt>
                <c:pt idx="31">
                  <c:v>630</c:v>
                </c:pt>
                <c:pt idx="32">
                  <c:v>630</c:v>
                </c:pt>
                <c:pt idx="33">
                  <c:v>630</c:v>
                </c:pt>
                <c:pt idx="34">
                  <c:v>630</c:v>
                </c:pt>
                <c:pt idx="35">
                  <c:v>630</c:v>
                </c:pt>
                <c:pt idx="36">
                  <c:v>630</c:v>
                </c:pt>
                <c:pt idx="37">
                  <c:v>630</c:v>
                </c:pt>
                <c:pt idx="38">
                  <c:v>630</c:v>
                </c:pt>
                <c:pt idx="39">
                  <c:v>630</c:v>
                </c:pt>
                <c:pt idx="40">
                  <c:v>630</c:v>
                </c:pt>
                <c:pt idx="41">
                  <c:v>630</c:v>
                </c:pt>
                <c:pt idx="42">
                  <c:v>630</c:v>
                </c:pt>
                <c:pt idx="43">
                  <c:v>630</c:v>
                </c:pt>
                <c:pt idx="44">
                  <c:v>630</c:v>
                </c:pt>
                <c:pt idx="45">
                  <c:v>630</c:v>
                </c:pt>
                <c:pt idx="46">
                  <c:v>630</c:v>
                </c:pt>
                <c:pt idx="47">
                  <c:v>630</c:v>
                </c:pt>
                <c:pt idx="48">
                  <c:v>630</c:v>
                </c:pt>
                <c:pt idx="49">
                  <c:v>630</c:v>
                </c:pt>
                <c:pt idx="50">
                  <c:v>630</c:v>
                </c:pt>
                <c:pt idx="51">
                  <c:v>630</c:v>
                </c:pt>
                <c:pt idx="52">
                  <c:v>630</c:v>
                </c:pt>
                <c:pt idx="53">
                  <c:v>630</c:v>
                </c:pt>
                <c:pt idx="54">
                  <c:v>630</c:v>
                </c:pt>
                <c:pt idx="55">
                  <c:v>630</c:v>
                </c:pt>
                <c:pt idx="56">
                  <c:v>630</c:v>
                </c:pt>
                <c:pt idx="57">
                  <c:v>630</c:v>
                </c:pt>
                <c:pt idx="58">
                  <c:v>630</c:v>
                </c:pt>
                <c:pt idx="59">
                  <c:v>630</c:v>
                </c:pt>
                <c:pt idx="60">
                  <c:v>630</c:v>
                </c:pt>
                <c:pt idx="61">
                  <c:v>630</c:v>
                </c:pt>
                <c:pt idx="62">
                  <c:v>630</c:v>
                </c:pt>
                <c:pt idx="63">
                  <c:v>630</c:v>
                </c:pt>
                <c:pt idx="64">
                  <c:v>630</c:v>
                </c:pt>
                <c:pt idx="65">
                  <c:v>630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Лист2!$A$4</c:f>
              <c:strCache>
                <c:ptCount val="1"/>
                <c:pt idx="0">
                  <c:v>Н.Камское вдхр.</c:v>
                </c:pt>
              </c:strCache>
            </c:strRef>
          </c:tx>
          <c:marker>
            <c:symbol val="none"/>
          </c:marker>
          <c:dLbls>
            <c:dLbl>
              <c:idx val="0"/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 err="1"/>
                      <a:t>Н.Камское</a:t>
                    </a:r>
                    <a:r>
                      <a:rPr lang="ru-RU" dirty="0"/>
                      <a:t> </a:t>
                    </a:r>
                    <a:r>
                      <a:rPr lang="ru-RU" dirty="0" err="1" smtClean="0"/>
                      <a:t>вдхр</a:t>
                    </a:r>
                    <a:r>
                      <a:rPr lang="ru-RU" dirty="0" smtClean="0"/>
                      <a:t>.</a:t>
                    </a:r>
                    <a:endParaRPr lang="ru-RU" dirty="0"/>
                  </a:p>
                </c:rich>
              </c:tx>
              <c:spPr/>
              <c:dLblPos val="b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Pos val="b"/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Лист2!$B$4:$BO$4</c:f>
              <c:numCache>
                <c:formatCode>General</c:formatCode>
                <c:ptCount val="66"/>
                <c:pt idx="0">
                  <c:v>73</c:v>
                </c:pt>
                <c:pt idx="1">
                  <c:v>73</c:v>
                </c:pt>
                <c:pt idx="2">
                  <c:v>74</c:v>
                </c:pt>
                <c:pt idx="3">
                  <c:v>74</c:v>
                </c:pt>
                <c:pt idx="4">
                  <c:v>74</c:v>
                </c:pt>
                <c:pt idx="5">
                  <c:v>75</c:v>
                </c:pt>
                <c:pt idx="6">
                  <c:v>75</c:v>
                </c:pt>
                <c:pt idx="7">
                  <c:v>76</c:v>
                </c:pt>
                <c:pt idx="8">
                  <c:v>76</c:v>
                </c:pt>
                <c:pt idx="9">
                  <c:v>74</c:v>
                </c:pt>
                <c:pt idx="10">
                  <c:v>75</c:v>
                </c:pt>
                <c:pt idx="11">
                  <c:v>77</c:v>
                </c:pt>
                <c:pt idx="12">
                  <c:v>77</c:v>
                </c:pt>
                <c:pt idx="13">
                  <c:v>78</c:v>
                </c:pt>
                <c:pt idx="14">
                  <c:v>80</c:v>
                </c:pt>
                <c:pt idx="15">
                  <c:v>83</c:v>
                </c:pt>
                <c:pt idx="16">
                  <c:v>104</c:v>
                </c:pt>
                <c:pt idx="17">
                  <c:v>111</c:v>
                </c:pt>
                <c:pt idx="18">
                  <c:v>116</c:v>
                </c:pt>
                <c:pt idx="19">
                  <c:v>119</c:v>
                </c:pt>
                <c:pt idx="20">
                  <c:v>121</c:v>
                </c:pt>
                <c:pt idx="21">
                  <c:v>165</c:v>
                </c:pt>
                <c:pt idx="22">
                  <c:v>171</c:v>
                </c:pt>
                <c:pt idx="23">
                  <c:v>174</c:v>
                </c:pt>
                <c:pt idx="24">
                  <c:v>198</c:v>
                </c:pt>
                <c:pt idx="25">
                  <c:v>176</c:v>
                </c:pt>
                <c:pt idx="26">
                  <c:v>150</c:v>
                </c:pt>
                <c:pt idx="27">
                  <c:v>142</c:v>
                </c:pt>
                <c:pt idx="28">
                  <c:v>205</c:v>
                </c:pt>
                <c:pt idx="29">
                  <c:v>213</c:v>
                </c:pt>
                <c:pt idx="30">
                  <c:v>198</c:v>
                </c:pt>
                <c:pt idx="31">
                  <c:v>194</c:v>
                </c:pt>
                <c:pt idx="32">
                  <c:v>162</c:v>
                </c:pt>
                <c:pt idx="33">
                  <c:v>157</c:v>
                </c:pt>
                <c:pt idx="34">
                  <c:v>129</c:v>
                </c:pt>
                <c:pt idx="35">
                  <c:v>117</c:v>
                </c:pt>
                <c:pt idx="36">
                  <c:v>110</c:v>
                </c:pt>
                <c:pt idx="37">
                  <c:v>104</c:v>
                </c:pt>
                <c:pt idx="38">
                  <c:v>102</c:v>
                </c:pt>
                <c:pt idx="39">
                  <c:v>109</c:v>
                </c:pt>
                <c:pt idx="40">
                  <c:v>121</c:v>
                </c:pt>
                <c:pt idx="41">
                  <c:v>123</c:v>
                </c:pt>
                <c:pt idx="42">
                  <c:v>104</c:v>
                </c:pt>
                <c:pt idx="43">
                  <c:v>101</c:v>
                </c:pt>
                <c:pt idx="44">
                  <c:v>96</c:v>
                </c:pt>
                <c:pt idx="45">
                  <c:v>80</c:v>
                </c:pt>
              </c:numCache>
            </c:numRef>
          </c:val>
          <c:smooth val="1"/>
        </c:ser>
        <c:ser>
          <c:idx val="3"/>
          <c:order val="3"/>
          <c:tx>
            <c:strRef>
              <c:f>Лист2!$A$5</c:f>
              <c:strCache>
                <c:ptCount val="1"/>
                <c:pt idx="0">
                  <c:v>Позимь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ymbol val="none"/>
          </c:marker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Лист2!$B$5:$BP$5</c:f>
              <c:numCache>
                <c:formatCode>General</c:formatCode>
                <c:ptCount val="67"/>
                <c:pt idx="0">
                  <c:v>158</c:v>
                </c:pt>
                <c:pt idx="1">
                  <c:v>158</c:v>
                </c:pt>
                <c:pt idx="2">
                  <c:v>203</c:v>
                </c:pt>
                <c:pt idx="3">
                  <c:v>202</c:v>
                </c:pt>
                <c:pt idx="4">
                  <c:v>194</c:v>
                </c:pt>
                <c:pt idx="5">
                  <c:v>185</c:v>
                </c:pt>
                <c:pt idx="6">
                  <c:v>181</c:v>
                </c:pt>
                <c:pt idx="7">
                  <c:v>177</c:v>
                </c:pt>
                <c:pt idx="8">
                  <c:v>176</c:v>
                </c:pt>
                <c:pt idx="9">
                  <c:v>181</c:v>
                </c:pt>
                <c:pt idx="10">
                  <c:v>192</c:v>
                </c:pt>
                <c:pt idx="11">
                  <c:v>192</c:v>
                </c:pt>
                <c:pt idx="12">
                  <c:v>191</c:v>
                </c:pt>
                <c:pt idx="13">
                  <c:v>191</c:v>
                </c:pt>
                <c:pt idx="14">
                  <c:v>224</c:v>
                </c:pt>
                <c:pt idx="15">
                  <c:v>244</c:v>
                </c:pt>
                <c:pt idx="16">
                  <c:v>307</c:v>
                </c:pt>
                <c:pt idx="17">
                  <c:v>390</c:v>
                </c:pt>
                <c:pt idx="18">
                  <c:v>447</c:v>
                </c:pt>
                <c:pt idx="19">
                  <c:v>406</c:v>
                </c:pt>
                <c:pt idx="20">
                  <c:v>465</c:v>
                </c:pt>
                <c:pt idx="21">
                  <c:v>467</c:v>
                </c:pt>
                <c:pt idx="22">
                  <c:v>464</c:v>
                </c:pt>
                <c:pt idx="23">
                  <c:v>446</c:v>
                </c:pt>
                <c:pt idx="24">
                  <c:v>434</c:v>
                </c:pt>
                <c:pt idx="25">
                  <c:v>418</c:v>
                </c:pt>
                <c:pt idx="26">
                  <c:v>415</c:v>
                </c:pt>
                <c:pt idx="27">
                  <c:v>408</c:v>
                </c:pt>
                <c:pt idx="28">
                  <c:v>408</c:v>
                </c:pt>
                <c:pt idx="29">
                  <c:v>406</c:v>
                </c:pt>
                <c:pt idx="30">
                  <c:v>403</c:v>
                </c:pt>
                <c:pt idx="31">
                  <c:v>388</c:v>
                </c:pt>
                <c:pt idx="32">
                  <c:v>379</c:v>
                </c:pt>
                <c:pt idx="33">
                  <c:v>362</c:v>
                </c:pt>
                <c:pt idx="34">
                  <c:v>348</c:v>
                </c:pt>
                <c:pt idx="35">
                  <c:v>352</c:v>
                </c:pt>
                <c:pt idx="36">
                  <c:v>327</c:v>
                </c:pt>
                <c:pt idx="37">
                  <c:v>286</c:v>
                </c:pt>
                <c:pt idx="38">
                  <c:v>271</c:v>
                </c:pt>
                <c:pt idx="39">
                  <c:v>299</c:v>
                </c:pt>
                <c:pt idx="40">
                  <c:v>319</c:v>
                </c:pt>
                <c:pt idx="41">
                  <c:v>304</c:v>
                </c:pt>
                <c:pt idx="42">
                  <c:v>252</c:v>
                </c:pt>
                <c:pt idx="43">
                  <c:v>264</c:v>
                </c:pt>
                <c:pt idx="44">
                  <c:v>259</c:v>
                </c:pt>
                <c:pt idx="45">
                  <c:v>254</c:v>
                </c:pt>
              </c:numCache>
            </c:numRef>
          </c:val>
          <c:smooth val="1"/>
        </c:ser>
        <c:ser>
          <c:idx val="4"/>
          <c:order val="4"/>
          <c:tx>
            <c:strRef>
              <c:f>Лист2!$A$6</c:f>
              <c:strCache>
                <c:ptCount val="1"/>
                <c:pt idx="0">
                  <c:v>Позимь опасный уровень</c:v>
                </c:pt>
              </c:strCache>
            </c:strRef>
          </c:tx>
          <c:spPr>
            <a:ln>
              <a:solidFill>
                <a:schemeClr val="tx2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-1.4629049111807733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 err="1"/>
                      <a:t>Позимь</a:t>
                    </a:r>
                    <a:r>
                      <a:rPr lang="ru-RU" dirty="0"/>
                      <a:t>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Лист2!$B$6:$BP$6</c:f>
              <c:numCache>
                <c:formatCode>General</c:formatCode>
                <c:ptCount val="67"/>
                <c:pt idx="0">
                  <c:v>467</c:v>
                </c:pt>
                <c:pt idx="1">
                  <c:v>467</c:v>
                </c:pt>
                <c:pt idx="2">
                  <c:v>467</c:v>
                </c:pt>
                <c:pt idx="3">
                  <c:v>467</c:v>
                </c:pt>
                <c:pt idx="4">
                  <c:v>467</c:v>
                </c:pt>
                <c:pt idx="5">
                  <c:v>467</c:v>
                </c:pt>
                <c:pt idx="6">
                  <c:v>467</c:v>
                </c:pt>
                <c:pt idx="7">
                  <c:v>467</c:v>
                </c:pt>
                <c:pt idx="8">
                  <c:v>467</c:v>
                </c:pt>
                <c:pt idx="9">
                  <c:v>467</c:v>
                </c:pt>
                <c:pt idx="10">
                  <c:v>467</c:v>
                </c:pt>
                <c:pt idx="11">
                  <c:v>467</c:v>
                </c:pt>
                <c:pt idx="12">
                  <c:v>467</c:v>
                </c:pt>
                <c:pt idx="13">
                  <c:v>467</c:v>
                </c:pt>
                <c:pt idx="14">
                  <c:v>467</c:v>
                </c:pt>
                <c:pt idx="15">
                  <c:v>467</c:v>
                </c:pt>
                <c:pt idx="16">
                  <c:v>467</c:v>
                </c:pt>
                <c:pt idx="17">
                  <c:v>467</c:v>
                </c:pt>
                <c:pt idx="18">
                  <c:v>467</c:v>
                </c:pt>
                <c:pt idx="19">
                  <c:v>467</c:v>
                </c:pt>
                <c:pt idx="20">
                  <c:v>467</c:v>
                </c:pt>
                <c:pt idx="21">
                  <c:v>467</c:v>
                </c:pt>
                <c:pt idx="22">
                  <c:v>467</c:v>
                </c:pt>
                <c:pt idx="23">
                  <c:v>467</c:v>
                </c:pt>
                <c:pt idx="24">
                  <c:v>467</c:v>
                </c:pt>
                <c:pt idx="25">
                  <c:v>467</c:v>
                </c:pt>
                <c:pt idx="26">
                  <c:v>467</c:v>
                </c:pt>
                <c:pt idx="27">
                  <c:v>467</c:v>
                </c:pt>
                <c:pt idx="28">
                  <c:v>467</c:v>
                </c:pt>
                <c:pt idx="29">
                  <c:v>467</c:v>
                </c:pt>
                <c:pt idx="30">
                  <c:v>467</c:v>
                </c:pt>
                <c:pt idx="31">
                  <c:v>467</c:v>
                </c:pt>
                <c:pt idx="32">
                  <c:v>467</c:v>
                </c:pt>
                <c:pt idx="33">
                  <c:v>467</c:v>
                </c:pt>
                <c:pt idx="34">
                  <c:v>467</c:v>
                </c:pt>
                <c:pt idx="35">
                  <c:v>467</c:v>
                </c:pt>
                <c:pt idx="36">
                  <c:v>467</c:v>
                </c:pt>
                <c:pt idx="37">
                  <c:v>467</c:v>
                </c:pt>
                <c:pt idx="38">
                  <c:v>467</c:v>
                </c:pt>
                <c:pt idx="39">
                  <c:v>467</c:v>
                </c:pt>
                <c:pt idx="40">
                  <c:v>467</c:v>
                </c:pt>
                <c:pt idx="41">
                  <c:v>467</c:v>
                </c:pt>
                <c:pt idx="42">
                  <c:v>467</c:v>
                </c:pt>
                <c:pt idx="43">
                  <c:v>467</c:v>
                </c:pt>
                <c:pt idx="44">
                  <c:v>467</c:v>
                </c:pt>
                <c:pt idx="45">
                  <c:v>467</c:v>
                </c:pt>
                <c:pt idx="46">
                  <c:v>467</c:v>
                </c:pt>
                <c:pt idx="47">
                  <c:v>467</c:v>
                </c:pt>
                <c:pt idx="48">
                  <c:v>467</c:v>
                </c:pt>
                <c:pt idx="49">
                  <c:v>467</c:v>
                </c:pt>
                <c:pt idx="50">
                  <c:v>467</c:v>
                </c:pt>
                <c:pt idx="51">
                  <c:v>467</c:v>
                </c:pt>
                <c:pt idx="52">
                  <c:v>467</c:v>
                </c:pt>
                <c:pt idx="53">
                  <c:v>467</c:v>
                </c:pt>
                <c:pt idx="54">
                  <c:v>467</c:v>
                </c:pt>
                <c:pt idx="55">
                  <c:v>467</c:v>
                </c:pt>
                <c:pt idx="56">
                  <c:v>467</c:v>
                </c:pt>
                <c:pt idx="57">
                  <c:v>467</c:v>
                </c:pt>
                <c:pt idx="58">
                  <c:v>467</c:v>
                </c:pt>
                <c:pt idx="59">
                  <c:v>467</c:v>
                </c:pt>
                <c:pt idx="60">
                  <c:v>467</c:v>
                </c:pt>
                <c:pt idx="61">
                  <c:v>467</c:v>
                </c:pt>
                <c:pt idx="62">
                  <c:v>467</c:v>
                </c:pt>
                <c:pt idx="63">
                  <c:v>467</c:v>
                </c:pt>
                <c:pt idx="64">
                  <c:v>467</c:v>
                </c:pt>
                <c:pt idx="65">
                  <c:v>467</c:v>
                </c:pt>
                <c:pt idx="66">
                  <c:v>467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Лист2!$A$7</c:f>
              <c:strCache>
                <c:ptCount val="1"/>
                <c:pt idx="0">
                  <c:v>Чепца (Полом)</c:v>
                </c:pt>
              </c:strCache>
            </c:strRef>
          </c:tx>
          <c:spPr>
            <a:ln>
              <a:solidFill>
                <a:srgbClr val="00B0F0"/>
              </a:solidFill>
            </a:ln>
          </c:spPr>
          <c:marker>
            <c:symbol val="none"/>
          </c:marker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Лист2!$B$7:$BP$7</c:f>
              <c:numCache>
                <c:formatCode>General</c:formatCode>
                <c:ptCount val="67"/>
                <c:pt idx="0">
                  <c:v>196</c:v>
                </c:pt>
                <c:pt idx="1">
                  <c:v>196</c:v>
                </c:pt>
                <c:pt idx="2">
                  <c:v>197</c:v>
                </c:pt>
                <c:pt idx="3">
                  <c:v>197</c:v>
                </c:pt>
                <c:pt idx="4">
                  <c:v>198</c:v>
                </c:pt>
                <c:pt idx="5">
                  <c:v>198</c:v>
                </c:pt>
                <c:pt idx="6">
                  <c:v>199</c:v>
                </c:pt>
                <c:pt idx="7">
                  <c:v>200</c:v>
                </c:pt>
                <c:pt idx="8">
                  <c:v>202</c:v>
                </c:pt>
                <c:pt idx="9">
                  <c:v>205</c:v>
                </c:pt>
                <c:pt idx="10">
                  <c:v>207</c:v>
                </c:pt>
                <c:pt idx="11">
                  <c:v>207</c:v>
                </c:pt>
                <c:pt idx="12">
                  <c:v>206</c:v>
                </c:pt>
                <c:pt idx="13">
                  <c:v>206</c:v>
                </c:pt>
                <c:pt idx="14">
                  <c:v>208</c:v>
                </c:pt>
                <c:pt idx="15">
                  <c:v>210</c:v>
                </c:pt>
                <c:pt idx="16">
                  <c:v>215</c:v>
                </c:pt>
                <c:pt idx="17">
                  <c:v>395</c:v>
                </c:pt>
                <c:pt idx="18">
                  <c:v>448</c:v>
                </c:pt>
                <c:pt idx="19">
                  <c:v>502</c:v>
                </c:pt>
                <c:pt idx="20">
                  <c:v>544</c:v>
                </c:pt>
                <c:pt idx="21">
                  <c:v>652</c:v>
                </c:pt>
                <c:pt idx="22">
                  <c:v>634</c:v>
                </c:pt>
                <c:pt idx="23">
                  <c:v>631</c:v>
                </c:pt>
                <c:pt idx="24">
                  <c:v>641</c:v>
                </c:pt>
                <c:pt idx="25">
                  <c:v>644</c:v>
                </c:pt>
                <c:pt idx="26">
                  <c:v>635</c:v>
                </c:pt>
                <c:pt idx="27">
                  <c:v>624</c:v>
                </c:pt>
                <c:pt idx="28">
                  <c:v>592</c:v>
                </c:pt>
                <c:pt idx="29">
                  <c:v>554</c:v>
                </c:pt>
                <c:pt idx="30">
                  <c:v>532</c:v>
                </c:pt>
                <c:pt idx="31">
                  <c:v>504</c:v>
                </c:pt>
                <c:pt idx="32">
                  <c:v>470</c:v>
                </c:pt>
                <c:pt idx="33">
                  <c:v>434</c:v>
                </c:pt>
                <c:pt idx="34">
                  <c:v>330</c:v>
                </c:pt>
                <c:pt idx="35">
                  <c:v>304</c:v>
                </c:pt>
                <c:pt idx="36">
                  <c:v>330</c:v>
                </c:pt>
                <c:pt idx="37">
                  <c:v>342</c:v>
                </c:pt>
                <c:pt idx="38">
                  <c:v>323</c:v>
                </c:pt>
                <c:pt idx="39">
                  <c:v>302</c:v>
                </c:pt>
                <c:pt idx="40">
                  <c:v>274</c:v>
                </c:pt>
                <c:pt idx="41">
                  <c:v>264</c:v>
                </c:pt>
                <c:pt idx="42">
                  <c:v>263</c:v>
                </c:pt>
                <c:pt idx="43">
                  <c:v>272</c:v>
                </c:pt>
                <c:pt idx="44">
                  <c:v>280</c:v>
                </c:pt>
                <c:pt idx="45">
                  <c:v>284</c:v>
                </c:pt>
              </c:numCache>
            </c:numRef>
          </c:val>
          <c:smooth val="1"/>
        </c:ser>
        <c:ser>
          <c:idx val="6"/>
          <c:order val="6"/>
          <c:tx>
            <c:strRef>
              <c:f>Лист2!$A$8</c:f>
              <c:strCache>
                <c:ptCount val="1"/>
                <c:pt idx="0">
                  <c:v>Чепца (Полом) опасный уровень</c:v>
                </c:pt>
              </c:strCache>
            </c:strRef>
          </c:tx>
          <c:spPr>
            <a:ln>
              <a:solidFill>
                <a:srgbClr val="00B0F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1.366120218579235E-3"/>
                  <c:y val="-2.298850574712643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Чепца (Полом)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Лист2!$B$8:$BP$8</c:f>
              <c:numCache>
                <c:formatCode>General</c:formatCode>
                <c:ptCount val="67"/>
                <c:pt idx="0">
                  <c:v>738</c:v>
                </c:pt>
                <c:pt idx="1">
                  <c:v>738</c:v>
                </c:pt>
                <c:pt idx="2">
                  <c:v>738</c:v>
                </c:pt>
                <c:pt idx="3">
                  <c:v>738</c:v>
                </c:pt>
                <c:pt idx="4">
                  <c:v>738</c:v>
                </c:pt>
                <c:pt idx="5">
                  <c:v>738</c:v>
                </c:pt>
                <c:pt idx="6">
                  <c:v>738</c:v>
                </c:pt>
                <c:pt idx="7">
                  <c:v>738</c:v>
                </c:pt>
                <c:pt idx="8">
                  <c:v>738</c:v>
                </c:pt>
                <c:pt idx="9">
                  <c:v>738</c:v>
                </c:pt>
                <c:pt idx="10">
                  <c:v>738</c:v>
                </c:pt>
                <c:pt idx="11">
                  <c:v>738</c:v>
                </c:pt>
                <c:pt idx="12">
                  <c:v>738</c:v>
                </c:pt>
                <c:pt idx="13">
                  <c:v>738</c:v>
                </c:pt>
                <c:pt idx="14">
                  <c:v>738</c:v>
                </c:pt>
                <c:pt idx="15">
                  <c:v>738</c:v>
                </c:pt>
                <c:pt idx="16">
                  <c:v>738</c:v>
                </c:pt>
                <c:pt idx="17">
                  <c:v>738</c:v>
                </c:pt>
                <c:pt idx="18">
                  <c:v>738</c:v>
                </c:pt>
                <c:pt idx="19">
                  <c:v>738</c:v>
                </c:pt>
                <c:pt idx="20">
                  <c:v>738</c:v>
                </c:pt>
                <c:pt idx="21">
                  <c:v>738</c:v>
                </c:pt>
                <c:pt idx="22">
                  <c:v>738</c:v>
                </c:pt>
                <c:pt idx="23">
                  <c:v>738</c:v>
                </c:pt>
                <c:pt idx="24">
                  <c:v>738</c:v>
                </c:pt>
                <c:pt idx="25">
                  <c:v>738</c:v>
                </c:pt>
                <c:pt idx="26">
                  <c:v>738</c:v>
                </c:pt>
                <c:pt idx="27">
                  <c:v>738</c:v>
                </c:pt>
                <c:pt idx="28">
                  <c:v>738</c:v>
                </c:pt>
                <c:pt idx="29">
                  <c:v>738</c:v>
                </c:pt>
                <c:pt idx="30">
                  <c:v>738</c:v>
                </c:pt>
                <c:pt idx="31">
                  <c:v>738</c:v>
                </c:pt>
                <c:pt idx="32">
                  <c:v>738</c:v>
                </c:pt>
                <c:pt idx="33">
                  <c:v>738</c:v>
                </c:pt>
                <c:pt idx="34">
                  <c:v>738</c:v>
                </c:pt>
                <c:pt idx="35">
                  <c:v>738</c:v>
                </c:pt>
                <c:pt idx="36">
                  <c:v>738</c:v>
                </c:pt>
                <c:pt idx="37">
                  <c:v>738</c:v>
                </c:pt>
                <c:pt idx="38">
                  <c:v>738</c:v>
                </c:pt>
                <c:pt idx="39">
                  <c:v>738</c:v>
                </c:pt>
                <c:pt idx="40">
                  <c:v>738</c:v>
                </c:pt>
                <c:pt idx="41">
                  <c:v>738</c:v>
                </c:pt>
                <c:pt idx="42">
                  <c:v>738</c:v>
                </c:pt>
                <c:pt idx="43">
                  <c:v>738</c:v>
                </c:pt>
                <c:pt idx="44">
                  <c:v>738</c:v>
                </c:pt>
                <c:pt idx="45">
                  <c:v>738</c:v>
                </c:pt>
                <c:pt idx="46">
                  <c:v>738</c:v>
                </c:pt>
                <c:pt idx="47">
                  <c:v>738</c:v>
                </c:pt>
                <c:pt idx="48">
                  <c:v>738</c:v>
                </c:pt>
                <c:pt idx="49">
                  <c:v>738</c:v>
                </c:pt>
                <c:pt idx="50">
                  <c:v>738</c:v>
                </c:pt>
                <c:pt idx="51">
                  <c:v>738</c:v>
                </c:pt>
                <c:pt idx="52">
                  <c:v>738</c:v>
                </c:pt>
                <c:pt idx="53">
                  <c:v>738</c:v>
                </c:pt>
                <c:pt idx="54">
                  <c:v>738</c:v>
                </c:pt>
                <c:pt idx="55">
                  <c:v>738</c:v>
                </c:pt>
                <c:pt idx="56">
                  <c:v>738</c:v>
                </c:pt>
                <c:pt idx="57">
                  <c:v>738</c:v>
                </c:pt>
                <c:pt idx="58">
                  <c:v>738</c:v>
                </c:pt>
                <c:pt idx="59">
                  <c:v>738</c:v>
                </c:pt>
                <c:pt idx="60">
                  <c:v>738</c:v>
                </c:pt>
                <c:pt idx="61">
                  <c:v>738</c:v>
                </c:pt>
                <c:pt idx="62">
                  <c:v>738</c:v>
                </c:pt>
                <c:pt idx="63">
                  <c:v>738</c:v>
                </c:pt>
                <c:pt idx="64">
                  <c:v>738</c:v>
                </c:pt>
                <c:pt idx="65">
                  <c:v>738</c:v>
                </c:pt>
                <c:pt idx="66">
                  <c:v>738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Лист2!$A$9</c:f>
              <c:strCache>
                <c:ptCount val="1"/>
                <c:pt idx="0">
                  <c:v>Чепца (Глазов)</c:v>
                </c:pt>
              </c:strCache>
            </c:strRef>
          </c:tx>
          <c:spPr>
            <a:ln>
              <a:solidFill>
                <a:srgbClr val="9BBB59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7.650273224043716E-2"/>
                  <c:y val="1.880877742946708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/>
                      <a:t>Чепца (Глазов)</a:t>
                    </a:r>
                  </a:p>
                </c:rich>
              </c:tx>
              <c:spPr/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layout>
                <c:manualLayout>
                  <c:x val="-2.0491803278688523E-2"/>
                  <c:y val="0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Чепца (Глазов</a:t>
                    </a:r>
                    <a:r>
                      <a:rPr lang="ru-RU" dirty="0" smtClean="0"/>
                      <a:t>)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Лист2!$B$9:$BP$9</c:f>
              <c:numCache>
                <c:formatCode>General</c:formatCode>
                <c:ptCount val="67"/>
                <c:pt idx="0">
                  <c:v>39</c:v>
                </c:pt>
                <c:pt idx="1">
                  <c:v>39</c:v>
                </c:pt>
                <c:pt idx="2">
                  <c:v>40</c:v>
                </c:pt>
                <c:pt idx="3">
                  <c:v>41</c:v>
                </c:pt>
                <c:pt idx="4">
                  <c:v>41</c:v>
                </c:pt>
                <c:pt idx="5">
                  <c:v>41</c:v>
                </c:pt>
                <c:pt idx="6">
                  <c:v>40</c:v>
                </c:pt>
                <c:pt idx="7">
                  <c:v>42</c:v>
                </c:pt>
                <c:pt idx="8">
                  <c:v>42</c:v>
                </c:pt>
                <c:pt idx="9">
                  <c:v>41</c:v>
                </c:pt>
                <c:pt idx="10">
                  <c:v>44</c:v>
                </c:pt>
                <c:pt idx="11">
                  <c:v>45</c:v>
                </c:pt>
                <c:pt idx="12">
                  <c:v>45</c:v>
                </c:pt>
                <c:pt idx="13">
                  <c:v>47</c:v>
                </c:pt>
                <c:pt idx="14">
                  <c:v>49</c:v>
                </c:pt>
                <c:pt idx="15">
                  <c:v>57</c:v>
                </c:pt>
                <c:pt idx="16">
                  <c:v>115</c:v>
                </c:pt>
                <c:pt idx="17">
                  <c:v>221</c:v>
                </c:pt>
                <c:pt idx="18">
                  <c:v>278</c:v>
                </c:pt>
                <c:pt idx="19">
                  <c:v>321</c:v>
                </c:pt>
                <c:pt idx="20">
                  <c:v>380</c:v>
                </c:pt>
                <c:pt idx="21">
                  <c:v>430</c:v>
                </c:pt>
                <c:pt idx="22">
                  <c:v>482</c:v>
                </c:pt>
                <c:pt idx="23">
                  <c:v>557</c:v>
                </c:pt>
                <c:pt idx="24">
                  <c:v>593</c:v>
                </c:pt>
                <c:pt idx="25">
                  <c:v>599</c:v>
                </c:pt>
                <c:pt idx="26">
                  <c:v>594</c:v>
                </c:pt>
                <c:pt idx="27">
                  <c:v>583</c:v>
                </c:pt>
                <c:pt idx="28">
                  <c:v>576</c:v>
                </c:pt>
                <c:pt idx="29">
                  <c:v>563</c:v>
                </c:pt>
                <c:pt idx="30">
                  <c:v>537</c:v>
                </c:pt>
                <c:pt idx="31">
                  <c:v>505</c:v>
                </c:pt>
                <c:pt idx="32">
                  <c:v>453</c:v>
                </c:pt>
                <c:pt idx="33">
                  <c:v>382</c:v>
                </c:pt>
                <c:pt idx="34">
                  <c:v>289</c:v>
                </c:pt>
                <c:pt idx="35">
                  <c:v>239</c:v>
                </c:pt>
                <c:pt idx="36">
                  <c:v>243</c:v>
                </c:pt>
                <c:pt idx="37">
                  <c:v>243</c:v>
                </c:pt>
                <c:pt idx="38">
                  <c:v>239</c:v>
                </c:pt>
                <c:pt idx="39">
                  <c:v>225</c:v>
                </c:pt>
                <c:pt idx="40">
                  <c:v>202</c:v>
                </c:pt>
                <c:pt idx="41">
                  <c:v>181</c:v>
                </c:pt>
                <c:pt idx="42">
                  <c:v>175</c:v>
                </c:pt>
                <c:pt idx="43">
                  <c:v>173</c:v>
                </c:pt>
                <c:pt idx="44">
                  <c:v>183</c:v>
                </c:pt>
                <c:pt idx="45">
                  <c:v>181</c:v>
                </c:pt>
              </c:numCache>
            </c:numRef>
          </c:val>
          <c:smooth val="1"/>
        </c:ser>
        <c:ser>
          <c:idx val="8"/>
          <c:order val="8"/>
          <c:tx>
            <c:strRef>
              <c:f>Лист2!$A$10</c:f>
              <c:strCache>
                <c:ptCount val="1"/>
                <c:pt idx="0">
                  <c:v>Чепца (Глазов) опасный уровень</c:v>
                </c:pt>
              </c:strCache>
            </c:strRef>
          </c:tx>
          <c:spPr>
            <a:ln>
              <a:solidFill>
                <a:srgbClr val="92D05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4.0983606557377051E-3"/>
                  <c:y val="-2.5078369905956112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Чепца (Глазов)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Лист2!$B$10:$BP$10</c:f>
              <c:numCache>
                <c:formatCode>General</c:formatCode>
                <c:ptCount val="67"/>
                <c:pt idx="0">
                  <c:v>680</c:v>
                </c:pt>
                <c:pt idx="1">
                  <c:v>680</c:v>
                </c:pt>
                <c:pt idx="2">
                  <c:v>680</c:v>
                </c:pt>
                <c:pt idx="3">
                  <c:v>680</c:v>
                </c:pt>
                <c:pt idx="4">
                  <c:v>680</c:v>
                </c:pt>
                <c:pt idx="5">
                  <c:v>680</c:v>
                </c:pt>
                <c:pt idx="6">
                  <c:v>680</c:v>
                </c:pt>
                <c:pt idx="7">
                  <c:v>680</c:v>
                </c:pt>
                <c:pt idx="8">
                  <c:v>680</c:v>
                </c:pt>
                <c:pt idx="9">
                  <c:v>680</c:v>
                </c:pt>
                <c:pt idx="10">
                  <c:v>680</c:v>
                </c:pt>
                <c:pt idx="11">
                  <c:v>680</c:v>
                </c:pt>
                <c:pt idx="12">
                  <c:v>680</c:v>
                </c:pt>
                <c:pt idx="13">
                  <c:v>680</c:v>
                </c:pt>
                <c:pt idx="14">
                  <c:v>680</c:v>
                </c:pt>
                <c:pt idx="15">
                  <c:v>680</c:v>
                </c:pt>
                <c:pt idx="16">
                  <c:v>680</c:v>
                </c:pt>
                <c:pt idx="17">
                  <c:v>680</c:v>
                </c:pt>
                <c:pt idx="18">
                  <c:v>680</c:v>
                </c:pt>
                <c:pt idx="19">
                  <c:v>680</c:v>
                </c:pt>
                <c:pt idx="20">
                  <c:v>680</c:v>
                </c:pt>
                <c:pt idx="21">
                  <c:v>680</c:v>
                </c:pt>
                <c:pt idx="22">
                  <c:v>680</c:v>
                </c:pt>
                <c:pt idx="23">
                  <c:v>680</c:v>
                </c:pt>
                <c:pt idx="24">
                  <c:v>680</c:v>
                </c:pt>
                <c:pt idx="25">
                  <c:v>680</c:v>
                </c:pt>
                <c:pt idx="26">
                  <c:v>680</c:v>
                </c:pt>
                <c:pt idx="27">
                  <c:v>680</c:v>
                </c:pt>
                <c:pt idx="28">
                  <c:v>680</c:v>
                </c:pt>
                <c:pt idx="29">
                  <c:v>680</c:v>
                </c:pt>
                <c:pt idx="30">
                  <c:v>680</c:v>
                </c:pt>
                <c:pt idx="31">
                  <c:v>680</c:v>
                </c:pt>
                <c:pt idx="32">
                  <c:v>680</c:v>
                </c:pt>
                <c:pt idx="33">
                  <c:v>680</c:v>
                </c:pt>
                <c:pt idx="34">
                  <c:v>680</c:v>
                </c:pt>
                <c:pt idx="35">
                  <c:v>680</c:v>
                </c:pt>
                <c:pt idx="36">
                  <c:v>680</c:v>
                </c:pt>
                <c:pt idx="37">
                  <c:v>680</c:v>
                </c:pt>
                <c:pt idx="38">
                  <c:v>680</c:v>
                </c:pt>
                <c:pt idx="39">
                  <c:v>680</c:v>
                </c:pt>
                <c:pt idx="40">
                  <c:v>680</c:v>
                </c:pt>
                <c:pt idx="41">
                  <c:v>680</c:v>
                </c:pt>
                <c:pt idx="42">
                  <c:v>680</c:v>
                </c:pt>
                <c:pt idx="43">
                  <c:v>680</c:v>
                </c:pt>
                <c:pt idx="44">
                  <c:v>680</c:v>
                </c:pt>
                <c:pt idx="45">
                  <c:v>680</c:v>
                </c:pt>
                <c:pt idx="46">
                  <c:v>680</c:v>
                </c:pt>
                <c:pt idx="47">
                  <c:v>680</c:v>
                </c:pt>
                <c:pt idx="48">
                  <c:v>680</c:v>
                </c:pt>
                <c:pt idx="49">
                  <c:v>680</c:v>
                </c:pt>
                <c:pt idx="50">
                  <c:v>680</c:v>
                </c:pt>
                <c:pt idx="51">
                  <c:v>680</c:v>
                </c:pt>
                <c:pt idx="52">
                  <c:v>680</c:v>
                </c:pt>
                <c:pt idx="53">
                  <c:v>680</c:v>
                </c:pt>
                <c:pt idx="54">
                  <c:v>680</c:v>
                </c:pt>
                <c:pt idx="55">
                  <c:v>680</c:v>
                </c:pt>
                <c:pt idx="56">
                  <c:v>680</c:v>
                </c:pt>
                <c:pt idx="57">
                  <c:v>680</c:v>
                </c:pt>
                <c:pt idx="58">
                  <c:v>680</c:v>
                </c:pt>
                <c:pt idx="59">
                  <c:v>680</c:v>
                </c:pt>
                <c:pt idx="60">
                  <c:v>680</c:v>
                </c:pt>
                <c:pt idx="61">
                  <c:v>680</c:v>
                </c:pt>
                <c:pt idx="62">
                  <c:v>680</c:v>
                </c:pt>
                <c:pt idx="63">
                  <c:v>680</c:v>
                </c:pt>
                <c:pt idx="64">
                  <c:v>680</c:v>
                </c:pt>
                <c:pt idx="65">
                  <c:v>680</c:v>
                </c:pt>
                <c:pt idx="66">
                  <c:v>680</c:v>
                </c:pt>
              </c:numCache>
            </c:numRef>
          </c:val>
          <c:smooth val="0"/>
        </c:ser>
        <c:ser>
          <c:idx val="9"/>
          <c:order val="9"/>
          <c:tx>
            <c:strRef>
              <c:f>Лист2!$A$11</c:f>
              <c:strCache>
                <c:ptCount val="1"/>
                <c:pt idx="0">
                  <c:v>Лоза</c:v>
                </c:pt>
              </c:strCache>
            </c:strRef>
          </c:tx>
          <c:spPr>
            <a:ln>
              <a:solidFill>
                <a:srgbClr val="0000FF"/>
              </a:solidFill>
            </a:ln>
          </c:spPr>
          <c:marker>
            <c:symbol val="none"/>
          </c:marker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Лист2!$B$11:$BP$11</c:f>
              <c:numCache>
                <c:formatCode>General</c:formatCode>
                <c:ptCount val="67"/>
                <c:pt idx="0">
                  <c:v>107</c:v>
                </c:pt>
                <c:pt idx="1">
                  <c:v>107</c:v>
                </c:pt>
                <c:pt idx="2">
                  <c:v>109</c:v>
                </c:pt>
                <c:pt idx="3">
                  <c:v>109</c:v>
                </c:pt>
                <c:pt idx="4">
                  <c:v>105</c:v>
                </c:pt>
                <c:pt idx="5">
                  <c:v>102</c:v>
                </c:pt>
                <c:pt idx="6">
                  <c:v>104</c:v>
                </c:pt>
                <c:pt idx="7">
                  <c:v>105</c:v>
                </c:pt>
                <c:pt idx="8">
                  <c:v>104</c:v>
                </c:pt>
                <c:pt idx="9">
                  <c:v>104</c:v>
                </c:pt>
                <c:pt idx="10">
                  <c:v>105</c:v>
                </c:pt>
                <c:pt idx="11">
                  <c:v>105</c:v>
                </c:pt>
                <c:pt idx="12">
                  <c:v>105</c:v>
                </c:pt>
                <c:pt idx="13">
                  <c:v>106</c:v>
                </c:pt>
                <c:pt idx="14">
                  <c:v>106</c:v>
                </c:pt>
                <c:pt idx="15">
                  <c:v>109</c:v>
                </c:pt>
                <c:pt idx="16">
                  <c:v>163</c:v>
                </c:pt>
                <c:pt idx="17">
                  <c:v>214</c:v>
                </c:pt>
                <c:pt idx="18">
                  <c:v>209</c:v>
                </c:pt>
                <c:pt idx="19">
                  <c:v>234</c:v>
                </c:pt>
                <c:pt idx="20">
                  <c:v>312</c:v>
                </c:pt>
                <c:pt idx="21">
                  <c:v>377</c:v>
                </c:pt>
                <c:pt idx="22">
                  <c:v>378</c:v>
                </c:pt>
                <c:pt idx="23">
                  <c:v>363</c:v>
                </c:pt>
                <c:pt idx="24">
                  <c:v>422</c:v>
                </c:pt>
                <c:pt idx="25">
                  <c:v>456</c:v>
                </c:pt>
                <c:pt idx="26">
                  <c:v>470</c:v>
                </c:pt>
                <c:pt idx="27">
                  <c:v>456</c:v>
                </c:pt>
                <c:pt idx="28">
                  <c:v>413</c:v>
                </c:pt>
                <c:pt idx="29">
                  <c:v>407</c:v>
                </c:pt>
                <c:pt idx="30">
                  <c:v>407</c:v>
                </c:pt>
                <c:pt idx="31">
                  <c:v>349</c:v>
                </c:pt>
                <c:pt idx="32">
                  <c:v>250</c:v>
                </c:pt>
                <c:pt idx="33">
                  <c:v>200</c:v>
                </c:pt>
                <c:pt idx="34">
                  <c:v>180</c:v>
                </c:pt>
                <c:pt idx="35">
                  <c:v>165</c:v>
                </c:pt>
                <c:pt idx="36">
                  <c:v>177</c:v>
                </c:pt>
                <c:pt idx="37">
                  <c:v>173</c:v>
                </c:pt>
                <c:pt idx="38">
                  <c:v>160</c:v>
                </c:pt>
                <c:pt idx="39">
                  <c:v>150</c:v>
                </c:pt>
                <c:pt idx="40">
                  <c:v>146</c:v>
                </c:pt>
                <c:pt idx="41">
                  <c:v>145</c:v>
                </c:pt>
                <c:pt idx="42">
                  <c:v>147</c:v>
                </c:pt>
                <c:pt idx="43">
                  <c:v>148</c:v>
                </c:pt>
                <c:pt idx="44">
                  <c:v>150</c:v>
                </c:pt>
                <c:pt idx="45">
                  <c:v>143</c:v>
                </c:pt>
              </c:numCache>
            </c:numRef>
          </c:val>
          <c:smooth val="1"/>
        </c:ser>
        <c:ser>
          <c:idx val="10"/>
          <c:order val="10"/>
          <c:tx>
            <c:strRef>
              <c:f>Лист2!$A$12</c:f>
              <c:strCache>
                <c:ptCount val="1"/>
                <c:pt idx="0">
                  <c:v>Лоза опасный уровень</c:v>
                </c:pt>
              </c:strCache>
            </c:strRef>
          </c:tx>
          <c:spPr>
            <a:ln>
              <a:solidFill>
                <a:srgbClr val="0000FF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-1.880877742946708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Лоза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Лист2!$B$12:$BP$12</c:f>
              <c:numCache>
                <c:formatCode>General</c:formatCode>
                <c:ptCount val="67"/>
                <c:pt idx="0">
                  <c:v>524</c:v>
                </c:pt>
                <c:pt idx="1">
                  <c:v>524</c:v>
                </c:pt>
                <c:pt idx="2">
                  <c:v>524</c:v>
                </c:pt>
                <c:pt idx="3">
                  <c:v>524</c:v>
                </c:pt>
                <c:pt idx="4">
                  <c:v>524</c:v>
                </c:pt>
                <c:pt idx="5">
                  <c:v>524</c:v>
                </c:pt>
                <c:pt idx="6">
                  <c:v>524</c:v>
                </c:pt>
                <c:pt idx="7">
                  <c:v>524</c:v>
                </c:pt>
                <c:pt idx="8">
                  <c:v>524</c:v>
                </c:pt>
                <c:pt idx="9">
                  <c:v>524</c:v>
                </c:pt>
                <c:pt idx="10">
                  <c:v>524</c:v>
                </c:pt>
                <c:pt idx="11">
                  <c:v>524</c:v>
                </c:pt>
                <c:pt idx="12">
                  <c:v>524</c:v>
                </c:pt>
                <c:pt idx="13">
                  <c:v>524</c:v>
                </c:pt>
                <c:pt idx="14">
                  <c:v>524</c:v>
                </c:pt>
                <c:pt idx="15">
                  <c:v>524</c:v>
                </c:pt>
                <c:pt idx="16">
                  <c:v>524</c:v>
                </c:pt>
                <c:pt idx="17">
                  <c:v>524</c:v>
                </c:pt>
                <c:pt idx="18">
                  <c:v>524</c:v>
                </c:pt>
                <c:pt idx="19">
                  <c:v>524</c:v>
                </c:pt>
                <c:pt idx="20">
                  <c:v>524</c:v>
                </c:pt>
                <c:pt idx="21">
                  <c:v>524</c:v>
                </c:pt>
                <c:pt idx="22">
                  <c:v>524</c:v>
                </c:pt>
                <c:pt idx="23">
                  <c:v>524</c:v>
                </c:pt>
                <c:pt idx="24">
                  <c:v>524</c:v>
                </c:pt>
                <c:pt idx="25">
                  <c:v>524</c:v>
                </c:pt>
                <c:pt idx="26">
                  <c:v>524</c:v>
                </c:pt>
                <c:pt idx="27">
                  <c:v>524</c:v>
                </c:pt>
                <c:pt idx="28">
                  <c:v>524</c:v>
                </c:pt>
                <c:pt idx="29">
                  <c:v>524</c:v>
                </c:pt>
                <c:pt idx="30">
                  <c:v>524</c:v>
                </c:pt>
                <c:pt idx="31">
                  <c:v>524</c:v>
                </c:pt>
                <c:pt idx="32">
                  <c:v>524</c:v>
                </c:pt>
                <c:pt idx="33">
                  <c:v>524</c:v>
                </c:pt>
                <c:pt idx="34">
                  <c:v>524</c:v>
                </c:pt>
                <c:pt idx="35">
                  <c:v>524</c:v>
                </c:pt>
                <c:pt idx="36">
                  <c:v>524</c:v>
                </c:pt>
                <c:pt idx="37">
                  <c:v>524</c:v>
                </c:pt>
                <c:pt idx="38">
                  <c:v>524</c:v>
                </c:pt>
                <c:pt idx="39">
                  <c:v>524</c:v>
                </c:pt>
                <c:pt idx="40">
                  <c:v>524</c:v>
                </c:pt>
                <c:pt idx="41">
                  <c:v>524</c:v>
                </c:pt>
                <c:pt idx="42">
                  <c:v>524</c:v>
                </c:pt>
                <c:pt idx="43">
                  <c:v>524</c:v>
                </c:pt>
                <c:pt idx="44">
                  <c:v>524</c:v>
                </c:pt>
                <c:pt idx="45">
                  <c:v>524</c:v>
                </c:pt>
                <c:pt idx="46">
                  <c:v>524</c:v>
                </c:pt>
                <c:pt idx="47">
                  <c:v>524</c:v>
                </c:pt>
                <c:pt idx="48">
                  <c:v>524</c:v>
                </c:pt>
                <c:pt idx="49">
                  <c:v>524</c:v>
                </c:pt>
                <c:pt idx="50">
                  <c:v>524</c:v>
                </c:pt>
                <c:pt idx="51">
                  <c:v>524</c:v>
                </c:pt>
                <c:pt idx="52">
                  <c:v>524</c:v>
                </c:pt>
                <c:pt idx="53">
                  <c:v>524</c:v>
                </c:pt>
                <c:pt idx="54">
                  <c:v>524</c:v>
                </c:pt>
                <c:pt idx="55">
                  <c:v>524</c:v>
                </c:pt>
                <c:pt idx="56">
                  <c:v>524</c:v>
                </c:pt>
                <c:pt idx="57">
                  <c:v>524</c:v>
                </c:pt>
                <c:pt idx="58">
                  <c:v>524</c:v>
                </c:pt>
                <c:pt idx="59">
                  <c:v>524</c:v>
                </c:pt>
                <c:pt idx="60">
                  <c:v>524</c:v>
                </c:pt>
                <c:pt idx="61">
                  <c:v>524</c:v>
                </c:pt>
                <c:pt idx="62">
                  <c:v>524</c:v>
                </c:pt>
                <c:pt idx="63">
                  <c:v>524</c:v>
                </c:pt>
                <c:pt idx="64">
                  <c:v>524</c:v>
                </c:pt>
                <c:pt idx="65">
                  <c:v>524</c:v>
                </c:pt>
                <c:pt idx="66">
                  <c:v>524</c:v>
                </c:pt>
              </c:numCache>
            </c:numRef>
          </c:val>
          <c:smooth val="0"/>
        </c:ser>
        <c:ser>
          <c:idx val="11"/>
          <c:order val="11"/>
          <c:tx>
            <c:strRef>
              <c:f>Лист2!$A$13</c:f>
              <c:strCache>
                <c:ptCount val="1"/>
                <c:pt idx="0">
                  <c:v>Вала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ymbol val="none"/>
          </c:marker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layout>
                <c:manualLayout>
                  <c:x val="-9.562841530054645E-3"/>
                  <c:y val="0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 smtClean="0"/>
                      <a:t>Вала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Лист2!$B$13:$BP$13</c:f>
              <c:numCache>
                <c:formatCode>General</c:formatCode>
                <c:ptCount val="67"/>
                <c:pt idx="0">
                  <c:v>58</c:v>
                </c:pt>
                <c:pt idx="1">
                  <c:v>58</c:v>
                </c:pt>
                <c:pt idx="2">
                  <c:v>60</c:v>
                </c:pt>
                <c:pt idx="3">
                  <c:v>61</c:v>
                </c:pt>
                <c:pt idx="4">
                  <c:v>61</c:v>
                </c:pt>
                <c:pt idx="5">
                  <c:v>63</c:v>
                </c:pt>
                <c:pt idx="6">
                  <c:v>64</c:v>
                </c:pt>
                <c:pt idx="7">
                  <c:v>66</c:v>
                </c:pt>
                <c:pt idx="8">
                  <c:v>70</c:v>
                </c:pt>
                <c:pt idx="9">
                  <c:v>72</c:v>
                </c:pt>
                <c:pt idx="10">
                  <c:v>75</c:v>
                </c:pt>
                <c:pt idx="11">
                  <c:v>78</c:v>
                </c:pt>
                <c:pt idx="12">
                  <c:v>83</c:v>
                </c:pt>
                <c:pt idx="13">
                  <c:v>86</c:v>
                </c:pt>
                <c:pt idx="14">
                  <c:v>89</c:v>
                </c:pt>
                <c:pt idx="15">
                  <c:v>114</c:v>
                </c:pt>
                <c:pt idx="16">
                  <c:v>257</c:v>
                </c:pt>
                <c:pt idx="17">
                  <c:v>388</c:v>
                </c:pt>
                <c:pt idx="18">
                  <c:v>427</c:v>
                </c:pt>
                <c:pt idx="19">
                  <c:v>434</c:v>
                </c:pt>
                <c:pt idx="20">
                  <c:v>506</c:v>
                </c:pt>
                <c:pt idx="21">
                  <c:v>524</c:v>
                </c:pt>
                <c:pt idx="22">
                  <c:v>540</c:v>
                </c:pt>
                <c:pt idx="23">
                  <c:v>534</c:v>
                </c:pt>
                <c:pt idx="24">
                  <c:v>526</c:v>
                </c:pt>
                <c:pt idx="25">
                  <c:v>521</c:v>
                </c:pt>
                <c:pt idx="26">
                  <c:v>520</c:v>
                </c:pt>
                <c:pt idx="27">
                  <c:v>517</c:v>
                </c:pt>
                <c:pt idx="28">
                  <c:v>504</c:v>
                </c:pt>
                <c:pt idx="29">
                  <c:v>490</c:v>
                </c:pt>
                <c:pt idx="30">
                  <c:v>471</c:v>
                </c:pt>
                <c:pt idx="31">
                  <c:v>446</c:v>
                </c:pt>
                <c:pt idx="32">
                  <c:v>413</c:v>
                </c:pt>
                <c:pt idx="33">
                  <c:v>362</c:v>
                </c:pt>
                <c:pt idx="34">
                  <c:v>294</c:v>
                </c:pt>
                <c:pt idx="35">
                  <c:v>241</c:v>
                </c:pt>
                <c:pt idx="36">
                  <c:v>199</c:v>
                </c:pt>
                <c:pt idx="37">
                  <c:v>176</c:v>
                </c:pt>
                <c:pt idx="38">
                  <c:v>157</c:v>
                </c:pt>
                <c:pt idx="39">
                  <c:v>150</c:v>
                </c:pt>
                <c:pt idx="40">
                  <c:v>139</c:v>
                </c:pt>
                <c:pt idx="41">
                  <c:v>129</c:v>
                </c:pt>
                <c:pt idx="42">
                  <c:v>126</c:v>
                </c:pt>
                <c:pt idx="43">
                  <c:v>121</c:v>
                </c:pt>
                <c:pt idx="44">
                  <c:v>116</c:v>
                </c:pt>
                <c:pt idx="45">
                  <c:v>108</c:v>
                </c:pt>
              </c:numCache>
            </c:numRef>
          </c:val>
          <c:smooth val="1"/>
        </c:ser>
        <c:ser>
          <c:idx val="12"/>
          <c:order val="12"/>
          <c:tx>
            <c:strRef>
              <c:f>Лист2!$A$14</c:f>
              <c:strCache>
                <c:ptCount val="1"/>
                <c:pt idx="0">
                  <c:v>Вала опасный уровень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1.3651521018889158E-3"/>
                  <c:y val="-1.8799068611721377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Вала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dLblPos val="t"/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Лист2!$B$14:$BP$14</c:f>
              <c:numCache>
                <c:formatCode>General</c:formatCode>
                <c:ptCount val="67"/>
                <c:pt idx="0">
                  <c:v>629</c:v>
                </c:pt>
                <c:pt idx="1">
                  <c:v>629</c:v>
                </c:pt>
                <c:pt idx="2">
                  <c:v>629</c:v>
                </c:pt>
                <c:pt idx="3">
                  <c:v>629</c:v>
                </c:pt>
                <c:pt idx="4">
                  <c:v>629</c:v>
                </c:pt>
                <c:pt idx="5">
                  <c:v>629</c:v>
                </c:pt>
                <c:pt idx="6">
                  <c:v>629</c:v>
                </c:pt>
                <c:pt idx="7">
                  <c:v>629</c:v>
                </c:pt>
                <c:pt idx="8">
                  <c:v>629</c:v>
                </c:pt>
                <c:pt idx="9">
                  <c:v>629</c:v>
                </c:pt>
                <c:pt idx="10">
                  <c:v>629</c:v>
                </c:pt>
                <c:pt idx="11">
                  <c:v>629</c:v>
                </c:pt>
                <c:pt idx="12">
                  <c:v>629</c:v>
                </c:pt>
                <c:pt idx="13">
                  <c:v>629</c:v>
                </c:pt>
                <c:pt idx="14">
                  <c:v>629</c:v>
                </c:pt>
                <c:pt idx="15">
                  <c:v>629</c:v>
                </c:pt>
                <c:pt idx="16">
                  <c:v>629</c:v>
                </c:pt>
                <c:pt idx="17">
                  <c:v>629</c:v>
                </c:pt>
                <c:pt idx="18">
                  <c:v>629</c:v>
                </c:pt>
                <c:pt idx="19">
                  <c:v>629</c:v>
                </c:pt>
                <c:pt idx="20">
                  <c:v>629</c:v>
                </c:pt>
                <c:pt idx="21">
                  <c:v>629</c:v>
                </c:pt>
                <c:pt idx="22">
                  <c:v>629</c:v>
                </c:pt>
                <c:pt idx="23">
                  <c:v>629</c:v>
                </c:pt>
                <c:pt idx="24">
                  <c:v>629</c:v>
                </c:pt>
                <c:pt idx="25">
                  <c:v>629</c:v>
                </c:pt>
                <c:pt idx="26">
                  <c:v>629</c:v>
                </c:pt>
                <c:pt idx="27">
                  <c:v>629</c:v>
                </c:pt>
                <c:pt idx="28">
                  <c:v>629</c:v>
                </c:pt>
                <c:pt idx="29">
                  <c:v>629</c:v>
                </c:pt>
                <c:pt idx="30">
                  <c:v>629</c:v>
                </c:pt>
                <c:pt idx="31">
                  <c:v>629</c:v>
                </c:pt>
                <c:pt idx="32">
                  <c:v>629</c:v>
                </c:pt>
                <c:pt idx="33">
                  <c:v>629</c:v>
                </c:pt>
                <c:pt idx="34">
                  <c:v>629</c:v>
                </c:pt>
                <c:pt idx="35">
                  <c:v>629</c:v>
                </c:pt>
                <c:pt idx="36">
                  <c:v>629</c:v>
                </c:pt>
                <c:pt idx="37">
                  <c:v>629</c:v>
                </c:pt>
                <c:pt idx="38">
                  <c:v>629</c:v>
                </c:pt>
                <c:pt idx="39">
                  <c:v>629</c:v>
                </c:pt>
                <c:pt idx="40">
                  <c:v>629</c:v>
                </c:pt>
                <c:pt idx="41">
                  <c:v>629</c:v>
                </c:pt>
                <c:pt idx="42">
                  <c:v>629</c:v>
                </c:pt>
                <c:pt idx="43">
                  <c:v>629</c:v>
                </c:pt>
                <c:pt idx="44">
                  <c:v>629</c:v>
                </c:pt>
                <c:pt idx="45">
                  <c:v>629</c:v>
                </c:pt>
                <c:pt idx="46">
                  <c:v>629</c:v>
                </c:pt>
                <c:pt idx="47">
                  <c:v>629</c:v>
                </c:pt>
                <c:pt idx="48">
                  <c:v>629</c:v>
                </c:pt>
                <c:pt idx="49">
                  <c:v>629</c:v>
                </c:pt>
                <c:pt idx="50">
                  <c:v>629</c:v>
                </c:pt>
                <c:pt idx="51">
                  <c:v>629</c:v>
                </c:pt>
                <c:pt idx="52">
                  <c:v>629</c:v>
                </c:pt>
                <c:pt idx="53">
                  <c:v>629</c:v>
                </c:pt>
                <c:pt idx="54">
                  <c:v>629</c:v>
                </c:pt>
                <c:pt idx="55">
                  <c:v>629</c:v>
                </c:pt>
                <c:pt idx="56">
                  <c:v>629</c:v>
                </c:pt>
                <c:pt idx="57">
                  <c:v>629</c:v>
                </c:pt>
                <c:pt idx="58">
                  <c:v>629</c:v>
                </c:pt>
                <c:pt idx="59">
                  <c:v>629</c:v>
                </c:pt>
                <c:pt idx="60">
                  <c:v>629</c:v>
                </c:pt>
                <c:pt idx="61">
                  <c:v>629</c:v>
                </c:pt>
                <c:pt idx="62">
                  <c:v>629</c:v>
                </c:pt>
                <c:pt idx="63">
                  <c:v>629</c:v>
                </c:pt>
                <c:pt idx="64">
                  <c:v>629</c:v>
                </c:pt>
                <c:pt idx="65">
                  <c:v>629</c:v>
                </c:pt>
                <c:pt idx="66">
                  <c:v>629</c:v>
                </c:pt>
              </c:numCache>
            </c:numRef>
          </c:val>
          <c:smooth val="0"/>
        </c:ser>
        <c:ser>
          <c:idx val="13"/>
          <c:order val="13"/>
          <c:tx>
            <c:strRef>
              <c:f>Лист2!$A$15</c:f>
              <c:strCache>
                <c:ptCount val="1"/>
                <c:pt idx="0">
                  <c:v>Нылга</c:v>
                </c:pt>
              </c:strCache>
            </c:strRef>
          </c:tx>
          <c:spPr>
            <a:ln>
              <a:solidFill>
                <a:srgbClr val="FF9999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7.3770491803278687E-2"/>
                  <c:y val="-2.0898641588296761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/>
                      <a:t>Нылга</a:t>
                    </a:r>
                  </a:p>
                </c:rich>
              </c:tx>
              <c:spPr/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layout>
                <c:manualLayout>
                  <c:x val="-1.092896174863388E-2"/>
                  <c:y val="-1.253918495297805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 smtClean="0"/>
                      <a:t>Нылга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Лист2!$B$15:$BP$15</c:f>
              <c:numCache>
                <c:formatCode>General</c:formatCode>
                <c:ptCount val="67"/>
                <c:pt idx="0">
                  <c:v>109</c:v>
                </c:pt>
                <c:pt idx="1">
                  <c:v>109</c:v>
                </c:pt>
                <c:pt idx="2">
                  <c:v>110</c:v>
                </c:pt>
                <c:pt idx="3">
                  <c:v>111</c:v>
                </c:pt>
                <c:pt idx="4">
                  <c:v>111</c:v>
                </c:pt>
                <c:pt idx="5">
                  <c:v>111</c:v>
                </c:pt>
                <c:pt idx="6">
                  <c:v>115</c:v>
                </c:pt>
                <c:pt idx="7">
                  <c:v>117</c:v>
                </c:pt>
                <c:pt idx="8">
                  <c:v>119</c:v>
                </c:pt>
                <c:pt idx="9">
                  <c:v>123</c:v>
                </c:pt>
                <c:pt idx="10">
                  <c:v>127</c:v>
                </c:pt>
                <c:pt idx="11">
                  <c:v>125</c:v>
                </c:pt>
                <c:pt idx="12">
                  <c:v>124</c:v>
                </c:pt>
                <c:pt idx="13">
                  <c:v>125</c:v>
                </c:pt>
                <c:pt idx="14">
                  <c:v>129</c:v>
                </c:pt>
                <c:pt idx="15">
                  <c:v>192</c:v>
                </c:pt>
                <c:pt idx="16">
                  <c:v>294</c:v>
                </c:pt>
                <c:pt idx="17">
                  <c:v>343</c:v>
                </c:pt>
                <c:pt idx="18">
                  <c:v>336</c:v>
                </c:pt>
                <c:pt idx="19">
                  <c:v>337</c:v>
                </c:pt>
                <c:pt idx="20">
                  <c:v>335</c:v>
                </c:pt>
                <c:pt idx="21">
                  <c:v>334</c:v>
                </c:pt>
                <c:pt idx="22">
                  <c:v>330</c:v>
                </c:pt>
                <c:pt idx="23">
                  <c:v>328</c:v>
                </c:pt>
                <c:pt idx="24">
                  <c:v>336</c:v>
                </c:pt>
                <c:pt idx="25">
                  <c:v>342</c:v>
                </c:pt>
                <c:pt idx="26">
                  <c:v>341</c:v>
                </c:pt>
                <c:pt idx="27">
                  <c:v>336</c:v>
                </c:pt>
                <c:pt idx="28">
                  <c:v>332</c:v>
                </c:pt>
                <c:pt idx="29">
                  <c:v>326</c:v>
                </c:pt>
                <c:pt idx="30">
                  <c:v>318</c:v>
                </c:pt>
                <c:pt idx="31">
                  <c:v>305</c:v>
                </c:pt>
                <c:pt idx="32">
                  <c:v>293</c:v>
                </c:pt>
                <c:pt idx="33">
                  <c:v>277</c:v>
                </c:pt>
                <c:pt idx="34">
                  <c:v>248</c:v>
                </c:pt>
                <c:pt idx="35">
                  <c:v>211</c:v>
                </c:pt>
                <c:pt idx="36">
                  <c:v>205</c:v>
                </c:pt>
                <c:pt idx="37">
                  <c:v>195</c:v>
                </c:pt>
                <c:pt idx="38">
                  <c:v>183</c:v>
                </c:pt>
                <c:pt idx="39">
                  <c:v>172</c:v>
                </c:pt>
                <c:pt idx="40">
                  <c:v>166</c:v>
                </c:pt>
                <c:pt idx="41">
                  <c:v>168</c:v>
                </c:pt>
                <c:pt idx="42">
                  <c:v>165</c:v>
                </c:pt>
                <c:pt idx="43">
                  <c:v>162</c:v>
                </c:pt>
                <c:pt idx="44">
                  <c:v>155</c:v>
                </c:pt>
                <c:pt idx="45">
                  <c:v>145</c:v>
                </c:pt>
              </c:numCache>
            </c:numRef>
          </c:val>
          <c:smooth val="0"/>
        </c:ser>
        <c:ser>
          <c:idx val="14"/>
          <c:order val="14"/>
          <c:tx>
            <c:strRef>
              <c:f>Лист2!$A$16</c:f>
              <c:strCache>
                <c:ptCount val="1"/>
                <c:pt idx="0">
                  <c:v>Нылга опасный уровень</c:v>
                </c:pt>
              </c:strCache>
            </c:strRef>
          </c:tx>
          <c:spPr>
            <a:ln>
              <a:solidFill>
                <a:srgbClr val="FF9999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7322404371584699E-3"/>
                  <c:y val="-1.253918495297805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Нылга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Лист2!$B$16:$BP$16</c:f>
              <c:numCache>
                <c:formatCode>General</c:formatCode>
                <c:ptCount val="67"/>
                <c:pt idx="0">
                  <c:v>340</c:v>
                </c:pt>
                <c:pt idx="1">
                  <c:v>340</c:v>
                </c:pt>
                <c:pt idx="2">
                  <c:v>340</c:v>
                </c:pt>
                <c:pt idx="3">
                  <c:v>340</c:v>
                </c:pt>
                <c:pt idx="4">
                  <c:v>340</c:v>
                </c:pt>
                <c:pt idx="5">
                  <c:v>340</c:v>
                </c:pt>
                <c:pt idx="6">
                  <c:v>340</c:v>
                </c:pt>
                <c:pt idx="7">
                  <c:v>340</c:v>
                </c:pt>
                <c:pt idx="8">
                  <c:v>340</c:v>
                </c:pt>
                <c:pt idx="9">
                  <c:v>340</c:v>
                </c:pt>
                <c:pt idx="10">
                  <c:v>340</c:v>
                </c:pt>
                <c:pt idx="11">
                  <c:v>340</c:v>
                </c:pt>
                <c:pt idx="12">
                  <c:v>340</c:v>
                </c:pt>
                <c:pt idx="13">
                  <c:v>340</c:v>
                </c:pt>
                <c:pt idx="14">
                  <c:v>340</c:v>
                </c:pt>
                <c:pt idx="15">
                  <c:v>340</c:v>
                </c:pt>
                <c:pt idx="16">
                  <c:v>340</c:v>
                </c:pt>
                <c:pt idx="17">
                  <c:v>340</c:v>
                </c:pt>
                <c:pt idx="18">
                  <c:v>340</c:v>
                </c:pt>
                <c:pt idx="19">
                  <c:v>340</c:v>
                </c:pt>
                <c:pt idx="20">
                  <c:v>340</c:v>
                </c:pt>
                <c:pt idx="21">
                  <c:v>340</c:v>
                </c:pt>
                <c:pt idx="22">
                  <c:v>340</c:v>
                </c:pt>
                <c:pt idx="23">
                  <c:v>340</c:v>
                </c:pt>
                <c:pt idx="24">
                  <c:v>340</c:v>
                </c:pt>
                <c:pt idx="25">
                  <c:v>340</c:v>
                </c:pt>
                <c:pt idx="26">
                  <c:v>340</c:v>
                </c:pt>
                <c:pt idx="27">
                  <c:v>340</c:v>
                </c:pt>
                <c:pt idx="28">
                  <c:v>340</c:v>
                </c:pt>
                <c:pt idx="29">
                  <c:v>340</c:v>
                </c:pt>
                <c:pt idx="30">
                  <c:v>340</c:v>
                </c:pt>
                <c:pt idx="31">
                  <c:v>340</c:v>
                </c:pt>
                <c:pt idx="32">
                  <c:v>340</c:v>
                </c:pt>
                <c:pt idx="33">
                  <c:v>340</c:v>
                </c:pt>
                <c:pt idx="34">
                  <c:v>340</c:v>
                </c:pt>
                <c:pt idx="35">
                  <c:v>340</c:v>
                </c:pt>
                <c:pt idx="36">
                  <c:v>340</c:v>
                </c:pt>
                <c:pt idx="37">
                  <c:v>340</c:v>
                </c:pt>
                <c:pt idx="38">
                  <c:v>340</c:v>
                </c:pt>
                <c:pt idx="39">
                  <c:v>340</c:v>
                </c:pt>
                <c:pt idx="40">
                  <c:v>340</c:v>
                </c:pt>
                <c:pt idx="41">
                  <c:v>340</c:v>
                </c:pt>
                <c:pt idx="42">
                  <c:v>340</c:v>
                </c:pt>
                <c:pt idx="43">
                  <c:v>340</c:v>
                </c:pt>
                <c:pt idx="44">
                  <c:v>340</c:v>
                </c:pt>
                <c:pt idx="45">
                  <c:v>340</c:v>
                </c:pt>
                <c:pt idx="46">
                  <c:v>340</c:v>
                </c:pt>
                <c:pt idx="47">
                  <c:v>340</c:v>
                </c:pt>
                <c:pt idx="48">
                  <c:v>340</c:v>
                </c:pt>
                <c:pt idx="49">
                  <c:v>340</c:v>
                </c:pt>
                <c:pt idx="50">
                  <c:v>340</c:v>
                </c:pt>
                <c:pt idx="51">
                  <c:v>340</c:v>
                </c:pt>
                <c:pt idx="52">
                  <c:v>340</c:v>
                </c:pt>
                <c:pt idx="53">
                  <c:v>340</c:v>
                </c:pt>
                <c:pt idx="54">
                  <c:v>340</c:v>
                </c:pt>
                <c:pt idx="55">
                  <c:v>340</c:v>
                </c:pt>
                <c:pt idx="56">
                  <c:v>340</c:v>
                </c:pt>
                <c:pt idx="57">
                  <c:v>340</c:v>
                </c:pt>
                <c:pt idx="58">
                  <c:v>340</c:v>
                </c:pt>
                <c:pt idx="59">
                  <c:v>340</c:v>
                </c:pt>
                <c:pt idx="60">
                  <c:v>340</c:v>
                </c:pt>
                <c:pt idx="61">
                  <c:v>340</c:v>
                </c:pt>
                <c:pt idx="62">
                  <c:v>340</c:v>
                </c:pt>
                <c:pt idx="63">
                  <c:v>340</c:v>
                </c:pt>
                <c:pt idx="64">
                  <c:v>340</c:v>
                </c:pt>
                <c:pt idx="65">
                  <c:v>340</c:v>
                </c:pt>
                <c:pt idx="66">
                  <c:v>340</c:v>
                </c:pt>
              </c:numCache>
            </c:numRef>
          </c:val>
          <c:smooth val="0"/>
        </c:ser>
        <c:ser>
          <c:idx val="15"/>
          <c:order val="15"/>
          <c:tx>
            <c:strRef>
              <c:f>Лист2!$A$17</c:f>
              <c:strCache>
                <c:ptCount val="1"/>
                <c:pt idx="0">
                  <c:v>Сива</c:v>
                </c:pt>
              </c:strCache>
            </c:strRef>
          </c:tx>
          <c:spPr>
            <a:ln>
              <a:solidFill>
                <a:srgbClr val="EEECE1">
                  <a:lumMod val="50000"/>
                </a:srgbClr>
              </a:solidFill>
            </a:ln>
          </c:spPr>
          <c:marker>
            <c:symbol val="none"/>
          </c:marker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Лист2!$B$17:$BP$17</c:f>
              <c:numCache>
                <c:formatCode>General</c:formatCode>
                <c:ptCount val="67"/>
                <c:pt idx="0">
                  <c:v>199</c:v>
                </c:pt>
                <c:pt idx="1">
                  <c:v>199</c:v>
                </c:pt>
                <c:pt idx="2">
                  <c:v>199</c:v>
                </c:pt>
                <c:pt idx="3">
                  <c:v>199</c:v>
                </c:pt>
                <c:pt idx="4">
                  <c:v>200</c:v>
                </c:pt>
                <c:pt idx="5">
                  <c:v>203</c:v>
                </c:pt>
                <c:pt idx="6">
                  <c:v>205</c:v>
                </c:pt>
                <c:pt idx="7">
                  <c:v>206</c:v>
                </c:pt>
                <c:pt idx="8">
                  <c:v>207</c:v>
                </c:pt>
                <c:pt idx="9">
                  <c:v>209</c:v>
                </c:pt>
                <c:pt idx="10">
                  <c:v>209</c:v>
                </c:pt>
                <c:pt idx="11">
                  <c:v>210</c:v>
                </c:pt>
                <c:pt idx="12">
                  <c:v>209</c:v>
                </c:pt>
                <c:pt idx="13">
                  <c:v>207</c:v>
                </c:pt>
                <c:pt idx="14">
                  <c:v>206</c:v>
                </c:pt>
                <c:pt idx="15">
                  <c:v>218</c:v>
                </c:pt>
                <c:pt idx="16">
                  <c:v>243</c:v>
                </c:pt>
                <c:pt idx="17">
                  <c:v>289</c:v>
                </c:pt>
                <c:pt idx="18">
                  <c:v>355</c:v>
                </c:pt>
                <c:pt idx="19">
                  <c:v>406</c:v>
                </c:pt>
                <c:pt idx="20">
                  <c:v>450</c:v>
                </c:pt>
                <c:pt idx="21">
                  <c:v>449</c:v>
                </c:pt>
                <c:pt idx="22">
                  <c:v>462</c:v>
                </c:pt>
                <c:pt idx="23">
                  <c:v>450</c:v>
                </c:pt>
                <c:pt idx="24">
                  <c:v>401</c:v>
                </c:pt>
                <c:pt idx="25">
                  <c:v>362</c:v>
                </c:pt>
                <c:pt idx="26">
                  <c:v>333</c:v>
                </c:pt>
                <c:pt idx="27">
                  <c:v>293</c:v>
                </c:pt>
                <c:pt idx="28">
                  <c:v>261</c:v>
                </c:pt>
                <c:pt idx="29">
                  <c:v>228</c:v>
                </c:pt>
                <c:pt idx="30">
                  <c:v>208</c:v>
                </c:pt>
                <c:pt idx="31">
                  <c:v>205</c:v>
                </c:pt>
                <c:pt idx="32">
                  <c:v>205</c:v>
                </c:pt>
                <c:pt idx="33">
                  <c:v>198</c:v>
                </c:pt>
                <c:pt idx="34">
                  <c:v>195</c:v>
                </c:pt>
                <c:pt idx="35">
                  <c:v>193</c:v>
                </c:pt>
                <c:pt idx="36">
                  <c:v>195</c:v>
                </c:pt>
                <c:pt idx="37">
                  <c:v>198</c:v>
                </c:pt>
                <c:pt idx="38">
                  <c:v>196</c:v>
                </c:pt>
                <c:pt idx="39">
                  <c:v>199</c:v>
                </c:pt>
                <c:pt idx="40">
                  <c:v>201</c:v>
                </c:pt>
                <c:pt idx="41">
                  <c:v>194</c:v>
                </c:pt>
                <c:pt idx="42">
                  <c:v>188</c:v>
                </c:pt>
                <c:pt idx="43">
                  <c:v>188</c:v>
                </c:pt>
                <c:pt idx="44">
                  <c:v>188</c:v>
                </c:pt>
                <c:pt idx="45">
                  <c:v>191</c:v>
                </c:pt>
              </c:numCache>
            </c:numRef>
          </c:val>
          <c:smooth val="1"/>
        </c:ser>
        <c:ser>
          <c:idx val="16"/>
          <c:order val="16"/>
          <c:tx>
            <c:strRef>
              <c:f>Лист2!$A$18</c:f>
              <c:strCache>
                <c:ptCount val="1"/>
                <c:pt idx="0">
                  <c:v>Сива опасный уровень</c:v>
                </c:pt>
              </c:strCache>
            </c:strRef>
          </c:tx>
          <c:spPr>
            <a:ln>
              <a:solidFill>
                <a:srgbClr val="80800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-1.0449320794148381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/>
                      <a:t>Сива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Лист2!$B$18:$BP$18</c:f>
              <c:numCache>
                <c:formatCode>General</c:formatCode>
                <c:ptCount val="67"/>
                <c:pt idx="0">
                  <c:v>505</c:v>
                </c:pt>
                <c:pt idx="1">
                  <c:v>505</c:v>
                </c:pt>
                <c:pt idx="2">
                  <c:v>505</c:v>
                </c:pt>
                <c:pt idx="3">
                  <c:v>505</c:v>
                </c:pt>
                <c:pt idx="4">
                  <c:v>505</c:v>
                </c:pt>
                <c:pt idx="5">
                  <c:v>505</c:v>
                </c:pt>
                <c:pt idx="6">
                  <c:v>505</c:v>
                </c:pt>
                <c:pt idx="7">
                  <c:v>505</c:v>
                </c:pt>
                <c:pt idx="8">
                  <c:v>505</c:v>
                </c:pt>
                <c:pt idx="9">
                  <c:v>505</c:v>
                </c:pt>
                <c:pt idx="10">
                  <c:v>505</c:v>
                </c:pt>
                <c:pt idx="11">
                  <c:v>505</c:v>
                </c:pt>
                <c:pt idx="12">
                  <c:v>505</c:v>
                </c:pt>
                <c:pt idx="13">
                  <c:v>505</c:v>
                </c:pt>
                <c:pt idx="14">
                  <c:v>505</c:v>
                </c:pt>
                <c:pt idx="15">
                  <c:v>505</c:v>
                </c:pt>
                <c:pt idx="16">
                  <c:v>505</c:v>
                </c:pt>
                <c:pt idx="17">
                  <c:v>505</c:v>
                </c:pt>
                <c:pt idx="18">
                  <c:v>505</c:v>
                </c:pt>
                <c:pt idx="19">
                  <c:v>505</c:v>
                </c:pt>
                <c:pt idx="20">
                  <c:v>505</c:v>
                </c:pt>
                <c:pt idx="21">
                  <c:v>505</c:v>
                </c:pt>
                <c:pt idx="22">
                  <c:v>505</c:v>
                </c:pt>
                <c:pt idx="23">
                  <c:v>505</c:v>
                </c:pt>
                <c:pt idx="24">
                  <c:v>505</c:v>
                </c:pt>
                <c:pt idx="25">
                  <c:v>505</c:v>
                </c:pt>
                <c:pt idx="26">
                  <c:v>505</c:v>
                </c:pt>
                <c:pt idx="27">
                  <c:v>505</c:v>
                </c:pt>
                <c:pt idx="28">
                  <c:v>505</c:v>
                </c:pt>
                <c:pt idx="29">
                  <c:v>505</c:v>
                </c:pt>
                <c:pt idx="30">
                  <c:v>505</c:v>
                </c:pt>
                <c:pt idx="31">
                  <c:v>505</c:v>
                </c:pt>
                <c:pt idx="32">
                  <c:v>505</c:v>
                </c:pt>
                <c:pt idx="33">
                  <c:v>505</c:v>
                </c:pt>
                <c:pt idx="34">
                  <c:v>505</c:v>
                </c:pt>
                <c:pt idx="35">
                  <c:v>505</c:v>
                </c:pt>
                <c:pt idx="36">
                  <c:v>505</c:v>
                </c:pt>
                <c:pt idx="37">
                  <c:v>505</c:v>
                </c:pt>
                <c:pt idx="38">
                  <c:v>505</c:v>
                </c:pt>
                <c:pt idx="39">
                  <c:v>505</c:v>
                </c:pt>
                <c:pt idx="40">
                  <c:v>505</c:v>
                </c:pt>
                <c:pt idx="41">
                  <c:v>505</c:v>
                </c:pt>
                <c:pt idx="42">
                  <c:v>505</c:v>
                </c:pt>
                <c:pt idx="43">
                  <c:v>505</c:v>
                </c:pt>
                <c:pt idx="44">
                  <c:v>505</c:v>
                </c:pt>
                <c:pt idx="45">
                  <c:v>505</c:v>
                </c:pt>
                <c:pt idx="46">
                  <c:v>505</c:v>
                </c:pt>
                <c:pt idx="47">
                  <c:v>505</c:v>
                </c:pt>
                <c:pt idx="48">
                  <c:v>505</c:v>
                </c:pt>
                <c:pt idx="49">
                  <c:v>505</c:v>
                </c:pt>
                <c:pt idx="50">
                  <c:v>505</c:v>
                </c:pt>
                <c:pt idx="51">
                  <c:v>505</c:v>
                </c:pt>
                <c:pt idx="52">
                  <c:v>505</c:v>
                </c:pt>
                <c:pt idx="53">
                  <c:v>505</c:v>
                </c:pt>
                <c:pt idx="54">
                  <c:v>505</c:v>
                </c:pt>
                <c:pt idx="55">
                  <c:v>505</c:v>
                </c:pt>
                <c:pt idx="56">
                  <c:v>505</c:v>
                </c:pt>
                <c:pt idx="57">
                  <c:v>505</c:v>
                </c:pt>
                <c:pt idx="58">
                  <c:v>505</c:v>
                </c:pt>
                <c:pt idx="59">
                  <c:v>505</c:v>
                </c:pt>
                <c:pt idx="60">
                  <c:v>505</c:v>
                </c:pt>
                <c:pt idx="61">
                  <c:v>505</c:v>
                </c:pt>
                <c:pt idx="62">
                  <c:v>505</c:v>
                </c:pt>
                <c:pt idx="63">
                  <c:v>505</c:v>
                </c:pt>
                <c:pt idx="64">
                  <c:v>505</c:v>
                </c:pt>
                <c:pt idx="65">
                  <c:v>505</c:v>
                </c:pt>
                <c:pt idx="66">
                  <c:v>505</c:v>
                </c:pt>
              </c:numCache>
            </c:numRef>
          </c:val>
          <c:smooth val="0"/>
        </c:ser>
        <c:ser>
          <c:idx val="17"/>
          <c:order val="17"/>
          <c:tx>
            <c:strRef>
              <c:f>Лист2!$A$19</c:f>
              <c:strCache>
                <c:ptCount val="1"/>
                <c:pt idx="0">
                  <c:v>Адамка</c:v>
                </c:pt>
              </c:strCache>
            </c:strRef>
          </c:tx>
          <c:spPr>
            <a:ln>
              <a:solidFill>
                <a:srgbClr val="CCFFFF"/>
              </a:solidFill>
            </a:ln>
          </c:spPr>
          <c:marker>
            <c:symbol val="none"/>
          </c:marker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Лист2!$B$19:$BQ$19</c:f>
              <c:numCache>
                <c:formatCode>General</c:formatCode>
                <c:ptCount val="68"/>
                <c:pt idx="0">
                  <c:v>93</c:v>
                </c:pt>
                <c:pt idx="1">
                  <c:v>93</c:v>
                </c:pt>
                <c:pt idx="2">
                  <c:v>93</c:v>
                </c:pt>
                <c:pt idx="3">
                  <c:v>92</c:v>
                </c:pt>
                <c:pt idx="4">
                  <c:v>93</c:v>
                </c:pt>
                <c:pt idx="5">
                  <c:v>93</c:v>
                </c:pt>
                <c:pt idx="6">
                  <c:v>96</c:v>
                </c:pt>
                <c:pt idx="7">
                  <c:v>94</c:v>
                </c:pt>
                <c:pt idx="8">
                  <c:v>89</c:v>
                </c:pt>
                <c:pt idx="9">
                  <c:v>86</c:v>
                </c:pt>
                <c:pt idx="10">
                  <c:v>78</c:v>
                </c:pt>
                <c:pt idx="11">
                  <c:v>71</c:v>
                </c:pt>
                <c:pt idx="12">
                  <c:v>61</c:v>
                </c:pt>
                <c:pt idx="13">
                  <c:v>60</c:v>
                </c:pt>
                <c:pt idx="14">
                  <c:v>104</c:v>
                </c:pt>
                <c:pt idx="15">
                  <c:v>199</c:v>
                </c:pt>
                <c:pt idx="16">
                  <c:v>258</c:v>
                </c:pt>
                <c:pt idx="17">
                  <c:v>222</c:v>
                </c:pt>
                <c:pt idx="18">
                  <c:v>192</c:v>
                </c:pt>
                <c:pt idx="19">
                  <c:v>221</c:v>
                </c:pt>
                <c:pt idx="20">
                  <c:v>163</c:v>
                </c:pt>
                <c:pt idx="21">
                  <c:v>115</c:v>
                </c:pt>
                <c:pt idx="22">
                  <c:v>98</c:v>
                </c:pt>
                <c:pt idx="23">
                  <c:v>91</c:v>
                </c:pt>
                <c:pt idx="24">
                  <c:v>78</c:v>
                </c:pt>
                <c:pt idx="25">
                  <c:v>73</c:v>
                </c:pt>
                <c:pt idx="26">
                  <c:v>70</c:v>
                </c:pt>
                <c:pt idx="27">
                  <c:v>67</c:v>
                </c:pt>
                <c:pt idx="28">
                  <c:v>66</c:v>
                </c:pt>
                <c:pt idx="29">
                  <c:v>64</c:v>
                </c:pt>
                <c:pt idx="30">
                  <c:v>64</c:v>
                </c:pt>
                <c:pt idx="31">
                  <c:v>63</c:v>
                </c:pt>
                <c:pt idx="32">
                  <c:v>61</c:v>
                </c:pt>
                <c:pt idx="33">
                  <c:v>61</c:v>
                </c:pt>
                <c:pt idx="34">
                  <c:v>60</c:v>
                </c:pt>
                <c:pt idx="35">
                  <c:v>60</c:v>
                </c:pt>
                <c:pt idx="36">
                  <c:v>59</c:v>
                </c:pt>
                <c:pt idx="37">
                  <c:v>59</c:v>
                </c:pt>
                <c:pt idx="38">
                  <c:v>59</c:v>
                </c:pt>
                <c:pt idx="39">
                  <c:v>58</c:v>
                </c:pt>
                <c:pt idx="40">
                  <c:v>60</c:v>
                </c:pt>
                <c:pt idx="41">
                  <c:v>60</c:v>
                </c:pt>
                <c:pt idx="42">
                  <c:v>59</c:v>
                </c:pt>
                <c:pt idx="43">
                  <c:v>58</c:v>
                </c:pt>
                <c:pt idx="44">
                  <c:v>57</c:v>
                </c:pt>
                <c:pt idx="45">
                  <c:v>57</c:v>
                </c:pt>
              </c:numCache>
            </c:numRef>
          </c:val>
          <c:smooth val="1"/>
        </c:ser>
        <c:ser>
          <c:idx val="18"/>
          <c:order val="18"/>
          <c:tx>
            <c:strRef>
              <c:f>Лист2!$A$20</c:f>
              <c:strCache>
                <c:ptCount val="1"/>
                <c:pt idx="0">
                  <c:v>Адамка опасный уровень</c:v>
                </c:pt>
              </c:strCache>
            </c:strRef>
          </c:tx>
          <c:spPr>
            <a:ln>
              <a:solidFill>
                <a:srgbClr val="CCFFFF"/>
              </a:solidFill>
            </a:ln>
          </c:spPr>
          <c:marker>
            <c:symbol val="none"/>
          </c:marker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4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7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layout>
                <c:manualLayout>
                  <c:x val="-0.17076502732240437"/>
                  <c:y val="-1.8808777429467086E-2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ru-RU" dirty="0" err="1"/>
                      <a:t>Адамка</a:t>
                    </a:r>
                    <a:r>
                      <a:rPr lang="ru-RU" dirty="0"/>
                      <a:t> опасный </a:t>
                    </a:r>
                    <a:r>
                      <a:rPr lang="ru-RU" dirty="0" smtClean="0"/>
                      <a:t>уровень</a:t>
                    </a:r>
                    <a:endParaRPr lang="ru-RU" dirty="0"/>
                  </a:p>
                </c:rich>
              </c:tx>
              <c:spPr/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dLbl>
              <c:idx val="11"/>
              <c:delete val="1"/>
            </c:dLbl>
            <c:dLbl>
              <c:idx val="12"/>
              <c:delete val="1"/>
            </c:dLbl>
            <c:dLbl>
              <c:idx val="13"/>
              <c:delete val="1"/>
            </c:dLbl>
            <c:dLbl>
              <c:idx val="14"/>
              <c:delete val="1"/>
            </c:dLbl>
            <c:dLbl>
              <c:idx val="15"/>
              <c:delete val="1"/>
            </c:dLbl>
            <c:dLbl>
              <c:idx val="16"/>
              <c:delete val="1"/>
            </c:dLbl>
            <c:dLbl>
              <c:idx val="17"/>
              <c:delete val="1"/>
            </c:dLbl>
            <c:dLbl>
              <c:idx val="18"/>
              <c:delete val="1"/>
            </c:dLbl>
            <c:dLbl>
              <c:idx val="19"/>
              <c:delete val="1"/>
            </c:dLbl>
            <c:dLbl>
              <c:idx val="20"/>
              <c:delete val="1"/>
            </c:dLbl>
            <c:dLbl>
              <c:idx val="21"/>
              <c:delete val="1"/>
            </c:dLbl>
            <c:dLbl>
              <c:idx val="22"/>
              <c:delete val="1"/>
            </c:dLbl>
            <c:dLbl>
              <c:idx val="23"/>
              <c:delete val="1"/>
            </c:dLbl>
            <c:dLbl>
              <c:idx val="24"/>
              <c:delete val="1"/>
            </c:dLbl>
            <c:dLbl>
              <c:idx val="25"/>
              <c:delete val="1"/>
            </c:dLbl>
            <c:dLbl>
              <c:idx val="26"/>
              <c:delete val="1"/>
            </c:dLbl>
            <c:dLbl>
              <c:idx val="27"/>
              <c:delete val="1"/>
            </c:dLbl>
            <c:dLbl>
              <c:idx val="28"/>
              <c:delete val="1"/>
            </c:dLbl>
            <c:dLbl>
              <c:idx val="29"/>
              <c:delete val="1"/>
            </c:dLbl>
            <c:dLbl>
              <c:idx val="30"/>
              <c:delete val="1"/>
            </c:dLbl>
            <c:dLbl>
              <c:idx val="31"/>
              <c:delete val="1"/>
            </c:dLbl>
            <c:dLbl>
              <c:idx val="32"/>
              <c:delete val="1"/>
            </c:dLbl>
            <c:dLbl>
              <c:idx val="33"/>
              <c:delete val="1"/>
            </c:dLbl>
            <c:dLbl>
              <c:idx val="34"/>
              <c:delete val="1"/>
            </c:dLbl>
            <c:dLbl>
              <c:idx val="35"/>
              <c:delete val="1"/>
            </c:dLbl>
            <c:dLbl>
              <c:idx val="36"/>
              <c:delete val="1"/>
            </c:dLbl>
            <c:dLbl>
              <c:idx val="37"/>
              <c:delete val="1"/>
            </c:dLbl>
            <c:dLbl>
              <c:idx val="38"/>
              <c:delete val="1"/>
            </c:dLbl>
            <c:dLbl>
              <c:idx val="39"/>
              <c:delete val="1"/>
            </c:dLbl>
            <c:dLbl>
              <c:idx val="40"/>
              <c:delete val="1"/>
            </c:dLbl>
            <c:dLbl>
              <c:idx val="41"/>
              <c:delete val="1"/>
            </c:dLbl>
            <c:dLbl>
              <c:idx val="42"/>
              <c:delete val="1"/>
            </c:dLbl>
            <c:dLbl>
              <c:idx val="43"/>
              <c:delete val="1"/>
            </c:dLbl>
            <c:dLbl>
              <c:idx val="44"/>
              <c:delete val="1"/>
            </c:dLbl>
            <c:dLbl>
              <c:idx val="45"/>
              <c:delete val="1"/>
            </c:dLbl>
            <c:dLbl>
              <c:idx val="46"/>
              <c:delete val="1"/>
            </c:dLbl>
            <c:dLbl>
              <c:idx val="47"/>
              <c:delete val="1"/>
            </c:dLbl>
            <c:dLbl>
              <c:idx val="48"/>
              <c:delete val="1"/>
            </c:dLbl>
            <c:dLbl>
              <c:idx val="49"/>
              <c:delete val="1"/>
            </c:dLbl>
            <c:dLbl>
              <c:idx val="50"/>
              <c:delete val="1"/>
            </c:dLbl>
            <c:showLegendKey val="0"/>
            <c:showVal val="1"/>
            <c:showCatName val="0"/>
            <c:showSerName val="1"/>
            <c:showPercent val="0"/>
            <c:showBubbleSize val="0"/>
            <c:showLeaderLines val="0"/>
          </c:dLbls>
          <c:cat>
            <c:numRef>
              <c:f>Лист2!$B$1:$BM$1</c:f>
              <c:numCache>
                <c:formatCode>m/d/yyyy</c:formatCode>
                <c:ptCount val="64"/>
                <c:pt idx="0">
                  <c:v>40994</c:v>
                </c:pt>
                <c:pt idx="1">
                  <c:v>40995</c:v>
                </c:pt>
                <c:pt idx="2">
                  <c:v>40996</c:v>
                </c:pt>
                <c:pt idx="3">
                  <c:v>40997</c:v>
                </c:pt>
                <c:pt idx="4">
                  <c:v>40998</c:v>
                </c:pt>
                <c:pt idx="5">
                  <c:v>40999</c:v>
                </c:pt>
                <c:pt idx="6">
                  <c:v>41000</c:v>
                </c:pt>
                <c:pt idx="7">
                  <c:v>41001</c:v>
                </c:pt>
                <c:pt idx="8">
                  <c:v>41002</c:v>
                </c:pt>
                <c:pt idx="9">
                  <c:v>41003</c:v>
                </c:pt>
                <c:pt idx="10">
                  <c:v>41004</c:v>
                </c:pt>
                <c:pt idx="11">
                  <c:v>41005</c:v>
                </c:pt>
                <c:pt idx="12">
                  <c:v>41006</c:v>
                </c:pt>
                <c:pt idx="13">
                  <c:v>41007</c:v>
                </c:pt>
                <c:pt idx="14">
                  <c:v>41008</c:v>
                </c:pt>
                <c:pt idx="15">
                  <c:v>41009</c:v>
                </c:pt>
                <c:pt idx="16">
                  <c:v>41010</c:v>
                </c:pt>
                <c:pt idx="17">
                  <c:v>41011</c:v>
                </c:pt>
                <c:pt idx="18">
                  <c:v>41012</c:v>
                </c:pt>
                <c:pt idx="19">
                  <c:v>41013</c:v>
                </c:pt>
                <c:pt idx="20">
                  <c:v>41014</c:v>
                </c:pt>
                <c:pt idx="21">
                  <c:v>41015</c:v>
                </c:pt>
                <c:pt idx="22">
                  <c:v>41016</c:v>
                </c:pt>
                <c:pt idx="23">
                  <c:v>41017</c:v>
                </c:pt>
                <c:pt idx="24">
                  <c:v>41018</c:v>
                </c:pt>
                <c:pt idx="25">
                  <c:v>41019</c:v>
                </c:pt>
                <c:pt idx="26">
                  <c:v>41020</c:v>
                </c:pt>
                <c:pt idx="27">
                  <c:v>41021</c:v>
                </c:pt>
                <c:pt idx="28">
                  <c:v>41022</c:v>
                </c:pt>
                <c:pt idx="29">
                  <c:v>41023</c:v>
                </c:pt>
                <c:pt idx="30">
                  <c:v>41024</c:v>
                </c:pt>
                <c:pt idx="31">
                  <c:v>41025</c:v>
                </c:pt>
                <c:pt idx="32">
                  <c:v>41026</c:v>
                </c:pt>
                <c:pt idx="33">
                  <c:v>41027</c:v>
                </c:pt>
                <c:pt idx="34">
                  <c:v>41028</c:v>
                </c:pt>
                <c:pt idx="35">
                  <c:v>41029</c:v>
                </c:pt>
                <c:pt idx="36">
                  <c:v>41030</c:v>
                </c:pt>
                <c:pt idx="37">
                  <c:v>41031</c:v>
                </c:pt>
                <c:pt idx="38">
                  <c:v>41032</c:v>
                </c:pt>
                <c:pt idx="39">
                  <c:v>41033</c:v>
                </c:pt>
                <c:pt idx="40">
                  <c:v>41034</c:v>
                </c:pt>
                <c:pt idx="41">
                  <c:v>41035</c:v>
                </c:pt>
                <c:pt idx="42">
                  <c:v>41036</c:v>
                </c:pt>
                <c:pt idx="43">
                  <c:v>41037</c:v>
                </c:pt>
                <c:pt idx="44">
                  <c:v>41038</c:v>
                </c:pt>
                <c:pt idx="45">
                  <c:v>41039</c:v>
                </c:pt>
                <c:pt idx="46">
                  <c:v>41040</c:v>
                </c:pt>
                <c:pt idx="47">
                  <c:v>41041</c:v>
                </c:pt>
                <c:pt idx="48">
                  <c:v>41042</c:v>
                </c:pt>
                <c:pt idx="49">
                  <c:v>41043</c:v>
                </c:pt>
                <c:pt idx="50">
                  <c:v>41044</c:v>
                </c:pt>
                <c:pt idx="51">
                  <c:v>41045</c:v>
                </c:pt>
                <c:pt idx="52">
                  <c:v>41046</c:v>
                </c:pt>
                <c:pt idx="53">
                  <c:v>41047</c:v>
                </c:pt>
                <c:pt idx="54">
                  <c:v>41048</c:v>
                </c:pt>
                <c:pt idx="55">
                  <c:v>41049</c:v>
                </c:pt>
                <c:pt idx="56">
                  <c:v>41050</c:v>
                </c:pt>
                <c:pt idx="57">
                  <c:v>41051</c:v>
                </c:pt>
                <c:pt idx="58">
                  <c:v>41052</c:v>
                </c:pt>
                <c:pt idx="59">
                  <c:v>41053</c:v>
                </c:pt>
                <c:pt idx="60">
                  <c:v>41054</c:v>
                </c:pt>
                <c:pt idx="61">
                  <c:v>41055</c:v>
                </c:pt>
                <c:pt idx="62">
                  <c:v>41056</c:v>
                </c:pt>
                <c:pt idx="63">
                  <c:v>41057</c:v>
                </c:pt>
              </c:numCache>
            </c:numRef>
          </c:cat>
          <c:val>
            <c:numRef>
              <c:f>Лист2!$B$20:$BP$20</c:f>
              <c:numCache>
                <c:formatCode>General</c:formatCode>
                <c:ptCount val="67"/>
                <c:pt idx="0">
                  <c:v>370</c:v>
                </c:pt>
                <c:pt idx="1">
                  <c:v>370</c:v>
                </c:pt>
                <c:pt idx="2">
                  <c:v>370</c:v>
                </c:pt>
                <c:pt idx="3">
                  <c:v>370</c:v>
                </c:pt>
                <c:pt idx="4">
                  <c:v>370</c:v>
                </c:pt>
                <c:pt idx="5">
                  <c:v>370</c:v>
                </c:pt>
                <c:pt idx="6">
                  <c:v>370</c:v>
                </c:pt>
                <c:pt idx="7">
                  <c:v>370</c:v>
                </c:pt>
                <c:pt idx="8">
                  <c:v>370</c:v>
                </c:pt>
                <c:pt idx="9">
                  <c:v>370</c:v>
                </c:pt>
                <c:pt idx="10">
                  <c:v>370</c:v>
                </c:pt>
                <c:pt idx="11">
                  <c:v>370</c:v>
                </c:pt>
                <c:pt idx="12">
                  <c:v>370</c:v>
                </c:pt>
                <c:pt idx="13">
                  <c:v>370</c:v>
                </c:pt>
                <c:pt idx="14">
                  <c:v>370</c:v>
                </c:pt>
                <c:pt idx="15">
                  <c:v>370</c:v>
                </c:pt>
                <c:pt idx="16">
                  <c:v>370</c:v>
                </c:pt>
                <c:pt idx="17">
                  <c:v>370</c:v>
                </c:pt>
                <c:pt idx="18">
                  <c:v>370</c:v>
                </c:pt>
                <c:pt idx="19">
                  <c:v>370</c:v>
                </c:pt>
                <c:pt idx="20">
                  <c:v>370</c:v>
                </c:pt>
                <c:pt idx="21">
                  <c:v>370</c:v>
                </c:pt>
                <c:pt idx="22">
                  <c:v>370</c:v>
                </c:pt>
                <c:pt idx="23">
                  <c:v>370</c:v>
                </c:pt>
                <c:pt idx="24">
                  <c:v>370</c:v>
                </c:pt>
                <c:pt idx="25">
                  <c:v>370</c:v>
                </c:pt>
                <c:pt idx="26">
                  <c:v>370</c:v>
                </c:pt>
                <c:pt idx="27">
                  <c:v>370</c:v>
                </c:pt>
                <c:pt idx="28">
                  <c:v>370</c:v>
                </c:pt>
                <c:pt idx="29">
                  <c:v>370</c:v>
                </c:pt>
                <c:pt idx="30">
                  <c:v>370</c:v>
                </c:pt>
                <c:pt idx="31">
                  <c:v>370</c:v>
                </c:pt>
                <c:pt idx="32">
                  <c:v>370</c:v>
                </c:pt>
                <c:pt idx="33">
                  <c:v>370</c:v>
                </c:pt>
                <c:pt idx="34">
                  <c:v>370</c:v>
                </c:pt>
                <c:pt idx="35">
                  <c:v>370</c:v>
                </c:pt>
                <c:pt idx="36">
                  <c:v>370</c:v>
                </c:pt>
                <c:pt idx="37">
                  <c:v>370</c:v>
                </c:pt>
                <c:pt idx="38">
                  <c:v>370</c:v>
                </c:pt>
                <c:pt idx="39">
                  <c:v>370</c:v>
                </c:pt>
                <c:pt idx="40">
                  <c:v>370</c:v>
                </c:pt>
                <c:pt idx="41">
                  <c:v>370</c:v>
                </c:pt>
                <c:pt idx="42">
                  <c:v>370</c:v>
                </c:pt>
                <c:pt idx="43">
                  <c:v>370</c:v>
                </c:pt>
                <c:pt idx="44">
                  <c:v>370</c:v>
                </c:pt>
                <c:pt idx="45">
                  <c:v>370</c:v>
                </c:pt>
                <c:pt idx="46">
                  <c:v>370</c:v>
                </c:pt>
                <c:pt idx="47">
                  <c:v>370</c:v>
                </c:pt>
                <c:pt idx="48">
                  <c:v>370</c:v>
                </c:pt>
                <c:pt idx="49">
                  <c:v>370</c:v>
                </c:pt>
                <c:pt idx="50">
                  <c:v>370</c:v>
                </c:pt>
                <c:pt idx="51">
                  <c:v>370</c:v>
                </c:pt>
                <c:pt idx="52">
                  <c:v>370</c:v>
                </c:pt>
                <c:pt idx="53">
                  <c:v>370</c:v>
                </c:pt>
                <c:pt idx="54">
                  <c:v>370</c:v>
                </c:pt>
                <c:pt idx="55">
                  <c:v>370</c:v>
                </c:pt>
                <c:pt idx="56">
                  <c:v>370</c:v>
                </c:pt>
                <c:pt idx="57">
                  <c:v>370</c:v>
                </c:pt>
                <c:pt idx="58">
                  <c:v>370</c:v>
                </c:pt>
                <c:pt idx="59">
                  <c:v>370</c:v>
                </c:pt>
                <c:pt idx="60">
                  <c:v>370</c:v>
                </c:pt>
                <c:pt idx="61">
                  <c:v>370</c:v>
                </c:pt>
                <c:pt idx="62">
                  <c:v>370</c:v>
                </c:pt>
                <c:pt idx="63">
                  <c:v>370</c:v>
                </c:pt>
                <c:pt idx="64">
                  <c:v>370</c:v>
                </c:pt>
                <c:pt idx="65">
                  <c:v>370</c:v>
                </c:pt>
                <c:pt idx="66">
                  <c:v>370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9638272"/>
        <c:axId val="139639808"/>
      </c:lineChart>
      <c:dateAx>
        <c:axId val="139638272"/>
        <c:scaling>
          <c:orientation val="minMax"/>
          <c:max val="41044"/>
          <c:min val="40994"/>
        </c:scaling>
        <c:delete val="0"/>
        <c:axPos val="b"/>
        <c:majorGridlines/>
        <c:numFmt formatCode="[$-419]d\ mmm;@" sourceLinked="0"/>
        <c:majorTickMark val="none"/>
        <c:minorTickMark val="none"/>
        <c:tickLblPos val="nextTo"/>
        <c:crossAx val="139639808"/>
        <c:crosses val="autoZero"/>
        <c:auto val="1"/>
        <c:lblOffset val="100"/>
        <c:baseTimeUnit val="days"/>
        <c:majorUnit val="1"/>
        <c:majorTimeUnit val="days"/>
      </c:dateAx>
      <c:valAx>
        <c:axId val="139639808"/>
        <c:scaling>
          <c:orientation val="minMax"/>
        </c:scaling>
        <c:delete val="0"/>
        <c:axPos val="l"/>
        <c:majorGridlines/>
        <c:minorGridlines/>
        <c:title>
          <c:tx>
            <c:rich>
              <a:bodyPr/>
              <a:lstStyle/>
              <a:p>
                <a:pPr algn="r">
                  <a:defRPr sz="1800" b="0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ru-RU" sz="1000" dirty="0" smtClean="0">
                    <a:latin typeface="+mj-lt"/>
                  </a:rPr>
                  <a:t>Уровень воды на водном объекте, см</a:t>
                </a:r>
                <a:endParaRPr lang="ru-RU" sz="1000" dirty="0">
                  <a:latin typeface="+mj-lt"/>
                </a:endParaRPr>
              </a:p>
            </c:rich>
          </c:tx>
          <c:layout>
            <c:manualLayout>
              <c:xMode val="edge"/>
              <c:yMode val="edge"/>
              <c:x val="0"/>
              <c:y val="0.28746177370030579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crossAx val="13963827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1.3682463985577813E-2"/>
          <c:y val="0.85490572852705338"/>
          <c:w val="0.97812309152516996"/>
          <c:h val="0.1338704680263591"/>
        </c:manualLayout>
      </c:layout>
      <c:overlay val="0"/>
      <c:txPr>
        <a:bodyPr/>
        <a:lstStyle/>
        <a:p>
          <a:pPr>
            <a:defRPr sz="8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 b="1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r>
              <a:rPr lang="ru-RU" dirty="0"/>
              <a:t>Уровни воды рек на территории УР при прохождении весеннего паводка 2017  года</a:t>
            </a:r>
          </a:p>
        </c:rich>
      </c:tx>
      <c:layout>
        <c:manualLayout>
          <c:xMode val="edge"/>
          <c:yMode val="edge"/>
          <c:x val="0.20894244611277693"/>
          <c:y val="2.0892245820891982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6.9718116793547613E-2"/>
          <c:y val="5.6982289524505285E-2"/>
          <c:w val="0.87585559976648586"/>
          <c:h val="0.76567856090271269"/>
        </c:manualLayout>
      </c:layout>
      <c:lineChart>
        <c:grouping val="standard"/>
        <c:varyColors val="0"/>
        <c:ser>
          <c:idx val="0"/>
          <c:order val="0"/>
          <c:tx>
            <c:strRef>
              <c:f>Данные!$A$2</c:f>
              <c:strCache>
                <c:ptCount val="1"/>
                <c:pt idx="0">
                  <c:v>Кама </c:v>
                </c:pt>
              </c:strCache>
            </c:strRef>
          </c:tx>
          <c:spPr>
            <a:ln w="38100" cap="flat" cmpd="sng" algn="ctr">
              <a:solidFill>
                <a:srgbClr val="0070C0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4"/>
              <c:layout>
                <c:manualLayout>
                  <c:x val="0.74731421285251531"/>
                  <c:y val="-7.3271596560257432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Данные!$J$2:$BY$2</c:f>
              <c:numCache>
                <c:formatCode>General</c:formatCode>
                <c:ptCount val="50"/>
                <c:pt idx="3">
                  <c:v>70</c:v>
                </c:pt>
                <c:pt idx="4">
                  <c:v>78</c:v>
                </c:pt>
                <c:pt idx="5">
                  <c:v>68</c:v>
                </c:pt>
                <c:pt idx="6">
                  <c:v>54</c:v>
                </c:pt>
                <c:pt idx="7">
                  <c:v>44</c:v>
                </c:pt>
                <c:pt idx="8">
                  <c:v>34</c:v>
                </c:pt>
                <c:pt idx="9">
                  <c:v>40</c:v>
                </c:pt>
                <c:pt idx="10">
                  <c:v>104</c:v>
                </c:pt>
                <c:pt idx="11">
                  <c:v>120</c:v>
                </c:pt>
                <c:pt idx="12">
                  <c:v>124</c:v>
                </c:pt>
                <c:pt idx="13">
                  <c:v>70</c:v>
                </c:pt>
                <c:pt idx="14">
                  <c:v>43</c:v>
                </c:pt>
                <c:pt idx="15">
                  <c:v>74</c:v>
                </c:pt>
                <c:pt idx="16">
                  <c:v>96</c:v>
                </c:pt>
                <c:pt idx="17">
                  <c:v>78</c:v>
                </c:pt>
                <c:pt idx="18">
                  <c:v>82</c:v>
                </c:pt>
                <c:pt idx="19">
                  <c:v>74</c:v>
                </c:pt>
                <c:pt idx="20">
                  <c:v>64</c:v>
                </c:pt>
                <c:pt idx="21">
                  <c:v>32</c:v>
                </c:pt>
                <c:pt idx="22">
                  <c:v>38</c:v>
                </c:pt>
                <c:pt idx="23">
                  <c:v>78</c:v>
                </c:pt>
                <c:pt idx="24">
                  <c:v>88</c:v>
                </c:pt>
                <c:pt idx="25">
                  <c:v>72</c:v>
                </c:pt>
                <c:pt idx="26">
                  <c:v>47</c:v>
                </c:pt>
                <c:pt idx="27">
                  <c:v>44</c:v>
                </c:pt>
                <c:pt idx="28">
                  <c:v>102</c:v>
                </c:pt>
                <c:pt idx="29">
                  <c:v>166</c:v>
                </c:pt>
                <c:pt idx="30">
                  <c:v>174</c:v>
                </c:pt>
                <c:pt idx="31">
                  <c:v>78</c:v>
                </c:pt>
                <c:pt idx="32">
                  <c:v>53</c:v>
                </c:pt>
                <c:pt idx="33">
                  <c:v>49</c:v>
                </c:pt>
                <c:pt idx="34">
                  <c:v>38</c:v>
                </c:pt>
                <c:pt idx="35">
                  <c:v>60</c:v>
                </c:pt>
                <c:pt idx="36">
                  <c:v>140</c:v>
                </c:pt>
                <c:pt idx="37">
                  <c:v>190</c:v>
                </c:pt>
                <c:pt idx="38">
                  <c:v>212</c:v>
                </c:pt>
                <c:pt idx="39">
                  <c:v>202</c:v>
                </c:pt>
                <c:pt idx="40">
                  <c:v>194</c:v>
                </c:pt>
                <c:pt idx="41">
                  <c:v>205</c:v>
                </c:pt>
                <c:pt idx="42">
                  <c:v>198</c:v>
                </c:pt>
                <c:pt idx="43">
                  <c:v>181</c:v>
                </c:pt>
                <c:pt idx="44">
                  <c:v>172</c:v>
                </c:pt>
                <c:pt idx="45">
                  <c:v>170</c:v>
                </c:pt>
                <c:pt idx="46">
                  <c:v>180</c:v>
                </c:pt>
                <c:pt idx="47">
                  <c:v>180</c:v>
                </c:pt>
              </c:numCache>
            </c:numRef>
          </c:val>
          <c:smooth val="1"/>
        </c:ser>
        <c:ser>
          <c:idx val="1"/>
          <c:order val="1"/>
          <c:tx>
            <c:strRef>
              <c:f>Данные!$A$4</c:f>
              <c:strCache>
                <c:ptCount val="1"/>
                <c:pt idx="0">
                  <c:v>Кама опасный уровень</c:v>
                </c:pt>
              </c:strCache>
            </c:strRef>
          </c:tx>
          <c:spPr>
            <a:ln w="31750" cap="flat" cmpd="sng" algn="ctr">
              <a:solidFill>
                <a:srgbClr val="0070C0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665097748094915E-3"/>
                  <c:y val="-1.6212522102381485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Данные!$J$4:$BY$4</c:f>
              <c:numCache>
                <c:formatCode>General</c:formatCode>
                <c:ptCount val="50"/>
                <c:pt idx="0">
                  <c:v>630</c:v>
                </c:pt>
                <c:pt idx="1">
                  <c:v>630</c:v>
                </c:pt>
                <c:pt idx="2">
                  <c:v>630</c:v>
                </c:pt>
                <c:pt idx="3">
                  <c:v>630</c:v>
                </c:pt>
                <c:pt idx="4">
                  <c:v>630</c:v>
                </c:pt>
                <c:pt idx="5">
                  <c:v>630</c:v>
                </c:pt>
                <c:pt idx="6">
                  <c:v>630</c:v>
                </c:pt>
                <c:pt idx="7">
                  <c:v>630</c:v>
                </c:pt>
                <c:pt idx="8">
                  <c:v>630</c:v>
                </c:pt>
                <c:pt idx="9">
                  <c:v>630</c:v>
                </c:pt>
                <c:pt idx="10">
                  <c:v>630</c:v>
                </c:pt>
                <c:pt idx="11">
                  <c:v>630</c:v>
                </c:pt>
                <c:pt idx="12">
                  <c:v>630</c:v>
                </c:pt>
                <c:pt idx="13">
                  <c:v>630</c:v>
                </c:pt>
                <c:pt idx="14">
                  <c:v>630</c:v>
                </c:pt>
                <c:pt idx="15">
                  <c:v>630</c:v>
                </c:pt>
                <c:pt idx="16">
                  <c:v>630</c:v>
                </c:pt>
                <c:pt idx="17">
                  <c:v>630</c:v>
                </c:pt>
                <c:pt idx="18">
                  <c:v>630</c:v>
                </c:pt>
                <c:pt idx="19">
                  <c:v>630</c:v>
                </c:pt>
                <c:pt idx="20">
                  <c:v>630</c:v>
                </c:pt>
                <c:pt idx="21">
                  <c:v>630</c:v>
                </c:pt>
                <c:pt idx="22">
                  <c:v>630</c:v>
                </c:pt>
                <c:pt idx="23">
                  <c:v>630</c:v>
                </c:pt>
                <c:pt idx="24">
                  <c:v>630</c:v>
                </c:pt>
                <c:pt idx="25">
                  <c:v>630</c:v>
                </c:pt>
                <c:pt idx="26">
                  <c:v>630</c:v>
                </c:pt>
                <c:pt idx="27">
                  <c:v>630</c:v>
                </c:pt>
                <c:pt idx="28">
                  <c:v>630</c:v>
                </c:pt>
                <c:pt idx="29">
                  <c:v>630</c:v>
                </c:pt>
                <c:pt idx="30">
                  <c:v>630</c:v>
                </c:pt>
                <c:pt idx="31">
                  <c:v>630</c:v>
                </c:pt>
                <c:pt idx="32">
                  <c:v>630</c:v>
                </c:pt>
                <c:pt idx="33">
                  <c:v>630</c:v>
                </c:pt>
                <c:pt idx="34">
                  <c:v>630</c:v>
                </c:pt>
                <c:pt idx="35">
                  <c:v>630</c:v>
                </c:pt>
                <c:pt idx="36">
                  <c:v>630</c:v>
                </c:pt>
                <c:pt idx="37">
                  <c:v>630</c:v>
                </c:pt>
                <c:pt idx="38">
                  <c:v>630</c:v>
                </c:pt>
                <c:pt idx="39">
                  <c:v>630</c:v>
                </c:pt>
                <c:pt idx="40">
                  <c:v>630</c:v>
                </c:pt>
                <c:pt idx="41">
                  <c:v>630</c:v>
                </c:pt>
                <c:pt idx="42">
                  <c:v>630</c:v>
                </c:pt>
                <c:pt idx="43">
                  <c:v>630</c:v>
                </c:pt>
                <c:pt idx="44">
                  <c:v>630</c:v>
                </c:pt>
                <c:pt idx="45">
                  <c:v>630</c:v>
                </c:pt>
                <c:pt idx="46">
                  <c:v>630</c:v>
                </c:pt>
                <c:pt idx="47">
                  <c:v>630</c:v>
                </c:pt>
                <c:pt idx="48">
                  <c:v>630</c:v>
                </c:pt>
                <c:pt idx="49">
                  <c:v>630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Данные!$A$5</c:f>
              <c:strCache>
                <c:ptCount val="1"/>
                <c:pt idx="0">
                  <c:v>Н.Камское вдхр.</c:v>
                </c:pt>
              </c:strCache>
            </c:strRef>
          </c:tx>
          <c:spPr>
            <a:ln w="34925" cap="flat" cmpd="sng" algn="ctr">
              <a:solidFill>
                <a:srgbClr val="BF2F99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3"/>
              <c:layout>
                <c:manualLayout>
                  <c:x val="0.76253938935877197"/>
                  <c:y val="-4.1875742857368753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Данные!$J$5:$BY$5</c:f>
              <c:numCache>
                <c:formatCode>General</c:formatCode>
                <c:ptCount val="50"/>
                <c:pt idx="3">
                  <c:v>150</c:v>
                </c:pt>
                <c:pt idx="4">
                  <c:v>153</c:v>
                </c:pt>
                <c:pt idx="5">
                  <c:v>142</c:v>
                </c:pt>
                <c:pt idx="6">
                  <c:v>138</c:v>
                </c:pt>
                <c:pt idx="7">
                  <c:v>136</c:v>
                </c:pt>
                <c:pt idx="8">
                  <c:v>132</c:v>
                </c:pt>
                <c:pt idx="9">
                  <c:v>131</c:v>
                </c:pt>
                <c:pt idx="10">
                  <c:v>141</c:v>
                </c:pt>
                <c:pt idx="11">
                  <c:v>147</c:v>
                </c:pt>
                <c:pt idx="12">
                  <c:v>158</c:v>
                </c:pt>
                <c:pt idx="13">
                  <c:v>165</c:v>
                </c:pt>
                <c:pt idx="14">
                  <c:v>148</c:v>
                </c:pt>
                <c:pt idx="15">
                  <c:v>142</c:v>
                </c:pt>
                <c:pt idx="16">
                  <c:v>147</c:v>
                </c:pt>
                <c:pt idx="17">
                  <c:v>152</c:v>
                </c:pt>
                <c:pt idx="18">
                  <c:v>127</c:v>
                </c:pt>
                <c:pt idx="19">
                  <c:v>118</c:v>
                </c:pt>
                <c:pt idx="20">
                  <c:v>116</c:v>
                </c:pt>
                <c:pt idx="21">
                  <c:v>114</c:v>
                </c:pt>
                <c:pt idx="22">
                  <c:v>119</c:v>
                </c:pt>
                <c:pt idx="23">
                  <c:v>125</c:v>
                </c:pt>
                <c:pt idx="24">
                  <c:v>138</c:v>
                </c:pt>
                <c:pt idx="25">
                  <c:v>145</c:v>
                </c:pt>
                <c:pt idx="26">
                  <c:v>137</c:v>
                </c:pt>
                <c:pt idx="27">
                  <c:v>131</c:v>
                </c:pt>
                <c:pt idx="28">
                  <c:v>130</c:v>
                </c:pt>
                <c:pt idx="29">
                  <c:v>130</c:v>
                </c:pt>
                <c:pt idx="30">
                  <c:v>159</c:v>
                </c:pt>
                <c:pt idx="31">
                  <c:v>172</c:v>
                </c:pt>
                <c:pt idx="32">
                  <c:v>148</c:v>
                </c:pt>
                <c:pt idx="33">
                  <c:v>140</c:v>
                </c:pt>
                <c:pt idx="34">
                  <c:v>123</c:v>
                </c:pt>
                <c:pt idx="35">
                  <c:v>134</c:v>
                </c:pt>
                <c:pt idx="36">
                  <c:v>142</c:v>
                </c:pt>
                <c:pt idx="37">
                  <c:v>174</c:v>
                </c:pt>
                <c:pt idx="38">
                  <c:v>192</c:v>
                </c:pt>
                <c:pt idx="39">
                  <c:v>204</c:v>
                </c:pt>
                <c:pt idx="40">
                  <c:v>205</c:v>
                </c:pt>
                <c:pt idx="41">
                  <c:v>205</c:v>
                </c:pt>
                <c:pt idx="42">
                  <c:v>212</c:v>
                </c:pt>
                <c:pt idx="43">
                  <c:v>209</c:v>
                </c:pt>
                <c:pt idx="44">
                  <c:v>203</c:v>
                </c:pt>
                <c:pt idx="45">
                  <c:v>202</c:v>
                </c:pt>
                <c:pt idx="46">
                  <c:v>202</c:v>
                </c:pt>
                <c:pt idx="47">
                  <c:v>190</c:v>
                </c:pt>
              </c:numCache>
            </c:numRef>
          </c:val>
          <c:smooth val="1"/>
        </c:ser>
        <c:ser>
          <c:idx val="3"/>
          <c:order val="3"/>
          <c:tx>
            <c:strRef>
              <c:f>Данные!$A$6</c:f>
              <c:strCache>
                <c:ptCount val="1"/>
                <c:pt idx="0">
                  <c:v>Позимь</c:v>
                </c:pt>
              </c:strCache>
            </c:strRef>
          </c:tx>
          <c:spPr>
            <a:ln w="38100" cap="flat" cmpd="sng" algn="ctr">
              <a:solidFill>
                <a:schemeClr val="accent3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9"/>
              <c:layout>
                <c:manualLayout>
                  <c:x val="0.65962562504233246"/>
                  <c:y val="-1.6617604039562837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Данные!$J$6:$BY$6</c:f>
              <c:numCache>
                <c:formatCode>General</c:formatCode>
                <c:ptCount val="50"/>
                <c:pt idx="3">
                  <c:v>189</c:v>
                </c:pt>
                <c:pt idx="4">
                  <c:v>189</c:v>
                </c:pt>
                <c:pt idx="5">
                  <c:v>192</c:v>
                </c:pt>
                <c:pt idx="6">
                  <c:v>197</c:v>
                </c:pt>
                <c:pt idx="7">
                  <c:v>203</c:v>
                </c:pt>
                <c:pt idx="8">
                  <c:v>226</c:v>
                </c:pt>
                <c:pt idx="9">
                  <c:v>236</c:v>
                </c:pt>
                <c:pt idx="10">
                  <c:v>262</c:v>
                </c:pt>
                <c:pt idx="11">
                  <c:v>274</c:v>
                </c:pt>
                <c:pt idx="12">
                  <c:v>289</c:v>
                </c:pt>
                <c:pt idx="13">
                  <c:v>299</c:v>
                </c:pt>
                <c:pt idx="14">
                  <c:v>330</c:v>
                </c:pt>
                <c:pt idx="15">
                  <c:v>367</c:v>
                </c:pt>
                <c:pt idx="16">
                  <c:v>368</c:v>
                </c:pt>
                <c:pt idx="17">
                  <c:v>383</c:v>
                </c:pt>
                <c:pt idx="18">
                  <c:v>390</c:v>
                </c:pt>
                <c:pt idx="19">
                  <c:v>387</c:v>
                </c:pt>
                <c:pt idx="20">
                  <c:v>378</c:v>
                </c:pt>
                <c:pt idx="21">
                  <c:v>364</c:v>
                </c:pt>
                <c:pt idx="22">
                  <c:v>368</c:v>
                </c:pt>
                <c:pt idx="23">
                  <c:v>361</c:v>
                </c:pt>
                <c:pt idx="24">
                  <c:v>368</c:v>
                </c:pt>
                <c:pt idx="25">
                  <c:v>373</c:v>
                </c:pt>
                <c:pt idx="26">
                  <c:v>375</c:v>
                </c:pt>
                <c:pt idx="27">
                  <c:v>379</c:v>
                </c:pt>
                <c:pt idx="28">
                  <c:v>385</c:v>
                </c:pt>
                <c:pt idx="29">
                  <c:v>386</c:v>
                </c:pt>
                <c:pt idx="30">
                  <c:v>387</c:v>
                </c:pt>
                <c:pt idx="31">
                  <c:v>388</c:v>
                </c:pt>
                <c:pt idx="32">
                  <c:v>371</c:v>
                </c:pt>
                <c:pt idx="33">
                  <c:v>358</c:v>
                </c:pt>
                <c:pt idx="34">
                  <c:v>307</c:v>
                </c:pt>
                <c:pt idx="35">
                  <c:v>298</c:v>
                </c:pt>
                <c:pt idx="36">
                  <c:v>293</c:v>
                </c:pt>
                <c:pt idx="37">
                  <c:v>285</c:v>
                </c:pt>
                <c:pt idx="38">
                  <c:v>280</c:v>
                </c:pt>
                <c:pt idx="39">
                  <c:v>277</c:v>
                </c:pt>
                <c:pt idx="40">
                  <c:v>272</c:v>
                </c:pt>
                <c:pt idx="41">
                  <c:v>264</c:v>
                </c:pt>
                <c:pt idx="42">
                  <c:v>258</c:v>
                </c:pt>
                <c:pt idx="43">
                  <c:v>254</c:v>
                </c:pt>
                <c:pt idx="44">
                  <c:v>251</c:v>
                </c:pt>
                <c:pt idx="45">
                  <c:v>250</c:v>
                </c:pt>
                <c:pt idx="46">
                  <c:v>247</c:v>
                </c:pt>
                <c:pt idx="47">
                  <c:v>244</c:v>
                </c:pt>
              </c:numCache>
            </c:numRef>
          </c:val>
          <c:smooth val="1"/>
        </c:ser>
        <c:ser>
          <c:idx val="12"/>
          <c:order val="4"/>
          <c:tx>
            <c:strRef>
              <c:f>Данные!$A$7</c:f>
              <c:strCache>
                <c:ptCount val="1"/>
                <c:pt idx="0">
                  <c:v>Позимь неблагоприятный уровень</c:v>
                </c:pt>
              </c:strCache>
            </c:strRef>
          </c:tx>
          <c:spPr>
            <a:ln>
              <a:solidFill>
                <a:schemeClr val="accent3">
                  <a:lumMod val="75000"/>
                  <a:alpha val="70000"/>
                </a:schemeClr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6.8269512985721457E-3"/>
                  <c:y val="1.6734879970061733E-2"/>
                </c:manualLayout>
              </c:layout>
              <c:tx>
                <c:rich>
                  <a:bodyPr/>
                  <a:lstStyle/>
                  <a:p>
                    <a:pPr>
                      <a:defRPr sz="900" b="0" i="0" u="none" strike="noStrike" baseline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defRPr>
                    </a:pPr>
                    <a:r>
                      <a:rPr lang="ru-RU"/>
                      <a:t>Позимь неблагоприятный уровень</a:t>
                    </a:r>
                  </a:p>
                </c:rich>
              </c:tx>
              <c:spPr/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Данные!$AB$7:$BY$7</c:f>
              <c:numCache>
                <c:formatCode>General</c:formatCode>
                <c:ptCount val="50"/>
                <c:pt idx="0">
                  <c:v>467</c:v>
                </c:pt>
                <c:pt idx="1">
                  <c:v>467</c:v>
                </c:pt>
                <c:pt idx="2">
                  <c:v>467</c:v>
                </c:pt>
                <c:pt idx="3">
                  <c:v>467</c:v>
                </c:pt>
                <c:pt idx="4">
                  <c:v>467</c:v>
                </c:pt>
                <c:pt idx="5">
                  <c:v>467</c:v>
                </c:pt>
                <c:pt idx="6">
                  <c:v>467</c:v>
                </c:pt>
                <c:pt idx="7">
                  <c:v>467</c:v>
                </c:pt>
                <c:pt idx="8">
                  <c:v>467</c:v>
                </c:pt>
                <c:pt idx="9">
                  <c:v>467</c:v>
                </c:pt>
                <c:pt idx="10">
                  <c:v>467</c:v>
                </c:pt>
                <c:pt idx="11">
                  <c:v>467</c:v>
                </c:pt>
                <c:pt idx="12">
                  <c:v>467</c:v>
                </c:pt>
                <c:pt idx="13">
                  <c:v>467</c:v>
                </c:pt>
                <c:pt idx="14">
                  <c:v>467</c:v>
                </c:pt>
                <c:pt idx="15">
                  <c:v>467</c:v>
                </c:pt>
                <c:pt idx="16">
                  <c:v>467</c:v>
                </c:pt>
                <c:pt idx="17">
                  <c:v>467</c:v>
                </c:pt>
                <c:pt idx="18">
                  <c:v>467</c:v>
                </c:pt>
                <c:pt idx="19">
                  <c:v>467</c:v>
                </c:pt>
                <c:pt idx="20">
                  <c:v>467</c:v>
                </c:pt>
                <c:pt idx="21">
                  <c:v>467</c:v>
                </c:pt>
                <c:pt idx="22">
                  <c:v>467</c:v>
                </c:pt>
                <c:pt idx="23">
                  <c:v>467</c:v>
                </c:pt>
                <c:pt idx="24">
                  <c:v>467</c:v>
                </c:pt>
                <c:pt idx="25">
                  <c:v>467</c:v>
                </c:pt>
                <c:pt idx="26">
                  <c:v>467</c:v>
                </c:pt>
                <c:pt idx="27">
                  <c:v>467</c:v>
                </c:pt>
                <c:pt idx="28">
                  <c:v>467</c:v>
                </c:pt>
                <c:pt idx="29">
                  <c:v>467</c:v>
                </c:pt>
                <c:pt idx="30">
                  <c:v>467</c:v>
                </c:pt>
                <c:pt idx="31">
                  <c:v>467</c:v>
                </c:pt>
                <c:pt idx="32">
                  <c:v>467</c:v>
                </c:pt>
                <c:pt idx="33">
                  <c:v>467</c:v>
                </c:pt>
                <c:pt idx="34">
                  <c:v>467</c:v>
                </c:pt>
                <c:pt idx="35">
                  <c:v>467</c:v>
                </c:pt>
                <c:pt idx="36">
                  <c:v>467</c:v>
                </c:pt>
                <c:pt idx="37">
                  <c:v>467</c:v>
                </c:pt>
                <c:pt idx="38">
                  <c:v>467</c:v>
                </c:pt>
                <c:pt idx="39">
                  <c:v>467</c:v>
                </c:pt>
                <c:pt idx="40">
                  <c:v>467</c:v>
                </c:pt>
                <c:pt idx="41">
                  <c:v>467</c:v>
                </c:pt>
                <c:pt idx="42">
                  <c:v>467</c:v>
                </c:pt>
                <c:pt idx="43">
                  <c:v>467</c:v>
                </c:pt>
                <c:pt idx="44">
                  <c:v>467</c:v>
                </c:pt>
                <c:pt idx="45">
                  <c:v>467</c:v>
                </c:pt>
                <c:pt idx="46">
                  <c:v>467</c:v>
                </c:pt>
                <c:pt idx="47">
                  <c:v>467</c:v>
                </c:pt>
                <c:pt idx="48">
                  <c:v>467</c:v>
                </c:pt>
                <c:pt idx="49">
                  <c:v>467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Данные!$A$8</c:f>
              <c:strCache>
                <c:ptCount val="1"/>
                <c:pt idx="0">
                  <c:v>Чепца (Полом)</c:v>
                </c:pt>
              </c:strCache>
            </c:strRef>
          </c:tx>
          <c:spPr>
            <a:ln w="38100">
              <a:solidFill>
                <a:srgbClr val="FF0000"/>
              </a:solidFill>
              <a:prstDash val="solid"/>
            </a:ln>
          </c:spPr>
          <c:marker>
            <c:symbol val="none"/>
          </c:marker>
          <c:dLbls>
            <c:dLbl>
              <c:idx val="3"/>
              <c:layout>
                <c:manualLayout>
                  <c:x val="0.76514491951185681"/>
                  <c:y val="-3.1399312683984854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Данные!$J$8:$BY$8</c:f>
              <c:numCache>
                <c:formatCode>General</c:formatCode>
                <c:ptCount val="50"/>
                <c:pt idx="3">
                  <c:v>196</c:v>
                </c:pt>
                <c:pt idx="4">
                  <c:v>195</c:v>
                </c:pt>
                <c:pt idx="5">
                  <c:v>195</c:v>
                </c:pt>
                <c:pt idx="6">
                  <c:v>197</c:v>
                </c:pt>
                <c:pt idx="7">
                  <c:v>200</c:v>
                </c:pt>
                <c:pt idx="8">
                  <c:v>206</c:v>
                </c:pt>
                <c:pt idx="9">
                  <c:v>215</c:v>
                </c:pt>
                <c:pt idx="10">
                  <c:v>223</c:v>
                </c:pt>
                <c:pt idx="11">
                  <c:v>234</c:v>
                </c:pt>
                <c:pt idx="12">
                  <c:v>247</c:v>
                </c:pt>
                <c:pt idx="13">
                  <c:v>279</c:v>
                </c:pt>
                <c:pt idx="14">
                  <c:v>332</c:v>
                </c:pt>
                <c:pt idx="15">
                  <c:v>406</c:v>
                </c:pt>
                <c:pt idx="16">
                  <c:v>467</c:v>
                </c:pt>
                <c:pt idx="17">
                  <c:v>464</c:v>
                </c:pt>
                <c:pt idx="18">
                  <c:v>443</c:v>
                </c:pt>
                <c:pt idx="19">
                  <c:v>422</c:v>
                </c:pt>
                <c:pt idx="20">
                  <c:v>404</c:v>
                </c:pt>
                <c:pt idx="21">
                  <c:v>367</c:v>
                </c:pt>
                <c:pt idx="22">
                  <c:v>348</c:v>
                </c:pt>
                <c:pt idx="23">
                  <c:v>297</c:v>
                </c:pt>
                <c:pt idx="24">
                  <c:v>306</c:v>
                </c:pt>
                <c:pt idx="25">
                  <c:v>334</c:v>
                </c:pt>
                <c:pt idx="26">
                  <c:v>411</c:v>
                </c:pt>
                <c:pt idx="27">
                  <c:v>437</c:v>
                </c:pt>
                <c:pt idx="28">
                  <c:v>478</c:v>
                </c:pt>
                <c:pt idx="29">
                  <c:v>510</c:v>
                </c:pt>
                <c:pt idx="30">
                  <c:v>528</c:v>
                </c:pt>
                <c:pt idx="31">
                  <c:v>521</c:v>
                </c:pt>
                <c:pt idx="32">
                  <c:v>509</c:v>
                </c:pt>
                <c:pt idx="33">
                  <c:v>518</c:v>
                </c:pt>
                <c:pt idx="34">
                  <c:v>531</c:v>
                </c:pt>
                <c:pt idx="35">
                  <c:v>526</c:v>
                </c:pt>
                <c:pt idx="36">
                  <c:v>513</c:v>
                </c:pt>
                <c:pt idx="37">
                  <c:v>405</c:v>
                </c:pt>
                <c:pt idx="38">
                  <c:v>328</c:v>
                </c:pt>
                <c:pt idx="39">
                  <c:v>319</c:v>
                </c:pt>
                <c:pt idx="40">
                  <c:v>311</c:v>
                </c:pt>
                <c:pt idx="41">
                  <c:v>301</c:v>
                </c:pt>
                <c:pt idx="42">
                  <c:v>294</c:v>
                </c:pt>
                <c:pt idx="43">
                  <c:v>281</c:v>
                </c:pt>
                <c:pt idx="44">
                  <c:v>279</c:v>
                </c:pt>
                <c:pt idx="45">
                  <c:v>271</c:v>
                </c:pt>
                <c:pt idx="46">
                  <c:v>250</c:v>
                </c:pt>
                <c:pt idx="47">
                  <c:v>236</c:v>
                </c:pt>
              </c:numCache>
            </c:numRef>
          </c:val>
          <c:smooth val="1"/>
        </c:ser>
        <c:ser>
          <c:idx val="22"/>
          <c:order val="6"/>
          <c:tx>
            <c:strRef>
              <c:f>Данные!$A$9</c:f>
              <c:strCache>
                <c:ptCount val="1"/>
                <c:pt idx="0">
                  <c:v>Чепца (Полом) неблагоприятный уровень</c:v>
                </c:pt>
              </c:strCache>
            </c:strRef>
          </c:tx>
          <c:spPr>
            <a:ln w="38100">
              <a:solidFill>
                <a:srgbClr val="FF000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8.1591206456683267E-3"/>
                  <c:y val="-2.7194179951350254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Данные!$AB$9:$BY$9</c:f>
              <c:numCache>
                <c:formatCode>General</c:formatCode>
                <c:ptCount val="50"/>
                <c:pt idx="0">
                  <c:v>738</c:v>
                </c:pt>
                <c:pt idx="1">
                  <c:v>738</c:v>
                </c:pt>
                <c:pt idx="2">
                  <c:v>738</c:v>
                </c:pt>
                <c:pt idx="3">
                  <c:v>738</c:v>
                </c:pt>
                <c:pt idx="4">
                  <c:v>738</c:v>
                </c:pt>
                <c:pt idx="5">
                  <c:v>738</c:v>
                </c:pt>
                <c:pt idx="6">
                  <c:v>738</c:v>
                </c:pt>
                <c:pt idx="7">
                  <c:v>738</c:v>
                </c:pt>
                <c:pt idx="8">
                  <c:v>738</c:v>
                </c:pt>
                <c:pt idx="9">
                  <c:v>738</c:v>
                </c:pt>
                <c:pt idx="10">
                  <c:v>738</c:v>
                </c:pt>
                <c:pt idx="11">
                  <c:v>738</c:v>
                </c:pt>
                <c:pt idx="12">
                  <c:v>738</c:v>
                </c:pt>
                <c:pt idx="13">
                  <c:v>738</c:v>
                </c:pt>
                <c:pt idx="14">
                  <c:v>738</c:v>
                </c:pt>
                <c:pt idx="15">
                  <c:v>738</c:v>
                </c:pt>
                <c:pt idx="16">
                  <c:v>738</c:v>
                </c:pt>
                <c:pt idx="17">
                  <c:v>738</c:v>
                </c:pt>
                <c:pt idx="18">
                  <c:v>738</c:v>
                </c:pt>
                <c:pt idx="19">
                  <c:v>738</c:v>
                </c:pt>
                <c:pt idx="20">
                  <c:v>738</c:v>
                </c:pt>
                <c:pt idx="21">
                  <c:v>738</c:v>
                </c:pt>
                <c:pt idx="22">
                  <c:v>738</c:v>
                </c:pt>
                <c:pt idx="23">
                  <c:v>738</c:v>
                </c:pt>
                <c:pt idx="24">
                  <c:v>738</c:v>
                </c:pt>
                <c:pt idx="25">
                  <c:v>738</c:v>
                </c:pt>
                <c:pt idx="26">
                  <c:v>738</c:v>
                </c:pt>
                <c:pt idx="27">
                  <c:v>738</c:v>
                </c:pt>
                <c:pt idx="28">
                  <c:v>738</c:v>
                </c:pt>
                <c:pt idx="29">
                  <c:v>738</c:v>
                </c:pt>
                <c:pt idx="30">
                  <c:v>738</c:v>
                </c:pt>
                <c:pt idx="31">
                  <c:v>738</c:v>
                </c:pt>
                <c:pt idx="32">
                  <c:v>738</c:v>
                </c:pt>
                <c:pt idx="33">
                  <c:v>738</c:v>
                </c:pt>
                <c:pt idx="34">
                  <c:v>738</c:v>
                </c:pt>
                <c:pt idx="35">
                  <c:v>738</c:v>
                </c:pt>
                <c:pt idx="36">
                  <c:v>738</c:v>
                </c:pt>
                <c:pt idx="37">
                  <c:v>738</c:v>
                </c:pt>
                <c:pt idx="38">
                  <c:v>738</c:v>
                </c:pt>
                <c:pt idx="39">
                  <c:v>738</c:v>
                </c:pt>
                <c:pt idx="40">
                  <c:v>738</c:v>
                </c:pt>
                <c:pt idx="41">
                  <c:v>738</c:v>
                </c:pt>
                <c:pt idx="42">
                  <c:v>738</c:v>
                </c:pt>
                <c:pt idx="43">
                  <c:v>738</c:v>
                </c:pt>
                <c:pt idx="44">
                  <c:v>738</c:v>
                </c:pt>
                <c:pt idx="45">
                  <c:v>738</c:v>
                </c:pt>
                <c:pt idx="46">
                  <c:v>738</c:v>
                </c:pt>
                <c:pt idx="47">
                  <c:v>738</c:v>
                </c:pt>
                <c:pt idx="48">
                  <c:v>738</c:v>
                </c:pt>
                <c:pt idx="49">
                  <c:v>738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Данные!$A$10</c:f>
              <c:strCache>
                <c:ptCount val="1"/>
                <c:pt idx="0">
                  <c:v>Чепца (Глазов)</c:v>
                </c:pt>
              </c:strCache>
            </c:strRef>
          </c:tx>
          <c:spPr>
            <a:ln w="41275" cap="flat" cmpd="sng" algn="ctr">
              <a:solidFill>
                <a:schemeClr val="accent4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4"/>
              <c:layout>
                <c:manualLayout>
                  <c:x val="0.74656271065445201"/>
                  <c:y val="-8.7446006952222571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Данные!$J$10:$BY$10</c:f>
              <c:numCache>
                <c:formatCode>General</c:formatCode>
                <c:ptCount val="50"/>
                <c:pt idx="3">
                  <c:v>20</c:v>
                </c:pt>
                <c:pt idx="4">
                  <c:v>18</c:v>
                </c:pt>
                <c:pt idx="5">
                  <c:v>18</c:v>
                </c:pt>
                <c:pt idx="6">
                  <c:v>18</c:v>
                </c:pt>
                <c:pt idx="7">
                  <c:v>21</c:v>
                </c:pt>
                <c:pt idx="8">
                  <c:v>30</c:v>
                </c:pt>
                <c:pt idx="9">
                  <c:v>34</c:v>
                </c:pt>
                <c:pt idx="10">
                  <c:v>45</c:v>
                </c:pt>
                <c:pt idx="11">
                  <c:v>67</c:v>
                </c:pt>
                <c:pt idx="12">
                  <c:v>76</c:v>
                </c:pt>
                <c:pt idx="13">
                  <c:v>137</c:v>
                </c:pt>
                <c:pt idx="14">
                  <c:v>208</c:v>
                </c:pt>
                <c:pt idx="15">
                  <c:v>249</c:v>
                </c:pt>
                <c:pt idx="16">
                  <c:v>284</c:v>
                </c:pt>
                <c:pt idx="17">
                  <c:v>296</c:v>
                </c:pt>
                <c:pt idx="18">
                  <c:v>298</c:v>
                </c:pt>
                <c:pt idx="19">
                  <c:v>292</c:v>
                </c:pt>
                <c:pt idx="20">
                  <c:v>258</c:v>
                </c:pt>
                <c:pt idx="21">
                  <c:v>243</c:v>
                </c:pt>
                <c:pt idx="22">
                  <c:v>227</c:v>
                </c:pt>
                <c:pt idx="23">
                  <c:v>217</c:v>
                </c:pt>
                <c:pt idx="24">
                  <c:v>223</c:v>
                </c:pt>
                <c:pt idx="25">
                  <c:v>245</c:v>
                </c:pt>
                <c:pt idx="26">
                  <c:v>292</c:v>
                </c:pt>
                <c:pt idx="27">
                  <c:v>349</c:v>
                </c:pt>
                <c:pt idx="28">
                  <c:v>406</c:v>
                </c:pt>
                <c:pt idx="29">
                  <c:v>443</c:v>
                </c:pt>
                <c:pt idx="30">
                  <c:v>457</c:v>
                </c:pt>
                <c:pt idx="31">
                  <c:v>467</c:v>
                </c:pt>
                <c:pt idx="32">
                  <c:v>477</c:v>
                </c:pt>
                <c:pt idx="33">
                  <c:v>487</c:v>
                </c:pt>
                <c:pt idx="34">
                  <c:v>479</c:v>
                </c:pt>
                <c:pt idx="35">
                  <c:v>457</c:v>
                </c:pt>
                <c:pt idx="36">
                  <c:v>429</c:v>
                </c:pt>
                <c:pt idx="37">
                  <c:v>393</c:v>
                </c:pt>
                <c:pt idx="38">
                  <c:v>327</c:v>
                </c:pt>
                <c:pt idx="39">
                  <c:v>256</c:v>
                </c:pt>
                <c:pt idx="40">
                  <c:v>237</c:v>
                </c:pt>
                <c:pt idx="41">
                  <c:v>220</c:v>
                </c:pt>
                <c:pt idx="42">
                  <c:v>207</c:v>
                </c:pt>
                <c:pt idx="43">
                  <c:v>195</c:v>
                </c:pt>
                <c:pt idx="44">
                  <c:v>190</c:v>
                </c:pt>
                <c:pt idx="45">
                  <c:v>179</c:v>
                </c:pt>
                <c:pt idx="46">
                  <c:v>164</c:v>
                </c:pt>
                <c:pt idx="47">
                  <c:v>156</c:v>
                </c:pt>
              </c:numCache>
            </c:numRef>
          </c:val>
          <c:smooth val="1"/>
        </c:ser>
        <c:ser>
          <c:idx val="8"/>
          <c:order val="8"/>
          <c:tx>
            <c:strRef>
              <c:f>Данные!$A$12</c:f>
              <c:strCache>
                <c:ptCount val="1"/>
                <c:pt idx="0">
                  <c:v>Чепца (Глазов) опасный уровень</c:v>
                </c:pt>
              </c:strCache>
            </c:strRef>
          </c:tx>
          <c:spPr>
            <a:ln w="38100" cap="flat" cmpd="sng" algn="ctr">
              <a:solidFill>
                <a:schemeClr val="accent4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5"/>
              <c:layout>
                <c:manualLayout>
                  <c:x val="-9.4297075504850669E-2"/>
                  <c:y val="-1.6719245598342963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Данные!$J$12:$BY$12</c:f>
              <c:numCache>
                <c:formatCode>General</c:formatCode>
                <c:ptCount val="50"/>
                <c:pt idx="0">
                  <c:v>680</c:v>
                </c:pt>
                <c:pt idx="1">
                  <c:v>680</c:v>
                </c:pt>
                <c:pt idx="2">
                  <c:v>680</c:v>
                </c:pt>
                <c:pt idx="3">
                  <c:v>680</c:v>
                </c:pt>
                <c:pt idx="4">
                  <c:v>680</c:v>
                </c:pt>
                <c:pt idx="5">
                  <c:v>680</c:v>
                </c:pt>
                <c:pt idx="6">
                  <c:v>680</c:v>
                </c:pt>
                <c:pt idx="7">
                  <c:v>680</c:v>
                </c:pt>
                <c:pt idx="8">
                  <c:v>680</c:v>
                </c:pt>
                <c:pt idx="9">
                  <c:v>680</c:v>
                </c:pt>
                <c:pt idx="10">
                  <c:v>680</c:v>
                </c:pt>
                <c:pt idx="11">
                  <c:v>680</c:v>
                </c:pt>
                <c:pt idx="12">
                  <c:v>680</c:v>
                </c:pt>
                <c:pt idx="13">
                  <c:v>680</c:v>
                </c:pt>
                <c:pt idx="14">
                  <c:v>680</c:v>
                </c:pt>
                <c:pt idx="15">
                  <c:v>680</c:v>
                </c:pt>
                <c:pt idx="16">
                  <c:v>680</c:v>
                </c:pt>
                <c:pt idx="17">
                  <c:v>680</c:v>
                </c:pt>
                <c:pt idx="18">
                  <c:v>680</c:v>
                </c:pt>
                <c:pt idx="19">
                  <c:v>680</c:v>
                </c:pt>
                <c:pt idx="20">
                  <c:v>680</c:v>
                </c:pt>
                <c:pt idx="21">
                  <c:v>680</c:v>
                </c:pt>
                <c:pt idx="22">
                  <c:v>680</c:v>
                </c:pt>
                <c:pt idx="23">
                  <c:v>680</c:v>
                </c:pt>
                <c:pt idx="24">
                  <c:v>680</c:v>
                </c:pt>
                <c:pt idx="25">
                  <c:v>680</c:v>
                </c:pt>
                <c:pt idx="26">
                  <c:v>680</c:v>
                </c:pt>
                <c:pt idx="27">
                  <c:v>680</c:v>
                </c:pt>
                <c:pt idx="28">
                  <c:v>680</c:v>
                </c:pt>
                <c:pt idx="29">
                  <c:v>680</c:v>
                </c:pt>
                <c:pt idx="30">
                  <c:v>680</c:v>
                </c:pt>
                <c:pt idx="31">
                  <c:v>680</c:v>
                </c:pt>
                <c:pt idx="32">
                  <c:v>680</c:v>
                </c:pt>
                <c:pt idx="33">
                  <c:v>680</c:v>
                </c:pt>
                <c:pt idx="34">
                  <c:v>680</c:v>
                </c:pt>
                <c:pt idx="35">
                  <c:v>680</c:v>
                </c:pt>
                <c:pt idx="36">
                  <c:v>680</c:v>
                </c:pt>
                <c:pt idx="37">
                  <c:v>680</c:v>
                </c:pt>
                <c:pt idx="38">
                  <c:v>680</c:v>
                </c:pt>
                <c:pt idx="39">
                  <c:v>680</c:v>
                </c:pt>
                <c:pt idx="40">
                  <c:v>680</c:v>
                </c:pt>
                <c:pt idx="41">
                  <c:v>680</c:v>
                </c:pt>
                <c:pt idx="42">
                  <c:v>680</c:v>
                </c:pt>
                <c:pt idx="43">
                  <c:v>680</c:v>
                </c:pt>
                <c:pt idx="44">
                  <c:v>680</c:v>
                </c:pt>
                <c:pt idx="45">
                  <c:v>680</c:v>
                </c:pt>
                <c:pt idx="46">
                  <c:v>680</c:v>
                </c:pt>
                <c:pt idx="47">
                  <c:v>680</c:v>
                </c:pt>
                <c:pt idx="48">
                  <c:v>680</c:v>
                </c:pt>
                <c:pt idx="49">
                  <c:v>680</c:v>
                </c:pt>
              </c:numCache>
            </c:numRef>
          </c:val>
          <c:smooth val="0"/>
        </c:ser>
        <c:ser>
          <c:idx val="9"/>
          <c:order val="9"/>
          <c:tx>
            <c:strRef>
              <c:f>Данные!$A$13</c:f>
              <c:strCache>
                <c:ptCount val="1"/>
                <c:pt idx="0">
                  <c:v>Лоза</c:v>
                </c:pt>
              </c:strCache>
            </c:strRef>
          </c:tx>
          <c:spPr>
            <a:ln w="41275" cap="flat" cmpd="sng" algn="ctr">
              <a:solidFill>
                <a:schemeClr val="accent5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4"/>
              <c:layout>
                <c:manualLayout>
                  <c:x val="0.78358779405614443"/>
                  <c:y val="-2.0863915118580462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Данные!$J$13:$BY$13</c:f>
              <c:numCache>
                <c:formatCode>General</c:formatCode>
                <c:ptCount val="50"/>
                <c:pt idx="3">
                  <c:v>92</c:v>
                </c:pt>
                <c:pt idx="4">
                  <c:v>92</c:v>
                </c:pt>
                <c:pt idx="5">
                  <c:v>93</c:v>
                </c:pt>
                <c:pt idx="6">
                  <c:v>95</c:v>
                </c:pt>
                <c:pt idx="7">
                  <c:v>98</c:v>
                </c:pt>
                <c:pt idx="8">
                  <c:v>100</c:v>
                </c:pt>
                <c:pt idx="9">
                  <c:v>102</c:v>
                </c:pt>
                <c:pt idx="10">
                  <c:v>109</c:v>
                </c:pt>
                <c:pt idx="11">
                  <c:v>111</c:v>
                </c:pt>
                <c:pt idx="12">
                  <c:v>122</c:v>
                </c:pt>
                <c:pt idx="13">
                  <c:v>137</c:v>
                </c:pt>
                <c:pt idx="14">
                  <c:v>160</c:v>
                </c:pt>
                <c:pt idx="15">
                  <c:v>185</c:v>
                </c:pt>
                <c:pt idx="16">
                  <c:v>170</c:v>
                </c:pt>
                <c:pt idx="17">
                  <c:v>165</c:v>
                </c:pt>
                <c:pt idx="18">
                  <c:v>155</c:v>
                </c:pt>
                <c:pt idx="19">
                  <c:v>150</c:v>
                </c:pt>
                <c:pt idx="20">
                  <c:v>143</c:v>
                </c:pt>
                <c:pt idx="21">
                  <c:v>134</c:v>
                </c:pt>
                <c:pt idx="22">
                  <c:v>130</c:v>
                </c:pt>
                <c:pt idx="23">
                  <c:v>133</c:v>
                </c:pt>
                <c:pt idx="24">
                  <c:v>145</c:v>
                </c:pt>
                <c:pt idx="25">
                  <c:v>180</c:v>
                </c:pt>
                <c:pt idx="26">
                  <c:v>197</c:v>
                </c:pt>
                <c:pt idx="27">
                  <c:v>225</c:v>
                </c:pt>
                <c:pt idx="28">
                  <c:v>288</c:v>
                </c:pt>
                <c:pt idx="29">
                  <c:v>334</c:v>
                </c:pt>
                <c:pt idx="30">
                  <c:v>324</c:v>
                </c:pt>
                <c:pt idx="31">
                  <c:v>301</c:v>
                </c:pt>
                <c:pt idx="32">
                  <c:v>346</c:v>
                </c:pt>
                <c:pt idx="33">
                  <c:v>403</c:v>
                </c:pt>
                <c:pt idx="34">
                  <c:v>422</c:v>
                </c:pt>
                <c:pt idx="35">
                  <c:v>360</c:v>
                </c:pt>
                <c:pt idx="36">
                  <c:v>219</c:v>
                </c:pt>
                <c:pt idx="37">
                  <c:v>183</c:v>
                </c:pt>
                <c:pt idx="38">
                  <c:v>180</c:v>
                </c:pt>
                <c:pt idx="39">
                  <c:v>175</c:v>
                </c:pt>
                <c:pt idx="40">
                  <c:v>170</c:v>
                </c:pt>
                <c:pt idx="41">
                  <c:v>158</c:v>
                </c:pt>
                <c:pt idx="42">
                  <c:v>147</c:v>
                </c:pt>
                <c:pt idx="43">
                  <c:v>146</c:v>
                </c:pt>
                <c:pt idx="44">
                  <c:v>140</c:v>
                </c:pt>
                <c:pt idx="45">
                  <c:v>133</c:v>
                </c:pt>
                <c:pt idx="46">
                  <c:v>126</c:v>
                </c:pt>
                <c:pt idx="47">
                  <c:v>122</c:v>
                </c:pt>
              </c:numCache>
            </c:numRef>
          </c:val>
          <c:smooth val="1"/>
        </c:ser>
        <c:ser>
          <c:idx val="10"/>
          <c:order val="10"/>
          <c:tx>
            <c:strRef>
              <c:f>Данные!$A$15</c:f>
              <c:strCache>
                <c:ptCount val="1"/>
                <c:pt idx="0">
                  <c:v>Лоза опасный уровень</c:v>
                </c:pt>
              </c:strCache>
            </c:strRef>
          </c:tx>
          <c:spPr>
            <a:ln w="38100" cap="flat" cmpd="sng" algn="ctr">
              <a:solidFill>
                <a:schemeClr val="accent5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7.4270165028581638E-3"/>
                  <c:y val="-2.0351941903156808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Данные!$J$15:$BY$15</c:f>
              <c:numCache>
                <c:formatCode>General</c:formatCode>
                <c:ptCount val="50"/>
                <c:pt idx="0">
                  <c:v>524</c:v>
                </c:pt>
                <c:pt idx="1">
                  <c:v>524</c:v>
                </c:pt>
                <c:pt idx="2">
                  <c:v>524</c:v>
                </c:pt>
                <c:pt idx="3">
                  <c:v>524</c:v>
                </c:pt>
                <c:pt idx="4">
                  <c:v>524</c:v>
                </c:pt>
                <c:pt idx="5">
                  <c:v>524</c:v>
                </c:pt>
                <c:pt idx="6">
                  <c:v>524</c:v>
                </c:pt>
                <c:pt idx="7">
                  <c:v>524</c:v>
                </c:pt>
                <c:pt idx="8">
                  <c:v>524</c:v>
                </c:pt>
                <c:pt idx="9">
                  <c:v>524</c:v>
                </c:pt>
                <c:pt idx="10">
                  <c:v>524</c:v>
                </c:pt>
                <c:pt idx="11">
                  <c:v>524</c:v>
                </c:pt>
                <c:pt idx="12">
                  <c:v>524</c:v>
                </c:pt>
                <c:pt idx="13">
                  <c:v>524</c:v>
                </c:pt>
                <c:pt idx="14">
                  <c:v>524</c:v>
                </c:pt>
                <c:pt idx="15">
                  <c:v>524</c:v>
                </c:pt>
                <c:pt idx="16">
                  <c:v>524</c:v>
                </c:pt>
                <c:pt idx="17">
                  <c:v>524</c:v>
                </c:pt>
                <c:pt idx="18">
                  <c:v>524</c:v>
                </c:pt>
                <c:pt idx="19">
                  <c:v>524</c:v>
                </c:pt>
                <c:pt idx="20">
                  <c:v>524</c:v>
                </c:pt>
                <c:pt idx="21">
                  <c:v>524</c:v>
                </c:pt>
                <c:pt idx="22">
                  <c:v>524</c:v>
                </c:pt>
                <c:pt idx="23">
                  <c:v>524</c:v>
                </c:pt>
                <c:pt idx="24">
                  <c:v>524</c:v>
                </c:pt>
                <c:pt idx="25">
                  <c:v>524</c:v>
                </c:pt>
                <c:pt idx="26">
                  <c:v>524</c:v>
                </c:pt>
                <c:pt idx="27">
                  <c:v>524</c:v>
                </c:pt>
                <c:pt idx="28">
                  <c:v>524</c:v>
                </c:pt>
                <c:pt idx="29">
                  <c:v>524</c:v>
                </c:pt>
                <c:pt idx="30">
                  <c:v>524</c:v>
                </c:pt>
                <c:pt idx="31">
                  <c:v>524</c:v>
                </c:pt>
                <c:pt idx="32">
                  <c:v>524</c:v>
                </c:pt>
                <c:pt idx="33">
                  <c:v>524</c:v>
                </c:pt>
                <c:pt idx="34">
                  <c:v>524</c:v>
                </c:pt>
                <c:pt idx="35">
                  <c:v>524</c:v>
                </c:pt>
                <c:pt idx="36">
                  <c:v>524</c:v>
                </c:pt>
                <c:pt idx="37">
                  <c:v>524</c:v>
                </c:pt>
                <c:pt idx="38">
                  <c:v>524</c:v>
                </c:pt>
                <c:pt idx="39">
                  <c:v>524</c:v>
                </c:pt>
                <c:pt idx="40">
                  <c:v>524</c:v>
                </c:pt>
                <c:pt idx="41">
                  <c:v>524</c:v>
                </c:pt>
                <c:pt idx="42">
                  <c:v>524</c:v>
                </c:pt>
                <c:pt idx="43">
                  <c:v>524</c:v>
                </c:pt>
                <c:pt idx="44">
                  <c:v>524</c:v>
                </c:pt>
                <c:pt idx="45">
                  <c:v>524</c:v>
                </c:pt>
                <c:pt idx="46">
                  <c:v>524</c:v>
                </c:pt>
                <c:pt idx="47">
                  <c:v>524</c:v>
                </c:pt>
                <c:pt idx="48">
                  <c:v>524</c:v>
                </c:pt>
                <c:pt idx="49">
                  <c:v>524</c:v>
                </c:pt>
              </c:numCache>
            </c:numRef>
          </c:val>
          <c:smooth val="0"/>
        </c:ser>
        <c:ser>
          <c:idx val="25"/>
          <c:order val="11"/>
          <c:tx>
            <c:strRef>
              <c:f>Данные!$A$16</c:f>
              <c:strCache>
                <c:ptCount val="1"/>
                <c:pt idx="0">
                  <c:v>Вала</c:v>
                </c:pt>
              </c:strCache>
            </c:strRef>
          </c:tx>
          <c:spPr>
            <a:ln w="47625">
              <a:solidFill>
                <a:srgbClr val="FF66CC"/>
              </a:solidFill>
            </a:ln>
          </c:spPr>
          <c:marker>
            <c:symbol val="none"/>
          </c:marker>
          <c:dLbls>
            <c:dLbl>
              <c:idx val="9"/>
              <c:layout>
                <c:manualLayout>
                  <c:x val="0.65006119216057145"/>
                  <c:y val="-4.0221204287301084E-3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Данные!$AB$16:$BY$16</c:f>
              <c:numCache>
                <c:formatCode>General</c:formatCode>
                <c:ptCount val="50"/>
                <c:pt idx="3">
                  <c:v>41</c:v>
                </c:pt>
                <c:pt idx="4">
                  <c:v>44</c:v>
                </c:pt>
                <c:pt idx="5">
                  <c:v>42</c:v>
                </c:pt>
                <c:pt idx="6">
                  <c:v>45</c:v>
                </c:pt>
                <c:pt idx="7">
                  <c:v>53</c:v>
                </c:pt>
                <c:pt idx="8">
                  <c:v>66</c:v>
                </c:pt>
                <c:pt idx="9">
                  <c:v>81</c:v>
                </c:pt>
                <c:pt idx="10">
                  <c:v>95</c:v>
                </c:pt>
                <c:pt idx="11">
                  <c:v>105</c:v>
                </c:pt>
                <c:pt idx="12">
                  <c:v>128</c:v>
                </c:pt>
                <c:pt idx="13">
                  <c:v>174</c:v>
                </c:pt>
                <c:pt idx="14">
                  <c:v>222</c:v>
                </c:pt>
                <c:pt idx="15">
                  <c:v>258</c:v>
                </c:pt>
                <c:pt idx="16">
                  <c:v>264</c:v>
                </c:pt>
                <c:pt idx="17">
                  <c:v>263</c:v>
                </c:pt>
                <c:pt idx="18">
                  <c:v>269</c:v>
                </c:pt>
                <c:pt idx="19">
                  <c:v>272</c:v>
                </c:pt>
                <c:pt idx="20">
                  <c:v>266</c:v>
                </c:pt>
                <c:pt idx="21">
                  <c:v>243</c:v>
                </c:pt>
                <c:pt idx="22">
                  <c:v>227</c:v>
                </c:pt>
                <c:pt idx="23">
                  <c:v>208</c:v>
                </c:pt>
                <c:pt idx="24">
                  <c:v>204</c:v>
                </c:pt>
                <c:pt idx="25">
                  <c:v>227</c:v>
                </c:pt>
                <c:pt idx="26">
                  <c:v>251</c:v>
                </c:pt>
                <c:pt idx="27">
                  <c:v>267</c:v>
                </c:pt>
                <c:pt idx="28">
                  <c:v>327</c:v>
                </c:pt>
                <c:pt idx="29">
                  <c:v>320</c:v>
                </c:pt>
                <c:pt idx="30">
                  <c:v>337</c:v>
                </c:pt>
                <c:pt idx="31">
                  <c:v>347</c:v>
                </c:pt>
                <c:pt idx="32">
                  <c:v>348</c:v>
                </c:pt>
                <c:pt idx="33">
                  <c:v>342</c:v>
                </c:pt>
                <c:pt idx="34">
                  <c:v>330</c:v>
                </c:pt>
                <c:pt idx="35">
                  <c:v>307</c:v>
                </c:pt>
                <c:pt idx="36">
                  <c:v>278</c:v>
                </c:pt>
                <c:pt idx="37">
                  <c:v>243</c:v>
                </c:pt>
                <c:pt idx="38">
                  <c:v>183</c:v>
                </c:pt>
                <c:pt idx="39">
                  <c:v>149</c:v>
                </c:pt>
                <c:pt idx="40">
                  <c:v>131</c:v>
                </c:pt>
                <c:pt idx="41">
                  <c:v>120</c:v>
                </c:pt>
                <c:pt idx="42">
                  <c:v>113</c:v>
                </c:pt>
                <c:pt idx="43">
                  <c:v>106</c:v>
                </c:pt>
                <c:pt idx="44">
                  <c:v>105</c:v>
                </c:pt>
                <c:pt idx="45">
                  <c:v>101</c:v>
                </c:pt>
                <c:pt idx="46">
                  <c:v>90</c:v>
                </c:pt>
                <c:pt idx="47">
                  <c:v>78</c:v>
                </c:pt>
              </c:numCache>
            </c:numRef>
          </c:val>
          <c:smooth val="0"/>
        </c:ser>
        <c:ser>
          <c:idx val="26"/>
          <c:order val="12"/>
          <c:tx>
            <c:strRef>
              <c:f>Данные!$A$17</c:f>
              <c:strCache>
                <c:ptCount val="1"/>
                <c:pt idx="0">
                  <c:v>Вала неблагоприятный уровень</c:v>
                </c:pt>
              </c:strCache>
            </c:strRef>
          </c:tx>
          <c:spPr>
            <a:ln>
              <a:solidFill>
                <a:srgbClr val="FF66CC"/>
              </a:solidFill>
              <a:prstDash val="lgDash"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5.4351436718776706E-3"/>
                  <c:y val="1.9148019876029595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Данные!$AB$17:$BY$17</c:f>
              <c:numCache>
                <c:formatCode>General</c:formatCode>
                <c:ptCount val="50"/>
                <c:pt idx="0">
                  <c:v>630</c:v>
                </c:pt>
                <c:pt idx="1">
                  <c:v>630</c:v>
                </c:pt>
                <c:pt idx="2">
                  <c:v>630</c:v>
                </c:pt>
                <c:pt idx="3">
                  <c:v>630</c:v>
                </c:pt>
                <c:pt idx="4">
                  <c:v>630</c:v>
                </c:pt>
                <c:pt idx="5">
                  <c:v>630</c:v>
                </c:pt>
                <c:pt idx="6">
                  <c:v>630</c:v>
                </c:pt>
                <c:pt idx="7">
                  <c:v>630</c:v>
                </c:pt>
                <c:pt idx="8">
                  <c:v>630</c:v>
                </c:pt>
                <c:pt idx="9">
                  <c:v>630</c:v>
                </c:pt>
                <c:pt idx="10">
                  <c:v>630</c:v>
                </c:pt>
                <c:pt idx="11">
                  <c:v>630</c:v>
                </c:pt>
                <c:pt idx="12">
                  <c:v>630</c:v>
                </c:pt>
                <c:pt idx="13">
                  <c:v>630</c:v>
                </c:pt>
                <c:pt idx="14">
                  <c:v>630</c:v>
                </c:pt>
                <c:pt idx="15">
                  <c:v>630</c:v>
                </c:pt>
                <c:pt idx="16">
                  <c:v>630</c:v>
                </c:pt>
                <c:pt idx="17">
                  <c:v>630</c:v>
                </c:pt>
                <c:pt idx="18">
                  <c:v>630</c:v>
                </c:pt>
                <c:pt idx="19">
                  <c:v>630</c:v>
                </c:pt>
                <c:pt idx="20">
                  <c:v>630</c:v>
                </c:pt>
                <c:pt idx="21">
                  <c:v>630</c:v>
                </c:pt>
                <c:pt idx="22">
                  <c:v>630</c:v>
                </c:pt>
                <c:pt idx="23">
                  <c:v>630</c:v>
                </c:pt>
                <c:pt idx="24">
                  <c:v>630</c:v>
                </c:pt>
                <c:pt idx="25">
                  <c:v>630</c:v>
                </c:pt>
                <c:pt idx="26">
                  <c:v>630</c:v>
                </c:pt>
                <c:pt idx="27">
                  <c:v>630</c:v>
                </c:pt>
                <c:pt idx="28">
                  <c:v>630</c:v>
                </c:pt>
                <c:pt idx="29">
                  <c:v>630</c:v>
                </c:pt>
                <c:pt idx="30">
                  <c:v>630</c:v>
                </c:pt>
                <c:pt idx="31">
                  <c:v>630</c:v>
                </c:pt>
                <c:pt idx="32">
                  <c:v>630</c:v>
                </c:pt>
                <c:pt idx="33">
                  <c:v>630</c:v>
                </c:pt>
                <c:pt idx="34">
                  <c:v>630</c:v>
                </c:pt>
                <c:pt idx="35">
                  <c:v>630</c:v>
                </c:pt>
                <c:pt idx="36">
                  <c:v>630</c:v>
                </c:pt>
                <c:pt idx="37">
                  <c:v>630</c:v>
                </c:pt>
                <c:pt idx="38">
                  <c:v>630</c:v>
                </c:pt>
                <c:pt idx="39">
                  <c:v>630</c:v>
                </c:pt>
                <c:pt idx="40">
                  <c:v>630</c:v>
                </c:pt>
                <c:pt idx="41">
                  <c:v>630</c:v>
                </c:pt>
                <c:pt idx="42">
                  <c:v>630</c:v>
                </c:pt>
                <c:pt idx="43">
                  <c:v>630</c:v>
                </c:pt>
                <c:pt idx="44">
                  <c:v>630</c:v>
                </c:pt>
                <c:pt idx="45">
                  <c:v>630</c:v>
                </c:pt>
                <c:pt idx="46">
                  <c:v>630</c:v>
                </c:pt>
                <c:pt idx="47">
                  <c:v>630</c:v>
                </c:pt>
                <c:pt idx="48">
                  <c:v>630</c:v>
                </c:pt>
                <c:pt idx="49">
                  <c:v>630</c:v>
                </c:pt>
              </c:numCache>
            </c:numRef>
          </c:val>
          <c:smooth val="0"/>
        </c:ser>
        <c:ser>
          <c:idx val="13"/>
          <c:order val="13"/>
          <c:tx>
            <c:strRef>
              <c:f>Данные!$A$18</c:f>
              <c:strCache>
                <c:ptCount val="1"/>
                <c:pt idx="0">
                  <c:v>Нылга</c:v>
                </c:pt>
              </c:strCache>
            </c:strRef>
          </c:tx>
          <c:spPr>
            <a:ln w="38100" cap="flat" cmpd="sng" algn="ctr">
              <a:solidFill>
                <a:srgbClr val="FFFF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9"/>
              <c:layout>
                <c:manualLayout>
                  <c:x val="0.65963121561662419"/>
                  <c:y val="-5.5178984153254604E-5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Данные!$J$18:$BY$18</c:f>
              <c:numCache>
                <c:formatCode>General</c:formatCode>
                <c:ptCount val="50"/>
                <c:pt idx="3">
                  <c:v>79</c:v>
                </c:pt>
                <c:pt idx="4">
                  <c:v>83</c:v>
                </c:pt>
                <c:pt idx="5">
                  <c:v>84</c:v>
                </c:pt>
                <c:pt idx="6">
                  <c:v>89</c:v>
                </c:pt>
                <c:pt idx="7">
                  <c:v>96</c:v>
                </c:pt>
                <c:pt idx="8">
                  <c:v>105</c:v>
                </c:pt>
                <c:pt idx="9">
                  <c:v>123</c:v>
                </c:pt>
                <c:pt idx="10">
                  <c:v>133</c:v>
                </c:pt>
                <c:pt idx="11">
                  <c:v>142</c:v>
                </c:pt>
                <c:pt idx="12">
                  <c:v>162</c:v>
                </c:pt>
                <c:pt idx="13">
                  <c:v>193</c:v>
                </c:pt>
                <c:pt idx="14">
                  <c:v>231</c:v>
                </c:pt>
                <c:pt idx="15">
                  <c:v>271</c:v>
                </c:pt>
                <c:pt idx="16">
                  <c:v>277</c:v>
                </c:pt>
                <c:pt idx="17">
                  <c:v>274</c:v>
                </c:pt>
                <c:pt idx="18">
                  <c:v>274</c:v>
                </c:pt>
                <c:pt idx="19">
                  <c:v>269</c:v>
                </c:pt>
                <c:pt idx="20">
                  <c:v>254</c:v>
                </c:pt>
                <c:pt idx="21">
                  <c:v>253</c:v>
                </c:pt>
                <c:pt idx="22">
                  <c:v>234</c:v>
                </c:pt>
                <c:pt idx="23">
                  <c:v>226</c:v>
                </c:pt>
                <c:pt idx="24">
                  <c:v>236</c:v>
                </c:pt>
                <c:pt idx="25">
                  <c:v>274</c:v>
                </c:pt>
                <c:pt idx="26">
                  <c:v>287</c:v>
                </c:pt>
                <c:pt idx="27">
                  <c:v>294</c:v>
                </c:pt>
                <c:pt idx="28">
                  <c:v>307</c:v>
                </c:pt>
                <c:pt idx="29">
                  <c:v>317</c:v>
                </c:pt>
                <c:pt idx="30">
                  <c:v>324</c:v>
                </c:pt>
                <c:pt idx="31">
                  <c:v>326</c:v>
                </c:pt>
                <c:pt idx="32">
                  <c:v>321</c:v>
                </c:pt>
                <c:pt idx="33">
                  <c:v>313</c:v>
                </c:pt>
                <c:pt idx="34">
                  <c:v>302</c:v>
                </c:pt>
                <c:pt idx="35">
                  <c:v>283</c:v>
                </c:pt>
                <c:pt idx="36">
                  <c:v>260</c:v>
                </c:pt>
                <c:pt idx="37">
                  <c:v>239</c:v>
                </c:pt>
                <c:pt idx="38">
                  <c:v>197</c:v>
                </c:pt>
                <c:pt idx="39">
                  <c:v>178</c:v>
                </c:pt>
                <c:pt idx="40">
                  <c:v>171</c:v>
                </c:pt>
                <c:pt idx="41">
                  <c:v>164</c:v>
                </c:pt>
                <c:pt idx="42">
                  <c:v>158</c:v>
                </c:pt>
                <c:pt idx="43">
                  <c:v>161</c:v>
                </c:pt>
                <c:pt idx="44">
                  <c:v>157</c:v>
                </c:pt>
                <c:pt idx="45">
                  <c:v>147</c:v>
                </c:pt>
                <c:pt idx="46">
                  <c:v>136</c:v>
                </c:pt>
                <c:pt idx="47">
                  <c:v>123</c:v>
                </c:pt>
              </c:numCache>
            </c:numRef>
          </c:val>
          <c:smooth val="1"/>
        </c:ser>
        <c:ser>
          <c:idx val="14"/>
          <c:order val="14"/>
          <c:tx>
            <c:strRef>
              <c:f>Данные!$A$19</c:f>
              <c:strCache>
                <c:ptCount val="1"/>
                <c:pt idx="0">
                  <c:v>Нылга неблагоприятный уровень</c:v>
                </c:pt>
              </c:strCache>
            </c:strRef>
          </c:tx>
          <c:spPr>
            <a:ln w="38100" cap="flat" cmpd="sng" algn="ctr">
              <a:solidFill>
                <a:srgbClr val="FFFF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5"/>
              <c:layout>
                <c:manualLayout>
                  <c:x val="-9.4318985375376224E-2"/>
                  <c:y val="0"/>
                </c:manualLayout>
              </c:layout>
              <c:tx>
                <c:rich>
                  <a:bodyPr/>
                  <a:lstStyle/>
                  <a:p>
                    <a:pPr>
                      <a:defRPr sz="900" b="0" i="0" u="none" strike="noStrike" baseline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defRPr>
                    </a:pPr>
                    <a:r>
                      <a:rPr lang="ru-RU"/>
                      <a:t>Нылга опасный уровень *</a:t>
                    </a:r>
                  </a:p>
                </c:rich>
              </c:tx>
              <c:spPr/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Данные!$AB$19:$BY$19</c:f>
              <c:numCache>
                <c:formatCode>General</c:formatCode>
                <c:ptCount val="50"/>
                <c:pt idx="0">
                  <c:v>340</c:v>
                </c:pt>
                <c:pt idx="1">
                  <c:v>340</c:v>
                </c:pt>
                <c:pt idx="2">
                  <c:v>340</c:v>
                </c:pt>
                <c:pt idx="3">
                  <c:v>340</c:v>
                </c:pt>
                <c:pt idx="4">
                  <c:v>340</c:v>
                </c:pt>
                <c:pt idx="5">
                  <c:v>340</c:v>
                </c:pt>
                <c:pt idx="6">
                  <c:v>340</c:v>
                </c:pt>
                <c:pt idx="7">
                  <c:v>340</c:v>
                </c:pt>
                <c:pt idx="8">
                  <c:v>340</c:v>
                </c:pt>
                <c:pt idx="9">
                  <c:v>340</c:v>
                </c:pt>
                <c:pt idx="10">
                  <c:v>340</c:v>
                </c:pt>
                <c:pt idx="11">
                  <c:v>340</c:v>
                </c:pt>
                <c:pt idx="12">
                  <c:v>340</c:v>
                </c:pt>
                <c:pt idx="13">
                  <c:v>340</c:v>
                </c:pt>
                <c:pt idx="14">
                  <c:v>340</c:v>
                </c:pt>
                <c:pt idx="15">
                  <c:v>340</c:v>
                </c:pt>
                <c:pt idx="16">
                  <c:v>340</c:v>
                </c:pt>
                <c:pt idx="17">
                  <c:v>340</c:v>
                </c:pt>
                <c:pt idx="18">
                  <c:v>340</c:v>
                </c:pt>
                <c:pt idx="19">
                  <c:v>340</c:v>
                </c:pt>
                <c:pt idx="20">
                  <c:v>340</c:v>
                </c:pt>
                <c:pt idx="21">
                  <c:v>340</c:v>
                </c:pt>
                <c:pt idx="22">
                  <c:v>340</c:v>
                </c:pt>
                <c:pt idx="23">
                  <c:v>340</c:v>
                </c:pt>
                <c:pt idx="24">
                  <c:v>340</c:v>
                </c:pt>
                <c:pt idx="25">
                  <c:v>340</c:v>
                </c:pt>
                <c:pt idx="26">
                  <c:v>340</c:v>
                </c:pt>
                <c:pt idx="27">
                  <c:v>340</c:v>
                </c:pt>
                <c:pt idx="28">
                  <c:v>340</c:v>
                </c:pt>
                <c:pt idx="29">
                  <c:v>340</c:v>
                </c:pt>
                <c:pt idx="30">
                  <c:v>340</c:v>
                </c:pt>
                <c:pt idx="31">
                  <c:v>340</c:v>
                </c:pt>
                <c:pt idx="32">
                  <c:v>340</c:v>
                </c:pt>
                <c:pt idx="33">
                  <c:v>340</c:v>
                </c:pt>
                <c:pt idx="34">
                  <c:v>340</c:v>
                </c:pt>
                <c:pt idx="35">
                  <c:v>340</c:v>
                </c:pt>
                <c:pt idx="36">
                  <c:v>340</c:v>
                </c:pt>
                <c:pt idx="37">
                  <c:v>340</c:v>
                </c:pt>
                <c:pt idx="38">
                  <c:v>340</c:v>
                </c:pt>
                <c:pt idx="39">
                  <c:v>340</c:v>
                </c:pt>
                <c:pt idx="40">
                  <c:v>340</c:v>
                </c:pt>
                <c:pt idx="41">
                  <c:v>340</c:v>
                </c:pt>
                <c:pt idx="42">
                  <c:v>340</c:v>
                </c:pt>
                <c:pt idx="43">
                  <c:v>340</c:v>
                </c:pt>
                <c:pt idx="44">
                  <c:v>340</c:v>
                </c:pt>
                <c:pt idx="45">
                  <c:v>340</c:v>
                </c:pt>
                <c:pt idx="46">
                  <c:v>340</c:v>
                </c:pt>
                <c:pt idx="47">
                  <c:v>340</c:v>
                </c:pt>
                <c:pt idx="48">
                  <c:v>340</c:v>
                </c:pt>
                <c:pt idx="49">
                  <c:v>340</c:v>
                </c:pt>
              </c:numCache>
            </c:numRef>
          </c:val>
          <c:smooth val="0"/>
        </c:ser>
        <c:ser>
          <c:idx val="15"/>
          <c:order val="15"/>
          <c:tx>
            <c:strRef>
              <c:f>Данные!$A$20</c:f>
              <c:strCache>
                <c:ptCount val="1"/>
                <c:pt idx="0">
                  <c:v>Сива</c:v>
                </c:pt>
              </c:strCache>
            </c:strRef>
          </c:tx>
          <c:spPr>
            <a:ln w="38100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3"/>
              <c:layout>
                <c:manualLayout>
                  <c:x val="0.76731524495853831"/>
                  <c:y val="2.3023307602906336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Данные!$J$20:$BY$20</c:f>
              <c:numCache>
                <c:formatCode>General</c:formatCode>
                <c:ptCount val="50"/>
                <c:pt idx="3">
                  <c:v>202</c:v>
                </c:pt>
                <c:pt idx="4">
                  <c:v>202</c:v>
                </c:pt>
                <c:pt idx="5">
                  <c:v>204</c:v>
                </c:pt>
                <c:pt idx="6">
                  <c:v>205</c:v>
                </c:pt>
                <c:pt idx="7">
                  <c:v>207</c:v>
                </c:pt>
                <c:pt idx="8">
                  <c:v>212</c:v>
                </c:pt>
                <c:pt idx="9">
                  <c:v>215</c:v>
                </c:pt>
                <c:pt idx="10">
                  <c:v>223</c:v>
                </c:pt>
                <c:pt idx="11">
                  <c:v>220</c:v>
                </c:pt>
                <c:pt idx="12">
                  <c:v>227</c:v>
                </c:pt>
                <c:pt idx="13">
                  <c:v>236</c:v>
                </c:pt>
                <c:pt idx="14">
                  <c:v>238</c:v>
                </c:pt>
                <c:pt idx="15">
                  <c:v>210</c:v>
                </c:pt>
                <c:pt idx="16">
                  <c:v>203</c:v>
                </c:pt>
                <c:pt idx="17">
                  <c:v>210</c:v>
                </c:pt>
                <c:pt idx="18">
                  <c:v>202</c:v>
                </c:pt>
                <c:pt idx="19">
                  <c:v>199</c:v>
                </c:pt>
                <c:pt idx="20">
                  <c:v>188</c:v>
                </c:pt>
                <c:pt idx="21">
                  <c:v>182</c:v>
                </c:pt>
                <c:pt idx="22">
                  <c:v>187</c:v>
                </c:pt>
                <c:pt idx="23">
                  <c:v>186</c:v>
                </c:pt>
                <c:pt idx="24">
                  <c:v>190</c:v>
                </c:pt>
                <c:pt idx="25">
                  <c:v>204</c:v>
                </c:pt>
                <c:pt idx="26">
                  <c:v>212</c:v>
                </c:pt>
                <c:pt idx="27">
                  <c:v>230</c:v>
                </c:pt>
                <c:pt idx="28">
                  <c:v>233</c:v>
                </c:pt>
                <c:pt idx="29">
                  <c:v>235</c:v>
                </c:pt>
                <c:pt idx="30">
                  <c:v>234</c:v>
                </c:pt>
                <c:pt idx="31">
                  <c:v>229</c:v>
                </c:pt>
                <c:pt idx="32">
                  <c:v>222</c:v>
                </c:pt>
                <c:pt idx="33">
                  <c:v>226</c:v>
                </c:pt>
                <c:pt idx="34">
                  <c:v>231</c:v>
                </c:pt>
                <c:pt idx="35">
                  <c:v>230</c:v>
                </c:pt>
                <c:pt idx="36">
                  <c:v>222</c:v>
                </c:pt>
                <c:pt idx="37">
                  <c:v>209</c:v>
                </c:pt>
                <c:pt idx="38">
                  <c:v>199</c:v>
                </c:pt>
                <c:pt idx="39">
                  <c:v>194</c:v>
                </c:pt>
                <c:pt idx="40">
                  <c:v>192</c:v>
                </c:pt>
                <c:pt idx="41">
                  <c:v>188</c:v>
                </c:pt>
                <c:pt idx="42">
                  <c:v>186</c:v>
                </c:pt>
                <c:pt idx="43">
                  <c:v>182</c:v>
                </c:pt>
                <c:pt idx="44">
                  <c:v>179</c:v>
                </c:pt>
                <c:pt idx="45">
                  <c:v>176</c:v>
                </c:pt>
                <c:pt idx="46">
                  <c:v>173</c:v>
                </c:pt>
                <c:pt idx="47">
                  <c:v>171</c:v>
                </c:pt>
              </c:numCache>
            </c:numRef>
          </c:val>
          <c:smooth val="1"/>
        </c:ser>
        <c:ser>
          <c:idx val="16"/>
          <c:order val="16"/>
          <c:tx>
            <c:strRef>
              <c:f>Данные!$A$21</c:f>
              <c:strCache>
                <c:ptCount val="1"/>
                <c:pt idx="0">
                  <c:v>Сива неблагоприятный уровень</c:v>
                </c:pt>
              </c:strCache>
            </c:strRef>
          </c:tx>
          <c:spPr>
            <a:ln w="38100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4"/>
              <c:layout>
                <c:manualLayout>
                  <c:x val="-7.653987725317242E-2"/>
                  <c:y val="1.6698700532823949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Данные!$AB$21:$BY$21</c:f>
              <c:numCache>
                <c:formatCode>General</c:formatCode>
                <c:ptCount val="50"/>
                <c:pt idx="0">
                  <c:v>505</c:v>
                </c:pt>
                <c:pt idx="1">
                  <c:v>505</c:v>
                </c:pt>
                <c:pt idx="2">
                  <c:v>505</c:v>
                </c:pt>
                <c:pt idx="3">
                  <c:v>505</c:v>
                </c:pt>
                <c:pt idx="4">
                  <c:v>505</c:v>
                </c:pt>
                <c:pt idx="5">
                  <c:v>505</c:v>
                </c:pt>
                <c:pt idx="6">
                  <c:v>505</c:v>
                </c:pt>
                <c:pt idx="7">
                  <c:v>505</c:v>
                </c:pt>
                <c:pt idx="8">
                  <c:v>505</c:v>
                </c:pt>
                <c:pt idx="9">
                  <c:v>505</c:v>
                </c:pt>
                <c:pt idx="10">
                  <c:v>505</c:v>
                </c:pt>
                <c:pt idx="11">
                  <c:v>505</c:v>
                </c:pt>
                <c:pt idx="12">
                  <c:v>505</c:v>
                </c:pt>
                <c:pt idx="13">
                  <c:v>505</c:v>
                </c:pt>
                <c:pt idx="14">
                  <c:v>505</c:v>
                </c:pt>
                <c:pt idx="15">
                  <c:v>505</c:v>
                </c:pt>
                <c:pt idx="16">
                  <c:v>505</c:v>
                </c:pt>
                <c:pt idx="17">
                  <c:v>505</c:v>
                </c:pt>
                <c:pt idx="18">
                  <c:v>505</c:v>
                </c:pt>
                <c:pt idx="19">
                  <c:v>505</c:v>
                </c:pt>
                <c:pt idx="20">
                  <c:v>505</c:v>
                </c:pt>
                <c:pt idx="21">
                  <c:v>505</c:v>
                </c:pt>
                <c:pt idx="22">
                  <c:v>505</c:v>
                </c:pt>
                <c:pt idx="23">
                  <c:v>505</c:v>
                </c:pt>
                <c:pt idx="24">
                  <c:v>505</c:v>
                </c:pt>
                <c:pt idx="25">
                  <c:v>505</c:v>
                </c:pt>
                <c:pt idx="26">
                  <c:v>505</c:v>
                </c:pt>
                <c:pt idx="27">
                  <c:v>505</c:v>
                </c:pt>
                <c:pt idx="28">
                  <c:v>505</c:v>
                </c:pt>
                <c:pt idx="29">
                  <c:v>505</c:v>
                </c:pt>
                <c:pt idx="30">
                  <c:v>505</c:v>
                </c:pt>
                <c:pt idx="31">
                  <c:v>505</c:v>
                </c:pt>
                <c:pt idx="32">
                  <c:v>505</c:v>
                </c:pt>
                <c:pt idx="33">
                  <c:v>505</c:v>
                </c:pt>
                <c:pt idx="34">
                  <c:v>505</c:v>
                </c:pt>
                <c:pt idx="35">
                  <c:v>505</c:v>
                </c:pt>
                <c:pt idx="36">
                  <c:v>505</c:v>
                </c:pt>
                <c:pt idx="37">
                  <c:v>505</c:v>
                </c:pt>
                <c:pt idx="38">
                  <c:v>505</c:v>
                </c:pt>
                <c:pt idx="39">
                  <c:v>505</c:v>
                </c:pt>
                <c:pt idx="40">
                  <c:v>505</c:v>
                </c:pt>
                <c:pt idx="41">
                  <c:v>505</c:v>
                </c:pt>
                <c:pt idx="42">
                  <c:v>505</c:v>
                </c:pt>
                <c:pt idx="43">
                  <c:v>505</c:v>
                </c:pt>
                <c:pt idx="44">
                  <c:v>505</c:v>
                </c:pt>
                <c:pt idx="45">
                  <c:v>505</c:v>
                </c:pt>
                <c:pt idx="46">
                  <c:v>505</c:v>
                </c:pt>
                <c:pt idx="47">
                  <c:v>505</c:v>
                </c:pt>
                <c:pt idx="48">
                  <c:v>505</c:v>
                </c:pt>
                <c:pt idx="49">
                  <c:v>505</c:v>
                </c:pt>
              </c:numCache>
            </c:numRef>
          </c:val>
          <c:smooth val="0"/>
        </c:ser>
        <c:ser>
          <c:idx val="17"/>
          <c:order val="17"/>
          <c:tx>
            <c:strRef>
              <c:f>Данные!$A$22</c:f>
              <c:strCache>
                <c:ptCount val="1"/>
                <c:pt idx="0">
                  <c:v>Адамка</c:v>
                </c:pt>
              </c:strCache>
            </c:strRef>
          </c:tx>
          <c:spPr>
            <a:ln w="38100" cap="flat" cmpd="sng" algn="ctr">
              <a:solidFill>
                <a:schemeClr val="tx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9"/>
              <c:layout>
                <c:manualLayout>
                  <c:x val="0.644602505543173"/>
                  <c:y val="-5.2141339545554509E-5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Данные!$J$22:$BY$22</c:f>
              <c:numCache>
                <c:formatCode>General</c:formatCode>
                <c:ptCount val="50"/>
                <c:pt idx="3">
                  <c:v>55</c:v>
                </c:pt>
                <c:pt idx="4">
                  <c:v>52</c:v>
                </c:pt>
                <c:pt idx="5">
                  <c:v>52</c:v>
                </c:pt>
                <c:pt idx="6">
                  <c:v>53</c:v>
                </c:pt>
                <c:pt idx="7">
                  <c:v>57</c:v>
                </c:pt>
                <c:pt idx="8">
                  <c:v>58</c:v>
                </c:pt>
                <c:pt idx="9">
                  <c:v>60</c:v>
                </c:pt>
                <c:pt idx="10">
                  <c:v>61</c:v>
                </c:pt>
                <c:pt idx="11">
                  <c:v>61</c:v>
                </c:pt>
                <c:pt idx="12">
                  <c:v>69</c:v>
                </c:pt>
                <c:pt idx="13">
                  <c:v>80</c:v>
                </c:pt>
                <c:pt idx="14">
                  <c:v>92</c:v>
                </c:pt>
                <c:pt idx="15">
                  <c:v>95</c:v>
                </c:pt>
                <c:pt idx="16">
                  <c:v>86</c:v>
                </c:pt>
                <c:pt idx="17">
                  <c:v>83</c:v>
                </c:pt>
                <c:pt idx="18">
                  <c:v>89</c:v>
                </c:pt>
                <c:pt idx="19">
                  <c:v>78</c:v>
                </c:pt>
                <c:pt idx="20">
                  <c:v>75</c:v>
                </c:pt>
                <c:pt idx="21">
                  <c:v>70</c:v>
                </c:pt>
                <c:pt idx="22">
                  <c:v>72</c:v>
                </c:pt>
                <c:pt idx="23">
                  <c:v>75</c:v>
                </c:pt>
                <c:pt idx="24">
                  <c:v>140</c:v>
                </c:pt>
                <c:pt idx="25">
                  <c:v>108</c:v>
                </c:pt>
                <c:pt idx="26">
                  <c:v>89</c:v>
                </c:pt>
                <c:pt idx="27">
                  <c:v>92</c:v>
                </c:pt>
                <c:pt idx="28">
                  <c:v>88</c:v>
                </c:pt>
                <c:pt idx="29">
                  <c:v>70</c:v>
                </c:pt>
                <c:pt idx="30">
                  <c:v>69</c:v>
                </c:pt>
                <c:pt idx="31">
                  <c:v>65</c:v>
                </c:pt>
                <c:pt idx="32">
                  <c:v>65</c:v>
                </c:pt>
                <c:pt idx="33">
                  <c:v>69</c:v>
                </c:pt>
                <c:pt idx="34">
                  <c:v>65</c:v>
                </c:pt>
                <c:pt idx="35">
                  <c:v>62</c:v>
                </c:pt>
                <c:pt idx="36">
                  <c:v>62</c:v>
                </c:pt>
                <c:pt idx="37">
                  <c:v>61</c:v>
                </c:pt>
                <c:pt idx="38">
                  <c:v>62</c:v>
                </c:pt>
                <c:pt idx="39">
                  <c:v>62</c:v>
                </c:pt>
                <c:pt idx="40">
                  <c:v>61</c:v>
                </c:pt>
                <c:pt idx="41">
                  <c:v>60</c:v>
                </c:pt>
                <c:pt idx="42">
                  <c:v>62</c:v>
                </c:pt>
                <c:pt idx="43">
                  <c:v>60</c:v>
                </c:pt>
                <c:pt idx="44">
                  <c:v>59</c:v>
                </c:pt>
                <c:pt idx="45">
                  <c:v>59</c:v>
                </c:pt>
                <c:pt idx="46">
                  <c:v>59</c:v>
                </c:pt>
                <c:pt idx="47">
                  <c:v>58</c:v>
                </c:pt>
              </c:numCache>
            </c:numRef>
          </c:val>
          <c:smooth val="1"/>
        </c:ser>
        <c:ser>
          <c:idx val="18"/>
          <c:order val="18"/>
          <c:tx>
            <c:strRef>
              <c:f>Данные!$A$24</c:f>
              <c:strCache>
                <c:ptCount val="1"/>
                <c:pt idx="0">
                  <c:v>Адамка опасный уровень</c:v>
                </c:pt>
              </c:strCache>
            </c:strRef>
          </c:tx>
          <c:spPr>
            <a:ln w="38100" cap="flat" cmpd="sng" algn="ctr">
              <a:solidFill>
                <a:schemeClr val="tx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2"/>
              <c:layout>
                <c:manualLayout>
                  <c:x val="-4.2379167064051572E-2"/>
                  <c:y val="-1.4628579731125906E-2"/>
                </c:manualLayout>
              </c:layout>
              <c:spPr/>
              <c:txPr>
                <a:bodyPr/>
                <a:lstStyle/>
                <a:p>
                  <a:pPr>
                    <a:defRPr sz="9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Данные!$AB$24:$BY$24</c:f>
              <c:numCache>
                <c:formatCode>General</c:formatCode>
                <c:ptCount val="50"/>
                <c:pt idx="0">
                  <c:v>370</c:v>
                </c:pt>
                <c:pt idx="1">
                  <c:v>370</c:v>
                </c:pt>
                <c:pt idx="2">
                  <c:v>370</c:v>
                </c:pt>
                <c:pt idx="3">
                  <c:v>370</c:v>
                </c:pt>
                <c:pt idx="4">
                  <c:v>370</c:v>
                </c:pt>
                <c:pt idx="5">
                  <c:v>370</c:v>
                </c:pt>
                <c:pt idx="6">
                  <c:v>370</c:v>
                </c:pt>
                <c:pt idx="7">
                  <c:v>370</c:v>
                </c:pt>
                <c:pt idx="8">
                  <c:v>370</c:v>
                </c:pt>
                <c:pt idx="9">
                  <c:v>370</c:v>
                </c:pt>
                <c:pt idx="10">
                  <c:v>370</c:v>
                </c:pt>
                <c:pt idx="11">
                  <c:v>370</c:v>
                </c:pt>
                <c:pt idx="12">
                  <c:v>370</c:v>
                </c:pt>
                <c:pt idx="13">
                  <c:v>370</c:v>
                </c:pt>
                <c:pt idx="14">
                  <c:v>370</c:v>
                </c:pt>
                <c:pt idx="15">
                  <c:v>370</c:v>
                </c:pt>
                <c:pt idx="16">
                  <c:v>370</c:v>
                </c:pt>
                <c:pt idx="17">
                  <c:v>370</c:v>
                </c:pt>
                <c:pt idx="18">
                  <c:v>370</c:v>
                </c:pt>
                <c:pt idx="19">
                  <c:v>370</c:v>
                </c:pt>
                <c:pt idx="20">
                  <c:v>370</c:v>
                </c:pt>
                <c:pt idx="21">
                  <c:v>370</c:v>
                </c:pt>
                <c:pt idx="22">
                  <c:v>370</c:v>
                </c:pt>
                <c:pt idx="23">
                  <c:v>370</c:v>
                </c:pt>
                <c:pt idx="24">
                  <c:v>370</c:v>
                </c:pt>
                <c:pt idx="25">
                  <c:v>370</c:v>
                </c:pt>
                <c:pt idx="26">
                  <c:v>370</c:v>
                </c:pt>
                <c:pt idx="27">
                  <c:v>370</c:v>
                </c:pt>
                <c:pt idx="28">
                  <c:v>370</c:v>
                </c:pt>
                <c:pt idx="29">
                  <c:v>370</c:v>
                </c:pt>
                <c:pt idx="30">
                  <c:v>370</c:v>
                </c:pt>
                <c:pt idx="31">
                  <c:v>370</c:v>
                </c:pt>
                <c:pt idx="32">
                  <c:v>370</c:v>
                </c:pt>
                <c:pt idx="33">
                  <c:v>370</c:v>
                </c:pt>
                <c:pt idx="34">
                  <c:v>370</c:v>
                </c:pt>
                <c:pt idx="35">
                  <c:v>370</c:v>
                </c:pt>
                <c:pt idx="36">
                  <c:v>370</c:v>
                </c:pt>
                <c:pt idx="37">
                  <c:v>370</c:v>
                </c:pt>
                <c:pt idx="38">
                  <c:v>370</c:v>
                </c:pt>
                <c:pt idx="39">
                  <c:v>370</c:v>
                </c:pt>
                <c:pt idx="40">
                  <c:v>370</c:v>
                </c:pt>
                <c:pt idx="41">
                  <c:v>370</c:v>
                </c:pt>
                <c:pt idx="42">
                  <c:v>370</c:v>
                </c:pt>
                <c:pt idx="43">
                  <c:v>370</c:v>
                </c:pt>
                <c:pt idx="44">
                  <c:v>370</c:v>
                </c:pt>
                <c:pt idx="45">
                  <c:v>370</c:v>
                </c:pt>
                <c:pt idx="46">
                  <c:v>370</c:v>
                </c:pt>
                <c:pt idx="47">
                  <c:v>370</c:v>
                </c:pt>
                <c:pt idx="48">
                  <c:v>370</c:v>
                </c:pt>
                <c:pt idx="49">
                  <c:v>370</c:v>
                </c:pt>
              </c:numCache>
            </c:numRef>
          </c:val>
          <c:smooth val="0"/>
        </c:ser>
        <c:ser>
          <c:idx val="20"/>
          <c:order val="19"/>
          <c:tx>
            <c:strRef>
              <c:f>Данные!$A$25</c:f>
              <c:strCache>
                <c:ptCount val="1"/>
                <c:pt idx="0">
                  <c:v>Иж (Чернушка)</c:v>
                </c:pt>
              </c:strCache>
            </c:strRef>
          </c:tx>
          <c:spPr>
            <a:ln w="34925">
              <a:solidFill>
                <a:srgbClr val="7030A0"/>
              </a:solidFill>
            </a:ln>
          </c:spPr>
          <c:marker>
            <c:symbol val="none"/>
          </c:marker>
          <c:dLbls>
            <c:dLbl>
              <c:idx val="4"/>
              <c:layout>
                <c:manualLayout>
                  <c:x val="0.66165908892991032"/>
                  <c:y val="-8.414877440064094E-3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Данные!$J$25:$BY$25</c:f>
              <c:numCache>
                <c:formatCode>General</c:formatCode>
                <c:ptCount val="50"/>
                <c:pt idx="3">
                  <c:v>85</c:v>
                </c:pt>
                <c:pt idx="4">
                  <c:v>80</c:v>
                </c:pt>
                <c:pt idx="5">
                  <c:v>84</c:v>
                </c:pt>
                <c:pt idx="6">
                  <c:v>90</c:v>
                </c:pt>
                <c:pt idx="7">
                  <c:v>98</c:v>
                </c:pt>
                <c:pt idx="8">
                  <c:v>106</c:v>
                </c:pt>
                <c:pt idx="9">
                  <c:v>116</c:v>
                </c:pt>
                <c:pt idx="10">
                  <c:v>122</c:v>
                </c:pt>
                <c:pt idx="11">
                  <c:v>124</c:v>
                </c:pt>
                <c:pt idx="12">
                  <c:v>122</c:v>
                </c:pt>
                <c:pt idx="13">
                  <c:v>122</c:v>
                </c:pt>
                <c:pt idx="14">
                  <c:v>128</c:v>
                </c:pt>
                <c:pt idx="15">
                  <c:v>128</c:v>
                </c:pt>
                <c:pt idx="16">
                  <c:v>120</c:v>
                </c:pt>
                <c:pt idx="17">
                  <c:v>116</c:v>
                </c:pt>
                <c:pt idx="18">
                  <c:v>113</c:v>
                </c:pt>
                <c:pt idx="19">
                  <c:v>112</c:v>
                </c:pt>
                <c:pt idx="20">
                  <c:v>110</c:v>
                </c:pt>
                <c:pt idx="21">
                  <c:v>109</c:v>
                </c:pt>
                <c:pt idx="22">
                  <c:v>106</c:v>
                </c:pt>
                <c:pt idx="23">
                  <c:v>106</c:v>
                </c:pt>
                <c:pt idx="24">
                  <c:v>110</c:v>
                </c:pt>
                <c:pt idx="25">
                  <c:v>115</c:v>
                </c:pt>
                <c:pt idx="26">
                  <c:v>119</c:v>
                </c:pt>
                <c:pt idx="27">
                  <c:v>122</c:v>
                </c:pt>
                <c:pt idx="28">
                  <c:v>124</c:v>
                </c:pt>
                <c:pt idx="29">
                  <c:v>125</c:v>
                </c:pt>
                <c:pt idx="30">
                  <c:v>125</c:v>
                </c:pt>
                <c:pt idx="31">
                  <c:v>123</c:v>
                </c:pt>
                <c:pt idx="32">
                  <c:v>122</c:v>
                </c:pt>
                <c:pt idx="33">
                  <c:v>122</c:v>
                </c:pt>
                <c:pt idx="34">
                  <c:v>122</c:v>
                </c:pt>
                <c:pt idx="35">
                  <c:v>122</c:v>
                </c:pt>
                <c:pt idx="36">
                  <c:v>117</c:v>
                </c:pt>
                <c:pt idx="37">
                  <c:v>109</c:v>
                </c:pt>
                <c:pt idx="38">
                  <c:v>108</c:v>
                </c:pt>
                <c:pt idx="39">
                  <c:v>108</c:v>
                </c:pt>
                <c:pt idx="40">
                  <c:v>106</c:v>
                </c:pt>
                <c:pt idx="41">
                  <c:v>104</c:v>
                </c:pt>
                <c:pt idx="42">
                  <c:v>100</c:v>
                </c:pt>
              </c:numCache>
            </c:numRef>
          </c:val>
          <c:smooth val="0"/>
        </c:ser>
        <c:ser>
          <c:idx val="21"/>
          <c:order val="20"/>
          <c:tx>
            <c:strRef>
              <c:f>Данные!$A$26</c:f>
              <c:strCache>
                <c:ptCount val="1"/>
                <c:pt idx="0">
                  <c:v>Иж (Сарапульский мост)</c:v>
                </c:pt>
              </c:strCache>
            </c:strRef>
          </c:tx>
          <c:spPr>
            <a:ln>
              <a:solidFill>
                <a:srgbClr val="00FF99"/>
              </a:solidFill>
            </a:ln>
          </c:spPr>
          <c:marker>
            <c:symbol val="none"/>
          </c:marker>
          <c:dLbls>
            <c:dLbl>
              <c:idx val="4"/>
              <c:layout>
                <c:manualLayout>
                  <c:x val="0.66100380911629142"/>
                  <c:y val="4.1763078901665557E-3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Данные!$J$26:$BY$26</c:f>
              <c:numCache>
                <c:formatCode>General</c:formatCode>
                <c:ptCount val="50"/>
                <c:pt idx="3">
                  <c:v>-35</c:v>
                </c:pt>
                <c:pt idx="4">
                  <c:v>-23</c:v>
                </c:pt>
                <c:pt idx="5">
                  <c:v>-17</c:v>
                </c:pt>
                <c:pt idx="6">
                  <c:v>-11</c:v>
                </c:pt>
                <c:pt idx="7">
                  <c:v>-2</c:v>
                </c:pt>
                <c:pt idx="8">
                  <c:v>-2</c:v>
                </c:pt>
                <c:pt idx="9">
                  <c:v>28</c:v>
                </c:pt>
                <c:pt idx="10">
                  <c:v>34</c:v>
                </c:pt>
                <c:pt idx="11">
                  <c:v>30</c:v>
                </c:pt>
                <c:pt idx="12">
                  <c:v>84</c:v>
                </c:pt>
                <c:pt idx="13">
                  <c:v>104</c:v>
                </c:pt>
                <c:pt idx="14">
                  <c:v>168</c:v>
                </c:pt>
                <c:pt idx="15">
                  <c:v>205</c:v>
                </c:pt>
                <c:pt idx="16">
                  <c:v>198</c:v>
                </c:pt>
                <c:pt idx="17">
                  <c:v>227</c:v>
                </c:pt>
                <c:pt idx="18">
                  <c:v>243</c:v>
                </c:pt>
                <c:pt idx="19">
                  <c:v>241</c:v>
                </c:pt>
                <c:pt idx="20">
                  <c:v>228</c:v>
                </c:pt>
                <c:pt idx="21">
                  <c:v>208</c:v>
                </c:pt>
                <c:pt idx="22">
                  <c:v>214</c:v>
                </c:pt>
                <c:pt idx="23">
                  <c:v>204</c:v>
                </c:pt>
                <c:pt idx="24">
                  <c:v>216</c:v>
                </c:pt>
                <c:pt idx="25">
                  <c:v>225</c:v>
                </c:pt>
                <c:pt idx="26">
                  <c:v>220</c:v>
                </c:pt>
                <c:pt idx="27">
                  <c:v>227</c:v>
                </c:pt>
                <c:pt idx="28">
                  <c:v>235</c:v>
                </c:pt>
                <c:pt idx="29">
                  <c:v>238</c:v>
                </c:pt>
                <c:pt idx="30">
                  <c:v>238</c:v>
                </c:pt>
                <c:pt idx="31">
                  <c:v>240</c:v>
                </c:pt>
                <c:pt idx="32">
                  <c:v>215</c:v>
                </c:pt>
                <c:pt idx="33">
                  <c:v>185</c:v>
                </c:pt>
                <c:pt idx="34">
                  <c:v>80</c:v>
                </c:pt>
                <c:pt idx="35">
                  <c:v>8</c:v>
                </c:pt>
                <c:pt idx="36">
                  <c:v>-10</c:v>
                </c:pt>
                <c:pt idx="37">
                  <c:v>-15</c:v>
                </c:pt>
                <c:pt idx="38">
                  <c:v>-25</c:v>
                </c:pt>
                <c:pt idx="39">
                  <c:v>-29</c:v>
                </c:pt>
                <c:pt idx="40">
                  <c:v>-32</c:v>
                </c:pt>
                <c:pt idx="41">
                  <c:v>-38</c:v>
                </c:pt>
                <c:pt idx="42">
                  <c:v>-38</c:v>
                </c:pt>
              </c:numCache>
            </c:numRef>
          </c:val>
          <c:smooth val="1"/>
        </c:ser>
        <c:ser>
          <c:idx val="23"/>
          <c:order val="21"/>
          <c:tx>
            <c:strRef>
              <c:f>Данные!$A$27</c:f>
              <c:strCache>
                <c:ptCount val="1"/>
                <c:pt idx="0">
                  <c:v>Люк</c:v>
                </c:pt>
              </c:strCache>
            </c:strRef>
          </c:tx>
          <c:spPr>
            <a:ln w="38100">
              <a:solidFill>
                <a:srgbClr val="305D2D"/>
              </a:solidFill>
            </a:ln>
          </c:spPr>
          <c:marker>
            <c:symbol val="none"/>
          </c:marker>
          <c:dLbls>
            <c:dLbl>
              <c:idx val="9"/>
              <c:layout>
                <c:manualLayout>
                  <c:x val="0.57498314764384173"/>
                  <c:y val="1.4574828632193693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Данные!$AB$1:$BY$1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Данные!$J$27:$BY$27</c:f>
              <c:numCache>
                <c:formatCode>General</c:formatCode>
                <c:ptCount val="50"/>
                <c:pt idx="3">
                  <c:v>-325</c:v>
                </c:pt>
                <c:pt idx="4">
                  <c:v>-120</c:v>
                </c:pt>
                <c:pt idx="5">
                  <c:v>-120</c:v>
                </c:pt>
                <c:pt idx="6">
                  <c:v>-110</c:v>
                </c:pt>
                <c:pt idx="7">
                  <c:v>-106</c:v>
                </c:pt>
                <c:pt idx="8">
                  <c:v>-90</c:v>
                </c:pt>
                <c:pt idx="9">
                  <c:v>-73</c:v>
                </c:pt>
                <c:pt idx="10">
                  <c:v>-55</c:v>
                </c:pt>
                <c:pt idx="11">
                  <c:v>-47</c:v>
                </c:pt>
                <c:pt idx="12">
                  <c:v>-30</c:v>
                </c:pt>
                <c:pt idx="13">
                  <c:v>-3</c:v>
                </c:pt>
                <c:pt idx="14">
                  <c:v>45</c:v>
                </c:pt>
                <c:pt idx="15">
                  <c:v>58</c:v>
                </c:pt>
                <c:pt idx="16">
                  <c:v>55</c:v>
                </c:pt>
                <c:pt idx="17">
                  <c:v>57</c:v>
                </c:pt>
                <c:pt idx="18">
                  <c:v>40</c:v>
                </c:pt>
                <c:pt idx="19">
                  <c:v>20</c:v>
                </c:pt>
                <c:pt idx="20">
                  <c:v>0</c:v>
                </c:pt>
                <c:pt idx="21">
                  <c:v>-20</c:v>
                </c:pt>
                <c:pt idx="22">
                  <c:v>-20</c:v>
                </c:pt>
                <c:pt idx="23">
                  <c:v>-45</c:v>
                </c:pt>
                <c:pt idx="24">
                  <c:v>5</c:v>
                </c:pt>
                <c:pt idx="25">
                  <c:v>26</c:v>
                </c:pt>
                <c:pt idx="26">
                  <c:v>40</c:v>
                </c:pt>
                <c:pt idx="27">
                  <c:v>52</c:v>
                </c:pt>
                <c:pt idx="28">
                  <c:v>57</c:v>
                </c:pt>
                <c:pt idx="29">
                  <c:v>66</c:v>
                </c:pt>
                <c:pt idx="30">
                  <c:v>68</c:v>
                </c:pt>
                <c:pt idx="31">
                  <c:v>55</c:v>
                </c:pt>
                <c:pt idx="32">
                  <c:v>38</c:v>
                </c:pt>
                <c:pt idx="33">
                  <c:v>20</c:v>
                </c:pt>
                <c:pt idx="34">
                  <c:v>0</c:v>
                </c:pt>
                <c:pt idx="35">
                  <c:v>-20</c:v>
                </c:pt>
                <c:pt idx="36">
                  <c:v>-40</c:v>
                </c:pt>
                <c:pt idx="37">
                  <c:v>-60</c:v>
                </c:pt>
                <c:pt idx="38">
                  <c:v>-75</c:v>
                </c:pt>
                <c:pt idx="39">
                  <c:v>-80</c:v>
                </c:pt>
                <c:pt idx="40">
                  <c:v>-80</c:v>
                </c:pt>
                <c:pt idx="41">
                  <c:v>-85</c:v>
                </c:pt>
                <c:pt idx="42">
                  <c:v>-97</c:v>
                </c:pt>
              </c:numCache>
            </c:numRef>
          </c:val>
          <c:smooth val="1"/>
        </c:ser>
        <c:ser>
          <c:idx val="6"/>
          <c:order val="22"/>
          <c:tx>
            <c:strRef>
              <c:f>Данные!$A$28</c:f>
              <c:strCache>
                <c:ptCount val="1"/>
                <c:pt idx="0">
                  <c:v>Позимь (Кабаниха)</c:v>
                </c:pt>
              </c:strCache>
            </c:strRef>
          </c:tx>
          <c:marker>
            <c:symbol val="none"/>
          </c:marker>
          <c:dLbls>
            <c:dLbl>
              <c:idx val="4"/>
              <c:layout>
                <c:manualLayout>
                  <c:x val="0.66046388865296191"/>
                  <c:y val="-4.3757099146916431E-2"/>
                </c:manualLayout>
              </c:layout>
              <c:spPr/>
              <c:txPr>
                <a:bodyPr/>
                <a:lstStyle/>
                <a:p>
                  <a:pPr>
                    <a:defRPr sz="800" b="0" i="0" u="none" strike="noStrike" baseline="0">
                      <a:solidFill>
                        <a:srgbClr val="000000"/>
                      </a:solidFill>
                      <a:latin typeface="Times New Roman"/>
                      <a:ea typeface="Times New Roman"/>
                      <a:cs typeface="Times New Roman"/>
                    </a:defRPr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Данные!$AB$28:$BY$28</c:f>
              <c:numCache>
                <c:formatCode>General</c:formatCode>
                <c:ptCount val="50"/>
                <c:pt idx="3">
                  <c:v>-132</c:v>
                </c:pt>
                <c:pt idx="4">
                  <c:v>-134</c:v>
                </c:pt>
                <c:pt idx="5">
                  <c:v>-129</c:v>
                </c:pt>
                <c:pt idx="6">
                  <c:v>-119</c:v>
                </c:pt>
                <c:pt idx="7">
                  <c:v>-100</c:v>
                </c:pt>
                <c:pt idx="8">
                  <c:v>-77</c:v>
                </c:pt>
                <c:pt idx="9">
                  <c:v>-65</c:v>
                </c:pt>
                <c:pt idx="10">
                  <c:v>-55</c:v>
                </c:pt>
                <c:pt idx="11">
                  <c:v>-51</c:v>
                </c:pt>
                <c:pt idx="12">
                  <c:v>-25</c:v>
                </c:pt>
                <c:pt idx="13">
                  <c:v>-1</c:v>
                </c:pt>
                <c:pt idx="14">
                  <c:v>6</c:v>
                </c:pt>
                <c:pt idx="15">
                  <c:v>9</c:v>
                </c:pt>
                <c:pt idx="16">
                  <c:v>9</c:v>
                </c:pt>
                <c:pt idx="17">
                  <c:v>6</c:v>
                </c:pt>
                <c:pt idx="18">
                  <c:v>4</c:v>
                </c:pt>
                <c:pt idx="19">
                  <c:v>0</c:v>
                </c:pt>
                <c:pt idx="20">
                  <c:v>-2</c:v>
                </c:pt>
                <c:pt idx="21">
                  <c:v>-5</c:v>
                </c:pt>
                <c:pt idx="22">
                  <c:v>-8</c:v>
                </c:pt>
                <c:pt idx="23">
                  <c:v>-10</c:v>
                </c:pt>
                <c:pt idx="24">
                  <c:v>-8</c:v>
                </c:pt>
                <c:pt idx="25">
                  <c:v>-4</c:v>
                </c:pt>
                <c:pt idx="26">
                  <c:v>-2</c:v>
                </c:pt>
                <c:pt idx="27">
                  <c:v>-3</c:v>
                </c:pt>
                <c:pt idx="28">
                  <c:v>-3</c:v>
                </c:pt>
                <c:pt idx="29">
                  <c:v>-4</c:v>
                </c:pt>
                <c:pt idx="30">
                  <c:v>-4</c:v>
                </c:pt>
                <c:pt idx="31">
                  <c:v>-6</c:v>
                </c:pt>
                <c:pt idx="32">
                  <c:v>-10</c:v>
                </c:pt>
                <c:pt idx="33">
                  <c:v>-14</c:v>
                </c:pt>
                <c:pt idx="34">
                  <c:v>-18</c:v>
                </c:pt>
                <c:pt idx="35">
                  <c:v>-24</c:v>
                </c:pt>
                <c:pt idx="36">
                  <c:v>-30</c:v>
                </c:pt>
                <c:pt idx="37">
                  <c:v>-39</c:v>
                </c:pt>
                <c:pt idx="38">
                  <c:v>-46</c:v>
                </c:pt>
                <c:pt idx="39">
                  <c:v>-56</c:v>
                </c:pt>
                <c:pt idx="40">
                  <c:v>-67</c:v>
                </c:pt>
                <c:pt idx="41">
                  <c:v>-68</c:v>
                </c:pt>
                <c:pt idx="42">
                  <c:v>-74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9974144"/>
        <c:axId val="139975680"/>
      </c:lineChart>
      <c:lineChart>
        <c:grouping val="standard"/>
        <c:varyColors val="0"/>
        <c:ser>
          <c:idx val="19"/>
          <c:order val="23"/>
          <c:tx>
            <c:strRef>
              <c:f>Данные!$A$30</c:f>
              <c:strCache>
                <c:ptCount val="1"/>
                <c:pt idx="0">
                  <c:v>ночная температура</c:v>
                </c:pt>
              </c:strCache>
            </c:strRef>
          </c:tx>
          <c:spPr>
            <a:ln w="19050">
              <a:solidFill>
                <a:sysClr val="windowText" lastClr="000000"/>
              </a:solidFill>
              <a:prstDash val="dash"/>
              <a:miter lim="800000"/>
            </a:ln>
          </c:spPr>
          <c:marker>
            <c:symbol val="none"/>
          </c:marker>
          <c:cat>
            <c:numRef>
              <c:f>Данные!$J$1:$BY$1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Данные!$J$30:$BY$30</c:f>
              <c:numCache>
                <c:formatCode>General</c:formatCode>
                <c:ptCount val="50"/>
                <c:pt idx="3">
                  <c:v>-14</c:v>
                </c:pt>
                <c:pt idx="4">
                  <c:v>-8</c:v>
                </c:pt>
                <c:pt idx="5">
                  <c:v>-3</c:v>
                </c:pt>
                <c:pt idx="6">
                  <c:v>-2</c:v>
                </c:pt>
                <c:pt idx="7">
                  <c:v>0</c:v>
                </c:pt>
                <c:pt idx="8">
                  <c:v>0</c:v>
                </c:pt>
                <c:pt idx="9">
                  <c:v>-2</c:v>
                </c:pt>
                <c:pt idx="10">
                  <c:v>0</c:v>
                </c:pt>
                <c:pt idx="11">
                  <c:v>1</c:v>
                </c:pt>
                <c:pt idx="12">
                  <c:v>3</c:v>
                </c:pt>
                <c:pt idx="13">
                  <c:v>0</c:v>
                </c:pt>
                <c:pt idx="14">
                  <c:v>2</c:v>
                </c:pt>
                <c:pt idx="15">
                  <c:v>-3</c:v>
                </c:pt>
                <c:pt idx="16">
                  <c:v>-7</c:v>
                </c:pt>
                <c:pt idx="17">
                  <c:v>-2</c:v>
                </c:pt>
                <c:pt idx="18">
                  <c:v>-8</c:v>
                </c:pt>
                <c:pt idx="19">
                  <c:v>-6</c:v>
                </c:pt>
                <c:pt idx="20">
                  <c:v>-5</c:v>
                </c:pt>
                <c:pt idx="21">
                  <c:v>-6</c:v>
                </c:pt>
                <c:pt idx="22">
                  <c:v>-3</c:v>
                </c:pt>
                <c:pt idx="23">
                  <c:v>0</c:v>
                </c:pt>
                <c:pt idx="24">
                  <c:v>1</c:v>
                </c:pt>
                <c:pt idx="25">
                  <c:v>-2</c:v>
                </c:pt>
                <c:pt idx="26">
                  <c:v>-2</c:v>
                </c:pt>
                <c:pt idx="27">
                  <c:v>3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5</c:v>
                </c:pt>
                <c:pt idx="32">
                  <c:v>9</c:v>
                </c:pt>
                <c:pt idx="33">
                  <c:v>1</c:v>
                </c:pt>
                <c:pt idx="34">
                  <c:v>-3</c:v>
                </c:pt>
                <c:pt idx="35">
                  <c:v>-1</c:v>
                </c:pt>
                <c:pt idx="36">
                  <c:v>-2</c:v>
                </c:pt>
                <c:pt idx="37">
                  <c:v>-4</c:v>
                </c:pt>
                <c:pt idx="38">
                  <c:v>0</c:v>
                </c:pt>
                <c:pt idx="39">
                  <c:v>5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-2</c:v>
                </c:pt>
                <c:pt idx="44">
                  <c:v>-4</c:v>
                </c:pt>
              </c:numCache>
            </c:numRef>
          </c:val>
          <c:smooth val="1"/>
        </c:ser>
        <c:ser>
          <c:idx val="11"/>
          <c:order val="24"/>
          <c:tx>
            <c:strRef>
              <c:f>Данные!$A$29</c:f>
              <c:strCache>
                <c:ptCount val="1"/>
                <c:pt idx="0">
                  <c:v>дневная температура</c:v>
                </c:pt>
              </c:strCache>
            </c:strRef>
          </c:tx>
          <c:marker>
            <c:symbol val="none"/>
          </c:marker>
          <c:cat>
            <c:numRef>
              <c:f>Данные!$J$1:$BY$1</c:f>
              <c:numCache>
                <c:formatCode>m/d/yyyy</c:formatCode>
                <c:ptCount val="50"/>
                <c:pt idx="0">
                  <c:v>42826</c:v>
                </c:pt>
                <c:pt idx="1">
                  <c:v>42827</c:v>
                </c:pt>
                <c:pt idx="2">
                  <c:v>42828</c:v>
                </c:pt>
                <c:pt idx="3">
                  <c:v>42829</c:v>
                </c:pt>
                <c:pt idx="4">
                  <c:v>42830</c:v>
                </c:pt>
                <c:pt idx="5">
                  <c:v>42831</c:v>
                </c:pt>
                <c:pt idx="6">
                  <c:v>42832</c:v>
                </c:pt>
                <c:pt idx="7">
                  <c:v>42833</c:v>
                </c:pt>
                <c:pt idx="8">
                  <c:v>42834</c:v>
                </c:pt>
                <c:pt idx="9">
                  <c:v>42835</c:v>
                </c:pt>
                <c:pt idx="10">
                  <c:v>42836</c:v>
                </c:pt>
                <c:pt idx="11">
                  <c:v>42837</c:v>
                </c:pt>
                <c:pt idx="12">
                  <c:v>42838</c:v>
                </c:pt>
                <c:pt idx="13">
                  <c:v>42839</c:v>
                </c:pt>
                <c:pt idx="14">
                  <c:v>42840</c:v>
                </c:pt>
                <c:pt idx="15">
                  <c:v>42841</c:v>
                </c:pt>
                <c:pt idx="16">
                  <c:v>42842</c:v>
                </c:pt>
                <c:pt idx="17">
                  <c:v>42843</c:v>
                </c:pt>
                <c:pt idx="18">
                  <c:v>42844</c:v>
                </c:pt>
                <c:pt idx="19">
                  <c:v>42845</c:v>
                </c:pt>
                <c:pt idx="20">
                  <c:v>42846</c:v>
                </c:pt>
                <c:pt idx="21">
                  <c:v>42847</c:v>
                </c:pt>
                <c:pt idx="22">
                  <c:v>42848</c:v>
                </c:pt>
                <c:pt idx="23">
                  <c:v>42849</c:v>
                </c:pt>
                <c:pt idx="24">
                  <c:v>42850</c:v>
                </c:pt>
                <c:pt idx="25">
                  <c:v>42851</c:v>
                </c:pt>
                <c:pt idx="26">
                  <c:v>42852</c:v>
                </c:pt>
                <c:pt idx="27">
                  <c:v>42853</c:v>
                </c:pt>
                <c:pt idx="28">
                  <c:v>42854</c:v>
                </c:pt>
                <c:pt idx="29">
                  <c:v>42855</c:v>
                </c:pt>
                <c:pt idx="30">
                  <c:v>42856</c:v>
                </c:pt>
                <c:pt idx="31">
                  <c:v>42857</c:v>
                </c:pt>
                <c:pt idx="32">
                  <c:v>42858</c:v>
                </c:pt>
                <c:pt idx="33">
                  <c:v>42859</c:v>
                </c:pt>
                <c:pt idx="34">
                  <c:v>42860</c:v>
                </c:pt>
                <c:pt idx="35">
                  <c:v>42861</c:v>
                </c:pt>
                <c:pt idx="36">
                  <c:v>42862</c:v>
                </c:pt>
                <c:pt idx="37">
                  <c:v>42863</c:v>
                </c:pt>
                <c:pt idx="38">
                  <c:v>42864</c:v>
                </c:pt>
                <c:pt idx="39">
                  <c:v>42865</c:v>
                </c:pt>
                <c:pt idx="40">
                  <c:v>42866</c:v>
                </c:pt>
                <c:pt idx="41">
                  <c:v>42867</c:v>
                </c:pt>
                <c:pt idx="42">
                  <c:v>42868</c:v>
                </c:pt>
                <c:pt idx="43">
                  <c:v>42869</c:v>
                </c:pt>
                <c:pt idx="44">
                  <c:v>42870</c:v>
                </c:pt>
                <c:pt idx="45">
                  <c:v>42871</c:v>
                </c:pt>
                <c:pt idx="46">
                  <c:v>42872</c:v>
                </c:pt>
                <c:pt idx="47">
                  <c:v>42873</c:v>
                </c:pt>
                <c:pt idx="48">
                  <c:v>42874</c:v>
                </c:pt>
                <c:pt idx="49">
                  <c:v>42875</c:v>
                </c:pt>
              </c:numCache>
            </c:numRef>
          </c:cat>
          <c:val>
            <c:numRef>
              <c:f>Данные!$J$29:$BY$29</c:f>
              <c:numCache>
                <c:formatCode>General</c:formatCode>
                <c:ptCount val="50"/>
                <c:pt idx="3">
                  <c:v>3</c:v>
                </c:pt>
                <c:pt idx="4">
                  <c:v>6</c:v>
                </c:pt>
                <c:pt idx="5">
                  <c:v>7</c:v>
                </c:pt>
                <c:pt idx="6">
                  <c:v>10</c:v>
                </c:pt>
                <c:pt idx="7">
                  <c:v>12</c:v>
                </c:pt>
                <c:pt idx="8">
                  <c:v>12</c:v>
                </c:pt>
                <c:pt idx="9">
                  <c:v>10</c:v>
                </c:pt>
                <c:pt idx="10">
                  <c:v>12</c:v>
                </c:pt>
                <c:pt idx="11">
                  <c:v>14</c:v>
                </c:pt>
                <c:pt idx="12">
                  <c:v>8</c:v>
                </c:pt>
                <c:pt idx="13">
                  <c:v>13</c:v>
                </c:pt>
                <c:pt idx="14">
                  <c:v>9</c:v>
                </c:pt>
                <c:pt idx="15">
                  <c:v>5</c:v>
                </c:pt>
                <c:pt idx="16">
                  <c:v>8</c:v>
                </c:pt>
                <c:pt idx="17">
                  <c:v>5</c:v>
                </c:pt>
                <c:pt idx="18">
                  <c:v>5</c:v>
                </c:pt>
                <c:pt idx="19">
                  <c:v>5</c:v>
                </c:pt>
                <c:pt idx="20">
                  <c:v>2</c:v>
                </c:pt>
                <c:pt idx="21">
                  <c:v>7</c:v>
                </c:pt>
                <c:pt idx="22">
                  <c:v>9</c:v>
                </c:pt>
                <c:pt idx="23">
                  <c:v>9</c:v>
                </c:pt>
                <c:pt idx="24">
                  <c:v>9</c:v>
                </c:pt>
                <c:pt idx="25">
                  <c:v>12</c:v>
                </c:pt>
                <c:pt idx="26">
                  <c:v>12</c:v>
                </c:pt>
                <c:pt idx="27">
                  <c:v>15</c:v>
                </c:pt>
                <c:pt idx="28">
                  <c:v>12</c:v>
                </c:pt>
                <c:pt idx="29">
                  <c:v>15</c:v>
                </c:pt>
                <c:pt idx="30">
                  <c:v>23</c:v>
                </c:pt>
                <c:pt idx="31">
                  <c:v>24</c:v>
                </c:pt>
                <c:pt idx="32">
                  <c:v>20</c:v>
                </c:pt>
                <c:pt idx="33">
                  <c:v>12</c:v>
                </c:pt>
                <c:pt idx="34">
                  <c:v>11</c:v>
                </c:pt>
                <c:pt idx="35">
                  <c:v>11</c:v>
                </c:pt>
                <c:pt idx="36">
                  <c:v>9</c:v>
                </c:pt>
                <c:pt idx="37">
                  <c:v>10</c:v>
                </c:pt>
                <c:pt idx="38">
                  <c:v>22</c:v>
                </c:pt>
                <c:pt idx="39">
                  <c:v>12</c:v>
                </c:pt>
                <c:pt idx="40">
                  <c:v>12</c:v>
                </c:pt>
                <c:pt idx="41">
                  <c:v>15</c:v>
                </c:pt>
                <c:pt idx="42">
                  <c:v>11</c:v>
                </c:pt>
                <c:pt idx="43">
                  <c:v>12</c:v>
                </c:pt>
                <c:pt idx="44">
                  <c:v>11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>
            <c:spPr>
              <a:solidFill>
                <a:schemeClr val="accent1">
                  <a:alpha val="9000"/>
                </a:schemeClr>
              </a:solidFill>
            </c:spPr>
          </c:upBars>
          <c:downBars/>
        </c:upDownBars>
        <c:marker val="1"/>
        <c:smooth val="0"/>
        <c:axId val="139990144"/>
        <c:axId val="139991680"/>
      </c:lineChart>
      <c:dateAx>
        <c:axId val="139974144"/>
        <c:scaling>
          <c:orientation val="minMax"/>
          <c:max val="42875"/>
          <c:min val="42826"/>
        </c:scaling>
        <c:delete val="0"/>
        <c:axPos val="b"/>
        <c:majorGridlines/>
        <c:numFmt formatCode="[$-419]d\ mmm;@" sourceLinked="0"/>
        <c:majorTickMark val="none"/>
        <c:minorTickMark val="none"/>
        <c:tickLblPos val="low"/>
        <c:txPr>
          <a:bodyPr rot="-540000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ru-RU"/>
          </a:p>
        </c:txPr>
        <c:crossAx val="139975680"/>
        <c:crosses val="autoZero"/>
        <c:auto val="1"/>
        <c:lblOffset val="100"/>
        <c:baseTimeUnit val="days"/>
        <c:majorUnit val="1"/>
        <c:majorTimeUnit val="days"/>
        <c:minorUnit val="1"/>
        <c:minorTimeUnit val="days"/>
      </c:dateAx>
      <c:valAx>
        <c:axId val="139975680"/>
        <c:scaling>
          <c:orientation val="minMax"/>
          <c:max val="810"/>
          <c:min val="-335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ru-RU"/>
                  <a:t>Уровень, см</a:t>
                </a:r>
              </a:p>
            </c:rich>
          </c:tx>
          <c:layout>
            <c:manualLayout>
              <c:xMode val="edge"/>
              <c:yMode val="edge"/>
              <c:x val="2.1555964336436462E-4"/>
              <c:y val="0.39977997585960623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ru-RU"/>
          </a:p>
        </c:txPr>
        <c:crossAx val="139974144"/>
        <c:crosses val="autoZero"/>
        <c:crossBetween val="between"/>
        <c:majorUnit val="50"/>
      </c:valAx>
      <c:dateAx>
        <c:axId val="13999014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139991680"/>
        <c:crosses val="autoZero"/>
        <c:auto val="1"/>
        <c:lblOffset val="100"/>
        <c:baseTimeUnit val="days"/>
      </c:dateAx>
      <c:valAx>
        <c:axId val="139991680"/>
        <c:scaling>
          <c:orientation val="minMax"/>
          <c:max val="30"/>
          <c:min val="-15"/>
        </c:scaling>
        <c:delete val="0"/>
        <c:axPos val="r"/>
        <c:title>
          <c:tx>
            <c:rich>
              <a:bodyPr/>
              <a:lstStyle/>
              <a:p>
                <a:pPr>
                  <a:defRPr sz="1000" b="0" i="0" u="none" strike="noStrike" baseline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defRPr>
                </a:pPr>
                <a:r>
                  <a:rPr lang="ru-RU" sz="1000" b="0" i="0" u="none" strike="noStrike" baseline="0">
                    <a:solidFill>
                      <a:srgbClr val="000000"/>
                    </a:solidFill>
                    <a:latin typeface="Times New Roman"/>
                    <a:cs typeface="Times New Roman"/>
                  </a:rPr>
                  <a:t>Температура,°С </a:t>
                </a:r>
              </a:p>
            </c:rich>
          </c:tx>
          <c:layout>
            <c:manualLayout>
              <c:xMode val="edge"/>
              <c:yMode val="edge"/>
              <c:x val="0.97510431259051089"/>
              <c:y val="0.3420373925739299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defRPr>
            </a:pPr>
            <a:endParaRPr lang="ru-RU"/>
          </a:p>
        </c:txPr>
        <c:crossAx val="139990144"/>
        <c:crosses val="max"/>
        <c:crossBetween val="between"/>
        <c:majorUnit val="1"/>
        <c:minorUnit val="0.2"/>
      </c:valAx>
      <c:spPr>
        <a:noFill/>
        <a:ln w="25400">
          <a:noFill/>
        </a:ln>
      </c:spPr>
    </c:plotArea>
    <c:legend>
      <c:legendPos val="b"/>
      <c:legendEntry>
        <c:idx val="1"/>
        <c:delete val="1"/>
      </c:legendEntry>
      <c:legendEntry>
        <c:idx val="8"/>
        <c:delete val="1"/>
      </c:legendEntry>
      <c:legendEntry>
        <c:idx val="10"/>
        <c:delete val="1"/>
      </c:legendEntry>
      <c:legendEntry>
        <c:idx val="14"/>
        <c:delete val="1"/>
      </c:legendEntry>
      <c:legendEntry>
        <c:idx val="16"/>
        <c:delete val="1"/>
      </c:legendEntry>
      <c:legendEntry>
        <c:idx val="18"/>
        <c:delete val="1"/>
      </c:legendEntry>
      <c:layout>
        <c:manualLayout>
          <c:xMode val="edge"/>
          <c:yMode val="edge"/>
          <c:x val="1.9377790583537694E-3"/>
          <c:y val="0.89655340535041783"/>
          <c:w val="0.99714988222165124"/>
          <c:h val="6.957131035427877E-2"/>
        </c:manualLayout>
      </c:layout>
      <c:overlay val="0"/>
      <c:txPr>
        <a:bodyPr/>
        <a:lstStyle/>
        <a:p>
          <a:pPr>
            <a:defRPr sz="505" b="0" i="0" u="none" strike="noStrike" baseline="0">
              <a:solidFill>
                <a:srgbClr val="000000"/>
              </a:solidFill>
              <a:latin typeface="Times New Roman"/>
              <a:ea typeface="Times New Roman"/>
              <a:cs typeface="Times New Roman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Times New Roman"/>
          <a:ea typeface="Times New Roman"/>
          <a:cs typeface="Times New Roman"/>
        </a:defRPr>
      </a:pPr>
      <a:endParaRPr lang="ru-RU"/>
    </a:p>
  </c:txPr>
  <c:externalData r:id="rId1">
    <c:autoUpdate val="0"/>
  </c:externalData>
  <c:userShapes r:id="rId2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742411812961444E-2"/>
          <c:y val="4.8625444240246493E-2"/>
          <c:w val="0.88269073010664489"/>
          <c:h val="0.79500429034983677"/>
        </c:manualLayout>
      </c:layout>
      <c:lineChart>
        <c:grouping val="standard"/>
        <c:varyColors val="0"/>
        <c:ser>
          <c:idx val="0"/>
          <c:order val="0"/>
          <c:tx>
            <c:strRef>
              <c:f>Данные!$A$2</c:f>
              <c:strCache>
                <c:ptCount val="1"/>
                <c:pt idx="0">
                  <c:v>Кама </c:v>
                </c:pt>
              </c:strCache>
            </c:strRef>
          </c:tx>
          <c:spPr>
            <a:ln w="38100" cap="flat" cmpd="sng" algn="ctr">
              <a:solidFill>
                <a:srgbClr val="0070C0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Данные!$B$2:$BG$2</c:f>
              <c:numCache>
                <c:formatCode>General</c:formatCode>
                <c:ptCount val="58"/>
                <c:pt idx="0">
                  <c:v>92</c:v>
                </c:pt>
                <c:pt idx="1">
                  <c:v>92</c:v>
                </c:pt>
                <c:pt idx="2">
                  <c:v>136</c:v>
                </c:pt>
                <c:pt idx="3">
                  <c:v>148</c:v>
                </c:pt>
                <c:pt idx="4">
                  <c:v>148</c:v>
                </c:pt>
                <c:pt idx="5">
                  <c:v>150</c:v>
                </c:pt>
                <c:pt idx="6">
                  <c:v>120</c:v>
                </c:pt>
                <c:pt idx="7">
                  <c:v>116</c:v>
                </c:pt>
                <c:pt idx="8">
                  <c:v>142</c:v>
                </c:pt>
                <c:pt idx="9">
                  <c:v>124</c:v>
                </c:pt>
                <c:pt idx="10">
                  <c:v>158</c:v>
                </c:pt>
                <c:pt idx="11">
                  <c:v>162</c:v>
                </c:pt>
                <c:pt idx="12">
                  <c:v>162</c:v>
                </c:pt>
                <c:pt idx="13">
                  <c:v>162</c:v>
                </c:pt>
                <c:pt idx="14">
                  <c:v>122</c:v>
                </c:pt>
                <c:pt idx="15">
                  <c:v>108</c:v>
                </c:pt>
                <c:pt idx="16">
                  <c:v>140</c:v>
                </c:pt>
                <c:pt idx="17">
                  <c:v>140</c:v>
                </c:pt>
                <c:pt idx="18">
                  <c:v>86</c:v>
                </c:pt>
                <c:pt idx="19">
                  <c:v>74</c:v>
                </c:pt>
                <c:pt idx="20">
                  <c:v>70</c:v>
                </c:pt>
                <c:pt idx="21">
                  <c:v>68</c:v>
                </c:pt>
                <c:pt idx="22">
                  <c:v>54</c:v>
                </c:pt>
                <c:pt idx="23">
                  <c:v>28</c:v>
                </c:pt>
                <c:pt idx="24">
                  <c:v>52</c:v>
                </c:pt>
                <c:pt idx="25">
                  <c:v>58</c:v>
                </c:pt>
                <c:pt idx="26">
                  <c:v>58</c:v>
                </c:pt>
                <c:pt idx="27">
                  <c:v>80</c:v>
                </c:pt>
                <c:pt idx="28">
                  <c:v>98</c:v>
                </c:pt>
                <c:pt idx="29">
                  <c:v>107</c:v>
                </c:pt>
                <c:pt idx="30">
                  <c:v>130</c:v>
                </c:pt>
                <c:pt idx="31">
                  <c:v>142</c:v>
                </c:pt>
                <c:pt idx="32">
                  <c:v>140</c:v>
                </c:pt>
                <c:pt idx="33">
                  <c:v>152</c:v>
                </c:pt>
                <c:pt idx="34">
                  <c:v>128</c:v>
                </c:pt>
                <c:pt idx="35">
                  <c:v>111</c:v>
                </c:pt>
                <c:pt idx="36">
                  <c:v>124</c:v>
                </c:pt>
                <c:pt idx="37">
                  <c:v>130</c:v>
                </c:pt>
                <c:pt idx="38">
                  <c:v>118</c:v>
                </c:pt>
                <c:pt idx="39">
                  <c:v>128</c:v>
                </c:pt>
                <c:pt idx="40">
                  <c:v>140</c:v>
                </c:pt>
                <c:pt idx="41">
                  <c:v>144</c:v>
                </c:pt>
                <c:pt idx="42">
                  <c:v>154</c:v>
                </c:pt>
                <c:pt idx="43">
                  <c:v>180</c:v>
                </c:pt>
                <c:pt idx="44">
                  <c:v>208</c:v>
                </c:pt>
                <c:pt idx="45">
                  <c:v>230</c:v>
                </c:pt>
                <c:pt idx="46">
                  <c:v>258</c:v>
                </c:pt>
                <c:pt idx="47">
                  <c:v>258</c:v>
                </c:pt>
                <c:pt idx="48">
                  <c:v>310</c:v>
                </c:pt>
                <c:pt idx="49">
                  <c:v>378</c:v>
                </c:pt>
                <c:pt idx="50">
                  <c:v>412</c:v>
                </c:pt>
              </c:numCache>
            </c:numRef>
          </c:val>
          <c:smooth val="1"/>
        </c:ser>
        <c:ser>
          <c:idx val="1"/>
          <c:order val="1"/>
          <c:tx>
            <c:strRef>
              <c:f>Данные!$A$4</c:f>
              <c:strCache>
                <c:ptCount val="1"/>
                <c:pt idx="0">
                  <c:v>Кама опасный уровень</c:v>
                </c:pt>
              </c:strCache>
            </c:strRef>
          </c:tx>
          <c:spPr>
            <a:ln w="31750" cap="flat" cmpd="sng" algn="ctr">
              <a:solidFill>
                <a:srgbClr val="0070C0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Данные!$B$4:$BG$4</c:f>
              <c:numCache>
                <c:formatCode>General</c:formatCode>
                <c:ptCount val="58"/>
                <c:pt idx="0">
                  <c:v>630</c:v>
                </c:pt>
                <c:pt idx="1">
                  <c:v>630</c:v>
                </c:pt>
                <c:pt idx="2">
                  <c:v>630</c:v>
                </c:pt>
                <c:pt idx="3">
                  <c:v>630</c:v>
                </c:pt>
                <c:pt idx="4">
                  <c:v>630</c:v>
                </c:pt>
                <c:pt idx="5">
                  <c:v>630</c:v>
                </c:pt>
                <c:pt idx="6">
                  <c:v>630</c:v>
                </c:pt>
                <c:pt idx="7">
                  <c:v>630</c:v>
                </c:pt>
                <c:pt idx="8">
                  <c:v>630</c:v>
                </c:pt>
                <c:pt idx="9">
                  <c:v>630</c:v>
                </c:pt>
                <c:pt idx="10">
                  <c:v>630</c:v>
                </c:pt>
                <c:pt idx="11">
                  <c:v>630</c:v>
                </c:pt>
                <c:pt idx="12">
                  <c:v>630</c:v>
                </c:pt>
                <c:pt idx="13">
                  <c:v>630</c:v>
                </c:pt>
                <c:pt idx="14">
                  <c:v>630</c:v>
                </c:pt>
                <c:pt idx="15">
                  <c:v>630</c:v>
                </c:pt>
                <c:pt idx="16">
                  <c:v>630</c:v>
                </c:pt>
                <c:pt idx="17">
                  <c:v>630</c:v>
                </c:pt>
                <c:pt idx="18">
                  <c:v>630</c:v>
                </c:pt>
                <c:pt idx="19">
                  <c:v>630</c:v>
                </c:pt>
                <c:pt idx="20">
                  <c:v>630</c:v>
                </c:pt>
                <c:pt idx="21">
                  <c:v>630</c:v>
                </c:pt>
                <c:pt idx="22">
                  <c:v>630</c:v>
                </c:pt>
                <c:pt idx="23">
                  <c:v>630</c:v>
                </c:pt>
                <c:pt idx="24">
                  <c:v>630</c:v>
                </c:pt>
                <c:pt idx="25">
                  <c:v>630</c:v>
                </c:pt>
                <c:pt idx="26">
                  <c:v>630</c:v>
                </c:pt>
                <c:pt idx="27">
                  <c:v>630</c:v>
                </c:pt>
                <c:pt idx="28">
                  <c:v>630</c:v>
                </c:pt>
                <c:pt idx="29">
                  <c:v>630</c:v>
                </c:pt>
                <c:pt idx="30">
                  <c:v>630</c:v>
                </c:pt>
                <c:pt idx="31">
                  <c:v>630</c:v>
                </c:pt>
                <c:pt idx="32">
                  <c:v>630</c:v>
                </c:pt>
                <c:pt idx="33">
                  <c:v>630</c:v>
                </c:pt>
                <c:pt idx="34">
                  <c:v>630</c:v>
                </c:pt>
                <c:pt idx="35">
                  <c:v>630</c:v>
                </c:pt>
                <c:pt idx="36">
                  <c:v>630</c:v>
                </c:pt>
                <c:pt idx="37">
                  <c:v>630</c:v>
                </c:pt>
                <c:pt idx="38">
                  <c:v>630</c:v>
                </c:pt>
                <c:pt idx="39">
                  <c:v>630</c:v>
                </c:pt>
                <c:pt idx="40">
                  <c:v>630</c:v>
                </c:pt>
                <c:pt idx="41">
                  <c:v>630</c:v>
                </c:pt>
                <c:pt idx="42">
                  <c:v>630</c:v>
                </c:pt>
                <c:pt idx="43">
                  <c:v>630</c:v>
                </c:pt>
                <c:pt idx="44">
                  <c:v>630</c:v>
                </c:pt>
                <c:pt idx="45">
                  <c:v>630</c:v>
                </c:pt>
                <c:pt idx="46">
                  <c:v>630</c:v>
                </c:pt>
                <c:pt idx="47">
                  <c:v>630</c:v>
                </c:pt>
                <c:pt idx="48">
                  <c:v>630</c:v>
                </c:pt>
                <c:pt idx="49">
                  <c:v>630</c:v>
                </c:pt>
                <c:pt idx="50">
                  <c:v>630</c:v>
                </c:pt>
                <c:pt idx="51">
                  <c:v>630</c:v>
                </c:pt>
                <c:pt idx="52">
                  <c:v>630</c:v>
                </c:pt>
                <c:pt idx="53">
                  <c:v>630</c:v>
                </c:pt>
                <c:pt idx="54">
                  <c:v>630</c:v>
                </c:pt>
                <c:pt idx="55">
                  <c:v>630</c:v>
                </c:pt>
                <c:pt idx="56">
                  <c:v>630</c:v>
                </c:pt>
                <c:pt idx="57">
                  <c:v>630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Данные!$A$5</c:f>
              <c:strCache>
                <c:ptCount val="1"/>
                <c:pt idx="0">
                  <c:v>Н.Камское вдхр.</c:v>
                </c:pt>
              </c:strCache>
            </c:strRef>
          </c:tx>
          <c:spPr>
            <a:ln w="34925" cap="flat" cmpd="sng" algn="ctr">
              <a:solidFill>
                <a:srgbClr val="BF2F99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Данные!$B$5:$BG$5</c:f>
              <c:numCache>
                <c:formatCode>General</c:formatCode>
                <c:ptCount val="58"/>
                <c:pt idx="0">
                  <c:v>146</c:v>
                </c:pt>
                <c:pt idx="1">
                  <c:v>146</c:v>
                </c:pt>
                <c:pt idx="2">
                  <c:v>140</c:v>
                </c:pt>
                <c:pt idx="3">
                  <c:v>144</c:v>
                </c:pt>
                <c:pt idx="4">
                  <c:v>146</c:v>
                </c:pt>
                <c:pt idx="5">
                  <c:v>143</c:v>
                </c:pt>
                <c:pt idx="6">
                  <c:v>138</c:v>
                </c:pt>
                <c:pt idx="7">
                  <c:v>134</c:v>
                </c:pt>
                <c:pt idx="8">
                  <c:v>135</c:v>
                </c:pt>
                <c:pt idx="9">
                  <c:v>94</c:v>
                </c:pt>
                <c:pt idx="10">
                  <c:v>143</c:v>
                </c:pt>
                <c:pt idx="11">
                  <c:v>147</c:v>
                </c:pt>
                <c:pt idx="12">
                  <c:v>147</c:v>
                </c:pt>
                <c:pt idx="13">
                  <c:v>147</c:v>
                </c:pt>
                <c:pt idx="14">
                  <c:v>154</c:v>
                </c:pt>
                <c:pt idx="15">
                  <c:v>150</c:v>
                </c:pt>
                <c:pt idx="16">
                  <c:v>147</c:v>
                </c:pt>
                <c:pt idx="17">
                  <c:v>156</c:v>
                </c:pt>
                <c:pt idx="18">
                  <c:v>159</c:v>
                </c:pt>
                <c:pt idx="19">
                  <c:v>156</c:v>
                </c:pt>
                <c:pt idx="20">
                  <c:v>149</c:v>
                </c:pt>
                <c:pt idx="21">
                  <c:v>146</c:v>
                </c:pt>
                <c:pt idx="22">
                  <c:v>138</c:v>
                </c:pt>
                <c:pt idx="23">
                  <c:v>135</c:v>
                </c:pt>
                <c:pt idx="24">
                  <c:v>146</c:v>
                </c:pt>
                <c:pt idx="25">
                  <c:v>155</c:v>
                </c:pt>
                <c:pt idx="26">
                  <c:v>168</c:v>
                </c:pt>
                <c:pt idx="27">
                  <c:v>174</c:v>
                </c:pt>
                <c:pt idx="28">
                  <c:v>177</c:v>
                </c:pt>
                <c:pt idx="29">
                  <c:v>178</c:v>
                </c:pt>
                <c:pt idx="30">
                  <c:v>181</c:v>
                </c:pt>
                <c:pt idx="31">
                  <c:v>187</c:v>
                </c:pt>
                <c:pt idx="32">
                  <c:v>190</c:v>
                </c:pt>
                <c:pt idx="33">
                  <c:v>197</c:v>
                </c:pt>
                <c:pt idx="34">
                  <c:v>199</c:v>
                </c:pt>
                <c:pt idx="35">
                  <c:v>187</c:v>
                </c:pt>
                <c:pt idx="36">
                  <c:v>182</c:v>
                </c:pt>
                <c:pt idx="37">
                  <c:v>183</c:v>
                </c:pt>
                <c:pt idx="38">
                  <c:v>183</c:v>
                </c:pt>
                <c:pt idx="39">
                  <c:v>188</c:v>
                </c:pt>
                <c:pt idx="40">
                  <c:v>193</c:v>
                </c:pt>
                <c:pt idx="41">
                  <c:v>197</c:v>
                </c:pt>
                <c:pt idx="42">
                  <c:v>199</c:v>
                </c:pt>
                <c:pt idx="43">
                  <c:v>202</c:v>
                </c:pt>
                <c:pt idx="44">
                  <c:v>204</c:v>
                </c:pt>
                <c:pt idx="45">
                  <c:v>216</c:v>
                </c:pt>
                <c:pt idx="46">
                  <c:v>220</c:v>
                </c:pt>
                <c:pt idx="47">
                  <c:v>229</c:v>
                </c:pt>
                <c:pt idx="48">
                  <c:v>232</c:v>
                </c:pt>
                <c:pt idx="49">
                  <c:v>250</c:v>
                </c:pt>
                <c:pt idx="50">
                  <c:v>262</c:v>
                </c:pt>
              </c:numCache>
            </c:numRef>
          </c:val>
          <c:smooth val="1"/>
        </c:ser>
        <c:ser>
          <c:idx val="3"/>
          <c:order val="3"/>
          <c:tx>
            <c:strRef>
              <c:f>Данные!$A$7</c:f>
              <c:strCache>
                <c:ptCount val="1"/>
                <c:pt idx="0">
                  <c:v>Позимь</c:v>
                </c:pt>
              </c:strCache>
            </c:strRef>
          </c:tx>
          <c:spPr>
            <a:ln w="38100" cap="flat" cmpd="sng" algn="ctr">
              <a:solidFill>
                <a:schemeClr val="accent3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Данные!$B$7:$BG$7</c:f>
              <c:numCache>
                <c:formatCode>General</c:formatCode>
                <c:ptCount val="58"/>
                <c:pt idx="0">
                  <c:v>207</c:v>
                </c:pt>
                <c:pt idx="1">
                  <c:v>207</c:v>
                </c:pt>
                <c:pt idx="2">
                  <c:v>207</c:v>
                </c:pt>
                <c:pt idx="3">
                  <c:v>249</c:v>
                </c:pt>
                <c:pt idx="4">
                  <c:v>228</c:v>
                </c:pt>
                <c:pt idx="5">
                  <c:v>280</c:v>
                </c:pt>
                <c:pt idx="6">
                  <c:v>244</c:v>
                </c:pt>
                <c:pt idx="7">
                  <c:v>296</c:v>
                </c:pt>
                <c:pt idx="8">
                  <c:v>257</c:v>
                </c:pt>
                <c:pt idx="9">
                  <c:v>193</c:v>
                </c:pt>
                <c:pt idx="10">
                  <c:v>245</c:v>
                </c:pt>
                <c:pt idx="11">
                  <c:v>295</c:v>
                </c:pt>
                <c:pt idx="12">
                  <c:v>295</c:v>
                </c:pt>
                <c:pt idx="13">
                  <c:v>295</c:v>
                </c:pt>
                <c:pt idx="14">
                  <c:v>235</c:v>
                </c:pt>
                <c:pt idx="15">
                  <c:v>250</c:v>
                </c:pt>
                <c:pt idx="16">
                  <c:v>245</c:v>
                </c:pt>
                <c:pt idx="17">
                  <c:v>241</c:v>
                </c:pt>
                <c:pt idx="18">
                  <c:v>214</c:v>
                </c:pt>
                <c:pt idx="19">
                  <c:v>238</c:v>
                </c:pt>
                <c:pt idx="20">
                  <c:v>230</c:v>
                </c:pt>
                <c:pt idx="21">
                  <c:v>219</c:v>
                </c:pt>
                <c:pt idx="22">
                  <c:v>233</c:v>
                </c:pt>
                <c:pt idx="23">
                  <c:v>259</c:v>
                </c:pt>
                <c:pt idx="24">
                  <c:v>293</c:v>
                </c:pt>
                <c:pt idx="25">
                  <c:v>325</c:v>
                </c:pt>
                <c:pt idx="26">
                  <c:v>365</c:v>
                </c:pt>
                <c:pt idx="27">
                  <c:v>396</c:v>
                </c:pt>
                <c:pt idx="28">
                  <c:v>414</c:v>
                </c:pt>
                <c:pt idx="29">
                  <c:v>432</c:v>
                </c:pt>
                <c:pt idx="30">
                  <c:v>430</c:v>
                </c:pt>
                <c:pt idx="31">
                  <c:v>420</c:v>
                </c:pt>
                <c:pt idx="32">
                  <c:v>411</c:v>
                </c:pt>
                <c:pt idx="33">
                  <c:v>399</c:v>
                </c:pt>
                <c:pt idx="34">
                  <c:v>387</c:v>
                </c:pt>
                <c:pt idx="35">
                  <c:v>365</c:v>
                </c:pt>
                <c:pt idx="36">
                  <c:v>342</c:v>
                </c:pt>
                <c:pt idx="37">
                  <c:v>316</c:v>
                </c:pt>
                <c:pt idx="38">
                  <c:v>290</c:v>
                </c:pt>
                <c:pt idx="39">
                  <c:v>286</c:v>
                </c:pt>
                <c:pt idx="40">
                  <c:v>283</c:v>
                </c:pt>
                <c:pt idx="41">
                  <c:v>332</c:v>
                </c:pt>
                <c:pt idx="42">
                  <c:v>335</c:v>
                </c:pt>
                <c:pt idx="43">
                  <c:v>344</c:v>
                </c:pt>
                <c:pt idx="44">
                  <c:v>376</c:v>
                </c:pt>
                <c:pt idx="45">
                  <c:v>353</c:v>
                </c:pt>
                <c:pt idx="46">
                  <c:v>343</c:v>
                </c:pt>
                <c:pt idx="47">
                  <c:v>330</c:v>
                </c:pt>
                <c:pt idx="48">
                  <c:v>316</c:v>
                </c:pt>
                <c:pt idx="49">
                  <c:v>300</c:v>
                </c:pt>
                <c:pt idx="50">
                  <c:v>294</c:v>
                </c:pt>
              </c:numCache>
            </c:numRef>
          </c:val>
          <c:smooth val="1"/>
        </c:ser>
        <c:ser>
          <c:idx val="4"/>
          <c:order val="4"/>
          <c:tx>
            <c:strRef>
              <c:f>Данные!$A$9</c:f>
              <c:strCache>
                <c:ptCount val="1"/>
                <c:pt idx="0">
                  <c:v>Позимь опасный уровень</c:v>
                </c:pt>
              </c:strCache>
            </c:strRef>
          </c:tx>
          <c:spPr>
            <a:ln w="38100" cap="flat" cmpd="sng" algn="ctr">
              <a:solidFill>
                <a:schemeClr val="accent3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5"/>
              <c:layout>
                <c:manualLayout>
                  <c:x val="-0.11126035413801198"/>
                  <c:y val="-2.4770731708922212E-3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Данные!$B$9:$BG$9</c:f>
              <c:numCache>
                <c:formatCode>General</c:formatCode>
                <c:ptCount val="58"/>
                <c:pt idx="0">
                  <c:v>467</c:v>
                </c:pt>
                <c:pt idx="1">
                  <c:v>467</c:v>
                </c:pt>
                <c:pt idx="2">
                  <c:v>467</c:v>
                </c:pt>
                <c:pt idx="3">
                  <c:v>467</c:v>
                </c:pt>
                <c:pt idx="4">
                  <c:v>467</c:v>
                </c:pt>
                <c:pt idx="5">
                  <c:v>467</c:v>
                </c:pt>
                <c:pt idx="6">
                  <c:v>467</c:v>
                </c:pt>
                <c:pt idx="7">
                  <c:v>467</c:v>
                </c:pt>
                <c:pt idx="8">
                  <c:v>467</c:v>
                </c:pt>
                <c:pt idx="9">
                  <c:v>467</c:v>
                </c:pt>
                <c:pt idx="10">
                  <c:v>467</c:v>
                </c:pt>
                <c:pt idx="11">
                  <c:v>467</c:v>
                </c:pt>
                <c:pt idx="12">
                  <c:v>467</c:v>
                </c:pt>
                <c:pt idx="13">
                  <c:v>467</c:v>
                </c:pt>
                <c:pt idx="14">
                  <c:v>467</c:v>
                </c:pt>
                <c:pt idx="15">
                  <c:v>467</c:v>
                </c:pt>
                <c:pt idx="16">
                  <c:v>467</c:v>
                </c:pt>
                <c:pt idx="17">
                  <c:v>467</c:v>
                </c:pt>
                <c:pt idx="18">
                  <c:v>467</c:v>
                </c:pt>
                <c:pt idx="19">
                  <c:v>467</c:v>
                </c:pt>
                <c:pt idx="20">
                  <c:v>467</c:v>
                </c:pt>
                <c:pt idx="21">
                  <c:v>467</c:v>
                </c:pt>
                <c:pt idx="22">
                  <c:v>467</c:v>
                </c:pt>
                <c:pt idx="23">
                  <c:v>467</c:v>
                </c:pt>
                <c:pt idx="24">
                  <c:v>467</c:v>
                </c:pt>
                <c:pt idx="25">
                  <c:v>467</c:v>
                </c:pt>
                <c:pt idx="26">
                  <c:v>467</c:v>
                </c:pt>
                <c:pt idx="27">
                  <c:v>467</c:v>
                </c:pt>
                <c:pt idx="28">
                  <c:v>467</c:v>
                </c:pt>
                <c:pt idx="29">
                  <c:v>467</c:v>
                </c:pt>
                <c:pt idx="30">
                  <c:v>467</c:v>
                </c:pt>
                <c:pt idx="31">
                  <c:v>467</c:v>
                </c:pt>
                <c:pt idx="32">
                  <c:v>467</c:v>
                </c:pt>
                <c:pt idx="33">
                  <c:v>467</c:v>
                </c:pt>
                <c:pt idx="34">
                  <c:v>467</c:v>
                </c:pt>
                <c:pt idx="35">
                  <c:v>467</c:v>
                </c:pt>
                <c:pt idx="36">
                  <c:v>467</c:v>
                </c:pt>
                <c:pt idx="37">
                  <c:v>467</c:v>
                </c:pt>
                <c:pt idx="38">
                  <c:v>467</c:v>
                </c:pt>
                <c:pt idx="39">
                  <c:v>467</c:v>
                </c:pt>
                <c:pt idx="40">
                  <c:v>467</c:v>
                </c:pt>
                <c:pt idx="41">
                  <c:v>467</c:v>
                </c:pt>
                <c:pt idx="42">
                  <c:v>467</c:v>
                </c:pt>
                <c:pt idx="43">
                  <c:v>467</c:v>
                </c:pt>
                <c:pt idx="44">
                  <c:v>467</c:v>
                </c:pt>
                <c:pt idx="45">
                  <c:v>467</c:v>
                </c:pt>
                <c:pt idx="46">
                  <c:v>467</c:v>
                </c:pt>
                <c:pt idx="47">
                  <c:v>467</c:v>
                </c:pt>
                <c:pt idx="48">
                  <c:v>467</c:v>
                </c:pt>
                <c:pt idx="49">
                  <c:v>467</c:v>
                </c:pt>
                <c:pt idx="50">
                  <c:v>467</c:v>
                </c:pt>
                <c:pt idx="51">
                  <c:v>467</c:v>
                </c:pt>
                <c:pt idx="52">
                  <c:v>467</c:v>
                </c:pt>
                <c:pt idx="53">
                  <c:v>467</c:v>
                </c:pt>
                <c:pt idx="54">
                  <c:v>467</c:v>
                </c:pt>
                <c:pt idx="55">
                  <c:v>467</c:v>
                </c:pt>
                <c:pt idx="56">
                  <c:v>467</c:v>
                </c:pt>
                <c:pt idx="57">
                  <c:v>467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Данные!$A$10</c:f>
              <c:strCache>
                <c:ptCount val="1"/>
                <c:pt idx="0">
                  <c:v>Чепца (Полом)</c:v>
                </c:pt>
              </c:strCache>
            </c:strRef>
          </c:tx>
          <c:spPr>
            <a:ln w="38100">
              <a:solidFill>
                <a:srgbClr val="FF0000"/>
              </a:solidFill>
              <a:prstDash val="solid"/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Данные!$B$10:$BG$10</c:f>
              <c:numCache>
                <c:formatCode>General</c:formatCode>
                <c:ptCount val="58"/>
                <c:pt idx="0">
                  <c:v>207</c:v>
                </c:pt>
                <c:pt idx="1">
                  <c:v>207</c:v>
                </c:pt>
                <c:pt idx="2">
                  <c:v>214</c:v>
                </c:pt>
                <c:pt idx="3">
                  <c:v>215</c:v>
                </c:pt>
                <c:pt idx="4">
                  <c:v>218</c:v>
                </c:pt>
                <c:pt idx="5">
                  <c:v>222</c:v>
                </c:pt>
                <c:pt idx="6">
                  <c:v>225</c:v>
                </c:pt>
                <c:pt idx="7">
                  <c:v>228</c:v>
                </c:pt>
                <c:pt idx="8">
                  <c:v>231</c:v>
                </c:pt>
                <c:pt idx="9">
                  <c:v>209</c:v>
                </c:pt>
                <c:pt idx="10">
                  <c:v>235</c:v>
                </c:pt>
                <c:pt idx="11">
                  <c:v>234</c:v>
                </c:pt>
                <c:pt idx="12">
                  <c:v>234</c:v>
                </c:pt>
                <c:pt idx="13">
                  <c:v>234</c:v>
                </c:pt>
                <c:pt idx="14">
                  <c:v>224</c:v>
                </c:pt>
                <c:pt idx="15">
                  <c:v>222</c:v>
                </c:pt>
                <c:pt idx="16">
                  <c:v>219</c:v>
                </c:pt>
                <c:pt idx="17">
                  <c:v>215</c:v>
                </c:pt>
                <c:pt idx="18">
                  <c:v>214</c:v>
                </c:pt>
                <c:pt idx="19">
                  <c:v>215</c:v>
                </c:pt>
                <c:pt idx="20">
                  <c:v>217</c:v>
                </c:pt>
                <c:pt idx="21">
                  <c:v>219</c:v>
                </c:pt>
                <c:pt idx="22">
                  <c:v>223</c:v>
                </c:pt>
                <c:pt idx="23">
                  <c:v>232</c:v>
                </c:pt>
                <c:pt idx="24">
                  <c:v>255</c:v>
                </c:pt>
                <c:pt idx="25">
                  <c:v>311</c:v>
                </c:pt>
                <c:pt idx="26">
                  <c:v>422</c:v>
                </c:pt>
                <c:pt idx="27">
                  <c:v>535</c:v>
                </c:pt>
                <c:pt idx="28">
                  <c:v>553</c:v>
                </c:pt>
                <c:pt idx="29">
                  <c:v>584</c:v>
                </c:pt>
                <c:pt idx="30">
                  <c:v>611</c:v>
                </c:pt>
                <c:pt idx="31">
                  <c:v>623</c:v>
                </c:pt>
                <c:pt idx="32">
                  <c:v>636</c:v>
                </c:pt>
                <c:pt idx="33">
                  <c:v>618</c:v>
                </c:pt>
                <c:pt idx="34">
                  <c:v>549</c:v>
                </c:pt>
                <c:pt idx="35">
                  <c:v>446</c:v>
                </c:pt>
                <c:pt idx="36">
                  <c:v>373</c:v>
                </c:pt>
                <c:pt idx="37">
                  <c:v>321</c:v>
                </c:pt>
                <c:pt idx="38">
                  <c:v>378</c:v>
                </c:pt>
                <c:pt idx="39">
                  <c:v>453</c:v>
                </c:pt>
                <c:pt idx="40">
                  <c:v>504</c:v>
                </c:pt>
                <c:pt idx="41">
                  <c:v>528</c:v>
                </c:pt>
                <c:pt idx="42">
                  <c:v>548</c:v>
                </c:pt>
                <c:pt idx="43">
                  <c:v>533</c:v>
                </c:pt>
                <c:pt idx="44">
                  <c:v>495</c:v>
                </c:pt>
                <c:pt idx="45">
                  <c:v>463</c:v>
                </c:pt>
                <c:pt idx="46">
                  <c:v>454</c:v>
                </c:pt>
                <c:pt idx="47">
                  <c:v>410</c:v>
                </c:pt>
                <c:pt idx="48">
                  <c:v>365</c:v>
                </c:pt>
                <c:pt idx="49">
                  <c:v>312</c:v>
                </c:pt>
                <c:pt idx="50">
                  <c:v>286</c:v>
                </c:pt>
              </c:numCache>
            </c:numRef>
          </c:val>
          <c:smooth val="1"/>
        </c:ser>
        <c:ser>
          <c:idx val="6"/>
          <c:order val="6"/>
          <c:tx>
            <c:strRef>
              <c:f>Данные!$A$12</c:f>
              <c:strCache>
                <c:ptCount val="1"/>
                <c:pt idx="0">
                  <c:v>Чепца (Полом) опасный уровень</c:v>
                </c:pt>
              </c:strCache>
            </c:strRef>
          </c:tx>
          <c:spPr>
            <a:ln w="38100">
              <a:solidFill>
                <a:srgbClr val="FF0000"/>
              </a:solidFill>
              <a:prstDash val="solid"/>
            </a:ln>
          </c:spPr>
          <c:marker>
            <c:symbol val="none"/>
          </c:marker>
          <c:dLbls>
            <c:dLbl>
              <c:idx val="17"/>
              <c:layout>
                <c:manualLayout>
                  <c:x val="-0.34848970427311532"/>
                  <c:y val="-1.9349830811756424E-2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Данные!$B$12:$BG$12</c:f>
              <c:numCache>
                <c:formatCode>General</c:formatCode>
                <c:ptCount val="58"/>
                <c:pt idx="0">
                  <c:v>738</c:v>
                </c:pt>
                <c:pt idx="1">
                  <c:v>738</c:v>
                </c:pt>
                <c:pt idx="2">
                  <c:v>738</c:v>
                </c:pt>
                <c:pt idx="3">
                  <c:v>738</c:v>
                </c:pt>
                <c:pt idx="4">
                  <c:v>738</c:v>
                </c:pt>
                <c:pt idx="5">
                  <c:v>738</c:v>
                </c:pt>
                <c:pt idx="6">
                  <c:v>738</c:v>
                </c:pt>
                <c:pt idx="7">
                  <c:v>738</c:v>
                </c:pt>
                <c:pt idx="8">
                  <c:v>738</c:v>
                </c:pt>
                <c:pt idx="9">
                  <c:v>738</c:v>
                </c:pt>
                <c:pt idx="10">
                  <c:v>738</c:v>
                </c:pt>
                <c:pt idx="11">
                  <c:v>738</c:v>
                </c:pt>
                <c:pt idx="12">
                  <c:v>738</c:v>
                </c:pt>
                <c:pt idx="13">
                  <c:v>738</c:v>
                </c:pt>
                <c:pt idx="14">
                  <c:v>738</c:v>
                </c:pt>
                <c:pt idx="15">
                  <c:v>738</c:v>
                </c:pt>
                <c:pt idx="16">
                  <c:v>738</c:v>
                </c:pt>
                <c:pt idx="17">
                  <c:v>738</c:v>
                </c:pt>
                <c:pt idx="18">
                  <c:v>738</c:v>
                </c:pt>
                <c:pt idx="19">
                  <c:v>738</c:v>
                </c:pt>
                <c:pt idx="20">
                  <c:v>738</c:v>
                </c:pt>
                <c:pt idx="21">
                  <c:v>738</c:v>
                </c:pt>
                <c:pt idx="22">
                  <c:v>738</c:v>
                </c:pt>
                <c:pt idx="23">
                  <c:v>738</c:v>
                </c:pt>
                <c:pt idx="24">
                  <c:v>738</c:v>
                </c:pt>
                <c:pt idx="25">
                  <c:v>738</c:v>
                </c:pt>
                <c:pt idx="26">
                  <c:v>738</c:v>
                </c:pt>
                <c:pt idx="27">
                  <c:v>738</c:v>
                </c:pt>
                <c:pt idx="28">
                  <c:v>738</c:v>
                </c:pt>
                <c:pt idx="29">
                  <c:v>738</c:v>
                </c:pt>
                <c:pt idx="30">
                  <c:v>738</c:v>
                </c:pt>
                <c:pt idx="31">
                  <c:v>738</c:v>
                </c:pt>
                <c:pt idx="32">
                  <c:v>738</c:v>
                </c:pt>
                <c:pt idx="33">
                  <c:v>738</c:v>
                </c:pt>
                <c:pt idx="34">
                  <c:v>738</c:v>
                </c:pt>
                <c:pt idx="35">
                  <c:v>738</c:v>
                </c:pt>
                <c:pt idx="36">
                  <c:v>738</c:v>
                </c:pt>
                <c:pt idx="37">
                  <c:v>738</c:v>
                </c:pt>
                <c:pt idx="38">
                  <c:v>738</c:v>
                </c:pt>
                <c:pt idx="39">
                  <c:v>738</c:v>
                </c:pt>
                <c:pt idx="40">
                  <c:v>738</c:v>
                </c:pt>
                <c:pt idx="41">
                  <c:v>738</c:v>
                </c:pt>
                <c:pt idx="42">
                  <c:v>738</c:v>
                </c:pt>
                <c:pt idx="43">
                  <c:v>738</c:v>
                </c:pt>
                <c:pt idx="44">
                  <c:v>738</c:v>
                </c:pt>
                <c:pt idx="45">
                  <c:v>738</c:v>
                </c:pt>
                <c:pt idx="46">
                  <c:v>738</c:v>
                </c:pt>
                <c:pt idx="47">
                  <c:v>738</c:v>
                </c:pt>
                <c:pt idx="48">
                  <c:v>738</c:v>
                </c:pt>
                <c:pt idx="49">
                  <c:v>738</c:v>
                </c:pt>
                <c:pt idx="50">
                  <c:v>738</c:v>
                </c:pt>
                <c:pt idx="51">
                  <c:v>738</c:v>
                </c:pt>
                <c:pt idx="52">
                  <c:v>738</c:v>
                </c:pt>
                <c:pt idx="53">
                  <c:v>738</c:v>
                </c:pt>
                <c:pt idx="54">
                  <c:v>738</c:v>
                </c:pt>
                <c:pt idx="55">
                  <c:v>738</c:v>
                </c:pt>
                <c:pt idx="56">
                  <c:v>738</c:v>
                </c:pt>
                <c:pt idx="57">
                  <c:v>738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Данные!$A$13</c:f>
              <c:strCache>
                <c:ptCount val="1"/>
                <c:pt idx="0">
                  <c:v>Чепца (Глазов)</c:v>
                </c:pt>
              </c:strCache>
            </c:strRef>
          </c:tx>
          <c:spPr>
            <a:ln w="34925" cap="flat" cmpd="sng" algn="ctr">
              <a:solidFill>
                <a:schemeClr val="accent4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Данные!$B$13:$BG$13</c:f>
              <c:numCache>
                <c:formatCode>General</c:formatCode>
                <c:ptCount val="58"/>
                <c:pt idx="0">
                  <c:v>47</c:v>
                </c:pt>
                <c:pt idx="1">
                  <c:v>47</c:v>
                </c:pt>
                <c:pt idx="2">
                  <c:v>49</c:v>
                </c:pt>
                <c:pt idx="3">
                  <c:v>54</c:v>
                </c:pt>
                <c:pt idx="4">
                  <c:v>56</c:v>
                </c:pt>
                <c:pt idx="5">
                  <c:v>66</c:v>
                </c:pt>
                <c:pt idx="6">
                  <c:v>69</c:v>
                </c:pt>
                <c:pt idx="7">
                  <c:v>64</c:v>
                </c:pt>
                <c:pt idx="8">
                  <c:v>63</c:v>
                </c:pt>
                <c:pt idx="9">
                  <c:v>47</c:v>
                </c:pt>
                <c:pt idx="10">
                  <c:v>63</c:v>
                </c:pt>
                <c:pt idx="11">
                  <c:v>60</c:v>
                </c:pt>
                <c:pt idx="12">
                  <c:v>60</c:v>
                </c:pt>
                <c:pt idx="13">
                  <c:v>60</c:v>
                </c:pt>
                <c:pt idx="14">
                  <c:v>55</c:v>
                </c:pt>
                <c:pt idx="15">
                  <c:v>54</c:v>
                </c:pt>
                <c:pt idx="16">
                  <c:v>53</c:v>
                </c:pt>
                <c:pt idx="17">
                  <c:v>54</c:v>
                </c:pt>
                <c:pt idx="18">
                  <c:v>54</c:v>
                </c:pt>
                <c:pt idx="19">
                  <c:v>57</c:v>
                </c:pt>
                <c:pt idx="20">
                  <c:v>53</c:v>
                </c:pt>
                <c:pt idx="21">
                  <c:v>50</c:v>
                </c:pt>
                <c:pt idx="22">
                  <c:v>54</c:v>
                </c:pt>
                <c:pt idx="23">
                  <c:v>59</c:v>
                </c:pt>
                <c:pt idx="24">
                  <c:v>88</c:v>
                </c:pt>
                <c:pt idx="25">
                  <c:v>136</c:v>
                </c:pt>
                <c:pt idx="26">
                  <c:v>239</c:v>
                </c:pt>
                <c:pt idx="27">
                  <c:v>299</c:v>
                </c:pt>
                <c:pt idx="28">
                  <c:v>439</c:v>
                </c:pt>
                <c:pt idx="29">
                  <c:v>524</c:v>
                </c:pt>
                <c:pt idx="30">
                  <c:v>543</c:v>
                </c:pt>
                <c:pt idx="31">
                  <c:v>557</c:v>
                </c:pt>
                <c:pt idx="32">
                  <c:v>557</c:v>
                </c:pt>
                <c:pt idx="33">
                  <c:v>554</c:v>
                </c:pt>
                <c:pt idx="34">
                  <c:v>536</c:v>
                </c:pt>
                <c:pt idx="35">
                  <c:v>507</c:v>
                </c:pt>
                <c:pt idx="36">
                  <c:v>440</c:v>
                </c:pt>
                <c:pt idx="37">
                  <c:v>354</c:v>
                </c:pt>
                <c:pt idx="38">
                  <c:v>356</c:v>
                </c:pt>
                <c:pt idx="39">
                  <c:v>395</c:v>
                </c:pt>
                <c:pt idx="40">
                  <c:v>427</c:v>
                </c:pt>
                <c:pt idx="41">
                  <c:v>455</c:v>
                </c:pt>
                <c:pt idx="42">
                  <c:v>455</c:v>
                </c:pt>
                <c:pt idx="43">
                  <c:v>446</c:v>
                </c:pt>
                <c:pt idx="44">
                  <c:v>439</c:v>
                </c:pt>
                <c:pt idx="45">
                  <c:v>426</c:v>
                </c:pt>
                <c:pt idx="46">
                  <c:v>394</c:v>
                </c:pt>
                <c:pt idx="47">
                  <c:v>343</c:v>
                </c:pt>
                <c:pt idx="48">
                  <c:v>299</c:v>
                </c:pt>
                <c:pt idx="49">
                  <c:v>249</c:v>
                </c:pt>
                <c:pt idx="50">
                  <c:v>213</c:v>
                </c:pt>
              </c:numCache>
            </c:numRef>
          </c:val>
          <c:smooth val="1"/>
        </c:ser>
        <c:ser>
          <c:idx val="8"/>
          <c:order val="8"/>
          <c:tx>
            <c:strRef>
              <c:f>Данные!$A$15</c:f>
              <c:strCache>
                <c:ptCount val="1"/>
                <c:pt idx="0">
                  <c:v>Чепца (Глазов) опасный уровень</c:v>
                </c:pt>
              </c:strCache>
            </c:strRef>
          </c:tx>
          <c:spPr>
            <a:ln w="38100" cap="flat" cmpd="sng" algn="ctr">
              <a:solidFill>
                <a:schemeClr val="accent4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5"/>
              <c:layout>
                <c:manualLayout>
                  <c:x val="-0.1120414619053054"/>
                  <c:y val="-1.4628650437691395E-2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Данные!$B$15:$BG$15</c:f>
              <c:numCache>
                <c:formatCode>General</c:formatCode>
                <c:ptCount val="58"/>
                <c:pt idx="0">
                  <c:v>680</c:v>
                </c:pt>
                <c:pt idx="1">
                  <c:v>680</c:v>
                </c:pt>
                <c:pt idx="2">
                  <c:v>680</c:v>
                </c:pt>
                <c:pt idx="3">
                  <c:v>680</c:v>
                </c:pt>
                <c:pt idx="4">
                  <c:v>680</c:v>
                </c:pt>
                <c:pt idx="5">
                  <c:v>680</c:v>
                </c:pt>
                <c:pt idx="6">
                  <c:v>680</c:v>
                </c:pt>
                <c:pt idx="7">
                  <c:v>680</c:v>
                </c:pt>
                <c:pt idx="8">
                  <c:v>680</c:v>
                </c:pt>
                <c:pt idx="9">
                  <c:v>680</c:v>
                </c:pt>
                <c:pt idx="10">
                  <c:v>680</c:v>
                </c:pt>
                <c:pt idx="11">
                  <c:v>680</c:v>
                </c:pt>
                <c:pt idx="12">
                  <c:v>680</c:v>
                </c:pt>
                <c:pt idx="13">
                  <c:v>680</c:v>
                </c:pt>
                <c:pt idx="14">
                  <c:v>680</c:v>
                </c:pt>
                <c:pt idx="15">
                  <c:v>680</c:v>
                </c:pt>
                <c:pt idx="16">
                  <c:v>680</c:v>
                </c:pt>
                <c:pt idx="17">
                  <c:v>680</c:v>
                </c:pt>
                <c:pt idx="18">
                  <c:v>680</c:v>
                </c:pt>
                <c:pt idx="19">
                  <c:v>680</c:v>
                </c:pt>
                <c:pt idx="20">
                  <c:v>680</c:v>
                </c:pt>
                <c:pt idx="21">
                  <c:v>680</c:v>
                </c:pt>
                <c:pt idx="22">
                  <c:v>680</c:v>
                </c:pt>
                <c:pt idx="23">
                  <c:v>680</c:v>
                </c:pt>
                <c:pt idx="24">
                  <c:v>680</c:v>
                </c:pt>
                <c:pt idx="25">
                  <c:v>680</c:v>
                </c:pt>
                <c:pt idx="26">
                  <c:v>680</c:v>
                </c:pt>
                <c:pt idx="27">
                  <c:v>680</c:v>
                </c:pt>
                <c:pt idx="28">
                  <c:v>680</c:v>
                </c:pt>
                <c:pt idx="29">
                  <c:v>680</c:v>
                </c:pt>
                <c:pt idx="30">
                  <c:v>680</c:v>
                </c:pt>
                <c:pt idx="31">
                  <c:v>680</c:v>
                </c:pt>
                <c:pt idx="32">
                  <c:v>680</c:v>
                </c:pt>
                <c:pt idx="33">
                  <c:v>680</c:v>
                </c:pt>
                <c:pt idx="34">
                  <c:v>680</c:v>
                </c:pt>
                <c:pt idx="35">
                  <c:v>680</c:v>
                </c:pt>
                <c:pt idx="36">
                  <c:v>680</c:v>
                </c:pt>
                <c:pt idx="37">
                  <c:v>680</c:v>
                </c:pt>
                <c:pt idx="38">
                  <c:v>680</c:v>
                </c:pt>
                <c:pt idx="39">
                  <c:v>680</c:v>
                </c:pt>
                <c:pt idx="40">
                  <c:v>680</c:v>
                </c:pt>
                <c:pt idx="41">
                  <c:v>680</c:v>
                </c:pt>
                <c:pt idx="42">
                  <c:v>680</c:v>
                </c:pt>
                <c:pt idx="43">
                  <c:v>680</c:v>
                </c:pt>
                <c:pt idx="44">
                  <c:v>680</c:v>
                </c:pt>
                <c:pt idx="45">
                  <c:v>680</c:v>
                </c:pt>
                <c:pt idx="46">
                  <c:v>680</c:v>
                </c:pt>
                <c:pt idx="47">
                  <c:v>680</c:v>
                </c:pt>
                <c:pt idx="48">
                  <c:v>680</c:v>
                </c:pt>
                <c:pt idx="49">
                  <c:v>680</c:v>
                </c:pt>
                <c:pt idx="50">
                  <c:v>680</c:v>
                </c:pt>
                <c:pt idx="51">
                  <c:v>680</c:v>
                </c:pt>
                <c:pt idx="52">
                  <c:v>680</c:v>
                </c:pt>
                <c:pt idx="53">
                  <c:v>680</c:v>
                </c:pt>
                <c:pt idx="54">
                  <c:v>680</c:v>
                </c:pt>
                <c:pt idx="55">
                  <c:v>680</c:v>
                </c:pt>
                <c:pt idx="56">
                  <c:v>680</c:v>
                </c:pt>
                <c:pt idx="57">
                  <c:v>680</c:v>
                </c:pt>
              </c:numCache>
            </c:numRef>
          </c:val>
          <c:smooth val="0"/>
        </c:ser>
        <c:ser>
          <c:idx val="9"/>
          <c:order val="9"/>
          <c:tx>
            <c:strRef>
              <c:f>Данные!$A$16</c:f>
              <c:strCache>
                <c:ptCount val="1"/>
                <c:pt idx="0">
                  <c:v>Лоза</c:v>
                </c:pt>
              </c:strCache>
            </c:strRef>
          </c:tx>
          <c:spPr>
            <a:ln w="34925" cap="flat" cmpd="sng" algn="ctr">
              <a:solidFill>
                <a:schemeClr val="accent5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Данные!$B$16:$BG$16</c:f>
              <c:numCache>
                <c:formatCode>General</c:formatCode>
                <c:ptCount val="58"/>
                <c:pt idx="0">
                  <c:v>98</c:v>
                </c:pt>
                <c:pt idx="1">
                  <c:v>98</c:v>
                </c:pt>
                <c:pt idx="2">
                  <c:v>99</c:v>
                </c:pt>
                <c:pt idx="3">
                  <c:v>97</c:v>
                </c:pt>
                <c:pt idx="4">
                  <c:v>99</c:v>
                </c:pt>
                <c:pt idx="5">
                  <c:v>99</c:v>
                </c:pt>
                <c:pt idx="6">
                  <c:v>98</c:v>
                </c:pt>
                <c:pt idx="7">
                  <c:v>96</c:v>
                </c:pt>
                <c:pt idx="8">
                  <c:v>96</c:v>
                </c:pt>
                <c:pt idx="9">
                  <c:v>109</c:v>
                </c:pt>
                <c:pt idx="10">
                  <c:v>96</c:v>
                </c:pt>
                <c:pt idx="11">
                  <c:v>93</c:v>
                </c:pt>
                <c:pt idx="12">
                  <c:v>93</c:v>
                </c:pt>
                <c:pt idx="13">
                  <c:v>93</c:v>
                </c:pt>
                <c:pt idx="14">
                  <c:v>93</c:v>
                </c:pt>
                <c:pt idx="15">
                  <c:v>91</c:v>
                </c:pt>
                <c:pt idx="16">
                  <c:v>91</c:v>
                </c:pt>
                <c:pt idx="17">
                  <c:v>85</c:v>
                </c:pt>
                <c:pt idx="18">
                  <c:v>85</c:v>
                </c:pt>
                <c:pt idx="19">
                  <c:v>86</c:v>
                </c:pt>
                <c:pt idx="20">
                  <c:v>87</c:v>
                </c:pt>
                <c:pt idx="21">
                  <c:v>89</c:v>
                </c:pt>
                <c:pt idx="22">
                  <c:v>93</c:v>
                </c:pt>
                <c:pt idx="23">
                  <c:v>102</c:v>
                </c:pt>
                <c:pt idx="24">
                  <c:v>120</c:v>
                </c:pt>
                <c:pt idx="25">
                  <c:v>165</c:v>
                </c:pt>
                <c:pt idx="26">
                  <c:v>210</c:v>
                </c:pt>
                <c:pt idx="27">
                  <c:v>252</c:v>
                </c:pt>
                <c:pt idx="28">
                  <c:v>310</c:v>
                </c:pt>
                <c:pt idx="29">
                  <c:v>340</c:v>
                </c:pt>
                <c:pt idx="30">
                  <c:v>345</c:v>
                </c:pt>
                <c:pt idx="31">
                  <c:v>360</c:v>
                </c:pt>
                <c:pt idx="32">
                  <c:v>355</c:v>
                </c:pt>
                <c:pt idx="33">
                  <c:v>317</c:v>
                </c:pt>
                <c:pt idx="34">
                  <c:v>233</c:v>
                </c:pt>
                <c:pt idx="35">
                  <c:v>187</c:v>
                </c:pt>
                <c:pt idx="36">
                  <c:v>165</c:v>
                </c:pt>
                <c:pt idx="37">
                  <c:v>175</c:v>
                </c:pt>
                <c:pt idx="38">
                  <c:v>231</c:v>
                </c:pt>
                <c:pt idx="39">
                  <c:v>306</c:v>
                </c:pt>
                <c:pt idx="40">
                  <c:v>360</c:v>
                </c:pt>
                <c:pt idx="41">
                  <c:v>395</c:v>
                </c:pt>
                <c:pt idx="42">
                  <c:v>401</c:v>
                </c:pt>
                <c:pt idx="43">
                  <c:v>335</c:v>
                </c:pt>
                <c:pt idx="44">
                  <c:v>276</c:v>
                </c:pt>
                <c:pt idx="45">
                  <c:v>320</c:v>
                </c:pt>
                <c:pt idx="46">
                  <c:v>271</c:v>
                </c:pt>
                <c:pt idx="47">
                  <c:v>195</c:v>
                </c:pt>
                <c:pt idx="48">
                  <c:v>157</c:v>
                </c:pt>
                <c:pt idx="49">
                  <c:v>147</c:v>
                </c:pt>
                <c:pt idx="50">
                  <c:v>137</c:v>
                </c:pt>
              </c:numCache>
            </c:numRef>
          </c:val>
          <c:smooth val="1"/>
        </c:ser>
        <c:ser>
          <c:idx val="10"/>
          <c:order val="10"/>
          <c:tx>
            <c:strRef>
              <c:f>Данные!$A$18</c:f>
              <c:strCache>
                <c:ptCount val="1"/>
                <c:pt idx="0">
                  <c:v>Лоза опасный уровень</c:v>
                </c:pt>
              </c:strCache>
            </c:strRef>
          </c:tx>
          <c:spPr>
            <a:ln w="38100" cap="flat" cmpd="sng" algn="ctr">
              <a:solidFill>
                <a:schemeClr val="accent5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3"/>
              <c:layout>
                <c:manualLayout>
                  <c:x val="-6.5592095378546114E-2"/>
                  <c:y val="-6.2698446778381807E-3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Данные!$B$18:$BG$18</c:f>
              <c:numCache>
                <c:formatCode>General</c:formatCode>
                <c:ptCount val="58"/>
                <c:pt idx="0">
                  <c:v>524</c:v>
                </c:pt>
                <c:pt idx="1">
                  <c:v>524</c:v>
                </c:pt>
                <c:pt idx="2">
                  <c:v>524</c:v>
                </c:pt>
                <c:pt idx="3">
                  <c:v>524</c:v>
                </c:pt>
                <c:pt idx="4">
                  <c:v>524</c:v>
                </c:pt>
                <c:pt idx="5">
                  <c:v>524</c:v>
                </c:pt>
                <c:pt idx="6">
                  <c:v>524</c:v>
                </c:pt>
                <c:pt idx="7">
                  <c:v>524</c:v>
                </c:pt>
                <c:pt idx="8">
                  <c:v>524</c:v>
                </c:pt>
                <c:pt idx="9">
                  <c:v>524</c:v>
                </c:pt>
                <c:pt idx="10">
                  <c:v>524</c:v>
                </c:pt>
                <c:pt idx="11">
                  <c:v>524</c:v>
                </c:pt>
                <c:pt idx="12">
                  <c:v>524</c:v>
                </c:pt>
                <c:pt idx="13">
                  <c:v>524</c:v>
                </c:pt>
                <c:pt idx="14">
                  <c:v>524</c:v>
                </c:pt>
                <c:pt idx="15">
                  <c:v>524</c:v>
                </c:pt>
                <c:pt idx="16">
                  <c:v>524</c:v>
                </c:pt>
                <c:pt idx="17">
                  <c:v>524</c:v>
                </c:pt>
                <c:pt idx="18">
                  <c:v>524</c:v>
                </c:pt>
                <c:pt idx="19">
                  <c:v>524</c:v>
                </c:pt>
                <c:pt idx="20">
                  <c:v>524</c:v>
                </c:pt>
                <c:pt idx="21">
                  <c:v>524</c:v>
                </c:pt>
                <c:pt idx="22">
                  <c:v>524</c:v>
                </c:pt>
                <c:pt idx="23">
                  <c:v>524</c:v>
                </c:pt>
                <c:pt idx="24">
                  <c:v>524</c:v>
                </c:pt>
                <c:pt idx="25">
                  <c:v>524</c:v>
                </c:pt>
                <c:pt idx="26">
                  <c:v>524</c:v>
                </c:pt>
                <c:pt idx="27">
                  <c:v>524</c:v>
                </c:pt>
                <c:pt idx="28">
                  <c:v>524</c:v>
                </c:pt>
                <c:pt idx="29">
                  <c:v>524</c:v>
                </c:pt>
                <c:pt idx="30">
                  <c:v>524</c:v>
                </c:pt>
                <c:pt idx="31">
                  <c:v>524</c:v>
                </c:pt>
                <c:pt idx="32">
                  <c:v>524</c:v>
                </c:pt>
                <c:pt idx="33">
                  <c:v>524</c:v>
                </c:pt>
                <c:pt idx="34">
                  <c:v>524</c:v>
                </c:pt>
                <c:pt idx="35">
                  <c:v>524</c:v>
                </c:pt>
                <c:pt idx="36">
                  <c:v>524</c:v>
                </c:pt>
                <c:pt idx="37">
                  <c:v>524</c:v>
                </c:pt>
                <c:pt idx="38">
                  <c:v>524</c:v>
                </c:pt>
                <c:pt idx="39">
                  <c:v>524</c:v>
                </c:pt>
                <c:pt idx="40">
                  <c:v>524</c:v>
                </c:pt>
                <c:pt idx="41">
                  <c:v>524</c:v>
                </c:pt>
                <c:pt idx="42">
                  <c:v>524</c:v>
                </c:pt>
                <c:pt idx="43">
                  <c:v>524</c:v>
                </c:pt>
                <c:pt idx="44">
                  <c:v>524</c:v>
                </c:pt>
                <c:pt idx="45">
                  <c:v>524</c:v>
                </c:pt>
                <c:pt idx="46">
                  <c:v>524</c:v>
                </c:pt>
                <c:pt idx="47">
                  <c:v>524</c:v>
                </c:pt>
                <c:pt idx="48">
                  <c:v>524</c:v>
                </c:pt>
                <c:pt idx="49">
                  <c:v>524</c:v>
                </c:pt>
                <c:pt idx="50">
                  <c:v>524</c:v>
                </c:pt>
                <c:pt idx="51">
                  <c:v>524</c:v>
                </c:pt>
                <c:pt idx="52">
                  <c:v>524</c:v>
                </c:pt>
                <c:pt idx="53">
                  <c:v>524</c:v>
                </c:pt>
                <c:pt idx="54">
                  <c:v>524</c:v>
                </c:pt>
                <c:pt idx="55">
                  <c:v>524</c:v>
                </c:pt>
                <c:pt idx="56">
                  <c:v>524</c:v>
                </c:pt>
                <c:pt idx="57">
                  <c:v>524</c:v>
                </c:pt>
              </c:numCache>
            </c:numRef>
          </c:val>
          <c:smooth val="0"/>
        </c:ser>
        <c:ser>
          <c:idx val="11"/>
          <c:order val="11"/>
          <c:tx>
            <c:strRef>
              <c:f>Данные!$A$19</c:f>
              <c:strCache>
                <c:ptCount val="1"/>
                <c:pt idx="0">
                  <c:v>Вала</c:v>
                </c:pt>
              </c:strCache>
            </c:strRef>
          </c:tx>
          <c:spPr>
            <a:ln w="34925" cap="flat" cmpd="sng" algn="ctr">
              <a:solidFill>
                <a:srgbClr val="F65422"/>
              </a:solidFill>
              <a:prstDash val="solid"/>
            </a:ln>
            <a:effectLst/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Данные!$B$19:$BG$19</c:f>
              <c:numCache>
                <c:formatCode>General</c:formatCode>
                <c:ptCount val="58"/>
                <c:pt idx="0">
                  <c:v>74</c:v>
                </c:pt>
                <c:pt idx="1">
                  <c:v>74</c:v>
                </c:pt>
                <c:pt idx="2">
                  <c:v>89</c:v>
                </c:pt>
                <c:pt idx="3">
                  <c:v>103</c:v>
                </c:pt>
                <c:pt idx="4">
                  <c:v>119</c:v>
                </c:pt>
                <c:pt idx="5">
                  <c:v>128</c:v>
                </c:pt>
                <c:pt idx="6">
                  <c:v>134</c:v>
                </c:pt>
                <c:pt idx="7">
                  <c:v>128</c:v>
                </c:pt>
                <c:pt idx="8">
                  <c:v>127</c:v>
                </c:pt>
                <c:pt idx="9">
                  <c:v>70</c:v>
                </c:pt>
                <c:pt idx="10">
                  <c:v>119</c:v>
                </c:pt>
                <c:pt idx="11">
                  <c:v>106</c:v>
                </c:pt>
                <c:pt idx="12">
                  <c:v>106</c:v>
                </c:pt>
                <c:pt idx="13">
                  <c:v>106</c:v>
                </c:pt>
                <c:pt idx="14">
                  <c:v>96</c:v>
                </c:pt>
                <c:pt idx="15">
                  <c:v>95</c:v>
                </c:pt>
                <c:pt idx="16">
                  <c:v>92</c:v>
                </c:pt>
                <c:pt idx="17">
                  <c:v>80</c:v>
                </c:pt>
                <c:pt idx="18">
                  <c:v>65</c:v>
                </c:pt>
                <c:pt idx="19">
                  <c:v>53</c:v>
                </c:pt>
                <c:pt idx="20">
                  <c:v>46</c:v>
                </c:pt>
                <c:pt idx="21">
                  <c:v>44</c:v>
                </c:pt>
                <c:pt idx="22">
                  <c:v>55</c:v>
                </c:pt>
                <c:pt idx="23">
                  <c:v>97</c:v>
                </c:pt>
                <c:pt idx="24">
                  <c:v>151</c:v>
                </c:pt>
                <c:pt idx="25">
                  <c:v>230</c:v>
                </c:pt>
                <c:pt idx="26">
                  <c:v>273</c:v>
                </c:pt>
                <c:pt idx="27">
                  <c:v>289</c:v>
                </c:pt>
                <c:pt idx="28">
                  <c:v>311</c:v>
                </c:pt>
                <c:pt idx="29">
                  <c:v>349</c:v>
                </c:pt>
                <c:pt idx="30">
                  <c:v>383</c:v>
                </c:pt>
                <c:pt idx="31">
                  <c:v>402</c:v>
                </c:pt>
                <c:pt idx="32">
                  <c:v>418</c:v>
                </c:pt>
                <c:pt idx="33">
                  <c:v>428</c:v>
                </c:pt>
                <c:pt idx="34">
                  <c:v>421</c:v>
                </c:pt>
                <c:pt idx="35">
                  <c:v>404</c:v>
                </c:pt>
                <c:pt idx="36">
                  <c:v>376</c:v>
                </c:pt>
                <c:pt idx="37">
                  <c:v>329</c:v>
                </c:pt>
                <c:pt idx="38">
                  <c:v>283</c:v>
                </c:pt>
                <c:pt idx="39">
                  <c:v>256</c:v>
                </c:pt>
                <c:pt idx="40">
                  <c:v>253</c:v>
                </c:pt>
                <c:pt idx="41">
                  <c:v>263</c:v>
                </c:pt>
                <c:pt idx="42">
                  <c:v>265</c:v>
                </c:pt>
                <c:pt idx="43">
                  <c:v>260</c:v>
                </c:pt>
                <c:pt idx="44">
                  <c:v>253</c:v>
                </c:pt>
                <c:pt idx="45">
                  <c:v>243</c:v>
                </c:pt>
                <c:pt idx="46">
                  <c:v>221</c:v>
                </c:pt>
                <c:pt idx="47">
                  <c:v>194</c:v>
                </c:pt>
                <c:pt idx="48">
                  <c:v>173</c:v>
                </c:pt>
                <c:pt idx="49">
                  <c:v>142</c:v>
                </c:pt>
                <c:pt idx="50">
                  <c:v>117</c:v>
                </c:pt>
              </c:numCache>
            </c:numRef>
          </c:val>
          <c:smooth val="1"/>
        </c:ser>
        <c:ser>
          <c:idx val="12"/>
          <c:order val="12"/>
          <c:tx>
            <c:strRef>
              <c:f>Данные!$A$21</c:f>
              <c:strCache>
                <c:ptCount val="1"/>
                <c:pt idx="0">
                  <c:v>Вала опасный уровень</c:v>
                </c:pt>
              </c:strCache>
            </c:strRef>
          </c:tx>
          <c:spPr>
            <a:ln w="38100" cap="flat" cmpd="sng" algn="ctr">
              <a:solidFill>
                <a:srgbClr val="F65422"/>
              </a:solidFill>
              <a:prstDash val="solid"/>
            </a:ln>
            <a:effectLst/>
          </c:spPr>
          <c:marker>
            <c:symbol val="none"/>
          </c:marker>
          <c:dLbls>
            <c:dLbl>
              <c:idx val="3"/>
              <c:layout>
                <c:manualLayout>
                  <c:x val="-8.3333333333333343E-2"/>
                  <c:y val="2.0895350463637223E-3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Данные!$B$21:$BG$21</c:f>
              <c:numCache>
                <c:formatCode>General</c:formatCode>
                <c:ptCount val="58"/>
                <c:pt idx="0">
                  <c:v>629</c:v>
                </c:pt>
                <c:pt idx="1">
                  <c:v>629</c:v>
                </c:pt>
                <c:pt idx="2">
                  <c:v>629</c:v>
                </c:pt>
                <c:pt idx="3">
                  <c:v>629</c:v>
                </c:pt>
                <c:pt idx="4">
                  <c:v>629</c:v>
                </c:pt>
                <c:pt idx="5">
                  <c:v>629</c:v>
                </c:pt>
                <c:pt idx="6">
                  <c:v>629</c:v>
                </c:pt>
                <c:pt idx="7">
                  <c:v>629</c:v>
                </c:pt>
                <c:pt idx="8">
                  <c:v>629</c:v>
                </c:pt>
                <c:pt idx="9">
                  <c:v>629</c:v>
                </c:pt>
                <c:pt idx="10">
                  <c:v>629</c:v>
                </c:pt>
                <c:pt idx="11">
                  <c:v>629</c:v>
                </c:pt>
                <c:pt idx="12">
                  <c:v>629</c:v>
                </c:pt>
                <c:pt idx="13">
                  <c:v>629</c:v>
                </c:pt>
                <c:pt idx="14">
                  <c:v>629</c:v>
                </c:pt>
                <c:pt idx="15">
                  <c:v>622</c:v>
                </c:pt>
                <c:pt idx="16">
                  <c:v>622</c:v>
                </c:pt>
                <c:pt idx="17">
                  <c:v>622</c:v>
                </c:pt>
                <c:pt idx="18">
                  <c:v>622</c:v>
                </c:pt>
                <c:pt idx="19">
                  <c:v>622</c:v>
                </c:pt>
                <c:pt idx="20">
                  <c:v>629</c:v>
                </c:pt>
                <c:pt idx="21">
                  <c:v>629</c:v>
                </c:pt>
                <c:pt idx="22">
                  <c:v>629</c:v>
                </c:pt>
                <c:pt idx="23">
                  <c:v>629</c:v>
                </c:pt>
                <c:pt idx="24">
                  <c:v>629</c:v>
                </c:pt>
                <c:pt idx="25">
                  <c:v>629</c:v>
                </c:pt>
                <c:pt idx="26">
                  <c:v>629</c:v>
                </c:pt>
                <c:pt idx="27">
                  <c:v>629</c:v>
                </c:pt>
                <c:pt idx="28">
                  <c:v>629</c:v>
                </c:pt>
                <c:pt idx="29">
                  <c:v>629</c:v>
                </c:pt>
                <c:pt idx="30">
                  <c:v>629</c:v>
                </c:pt>
                <c:pt idx="31">
                  <c:v>629</c:v>
                </c:pt>
                <c:pt idx="32">
                  <c:v>629</c:v>
                </c:pt>
                <c:pt idx="33">
                  <c:v>629</c:v>
                </c:pt>
                <c:pt idx="34">
                  <c:v>629</c:v>
                </c:pt>
                <c:pt idx="35">
                  <c:v>629</c:v>
                </c:pt>
                <c:pt idx="36">
                  <c:v>629</c:v>
                </c:pt>
                <c:pt idx="37">
                  <c:v>629</c:v>
                </c:pt>
                <c:pt idx="38">
                  <c:v>629</c:v>
                </c:pt>
                <c:pt idx="39">
                  <c:v>629</c:v>
                </c:pt>
                <c:pt idx="40">
                  <c:v>629</c:v>
                </c:pt>
                <c:pt idx="41">
                  <c:v>629</c:v>
                </c:pt>
                <c:pt idx="42">
                  <c:v>629</c:v>
                </c:pt>
                <c:pt idx="43">
                  <c:v>629</c:v>
                </c:pt>
                <c:pt idx="44">
                  <c:v>629</c:v>
                </c:pt>
                <c:pt idx="45">
                  <c:v>629</c:v>
                </c:pt>
                <c:pt idx="46">
                  <c:v>629</c:v>
                </c:pt>
                <c:pt idx="47">
                  <c:v>629</c:v>
                </c:pt>
                <c:pt idx="48">
                  <c:v>629</c:v>
                </c:pt>
                <c:pt idx="49">
                  <c:v>629</c:v>
                </c:pt>
                <c:pt idx="50">
                  <c:v>629</c:v>
                </c:pt>
                <c:pt idx="51">
                  <c:v>629</c:v>
                </c:pt>
                <c:pt idx="52">
                  <c:v>629</c:v>
                </c:pt>
                <c:pt idx="53">
                  <c:v>629</c:v>
                </c:pt>
                <c:pt idx="54">
                  <c:v>629</c:v>
                </c:pt>
                <c:pt idx="55">
                  <c:v>629</c:v>
                </c:pt>
                <c:pt idx="56">
                  <c:v>629</c:v>
                </c:pt>
                <c:pt idx="57">
                  <c:v>629</c:v>
                </c:pt>
              </c:numCache>
            </c:numRef>
          </c:val>
          <c:smooth val="0"/>
        </c:ser>
        <c:ser>
          <c:idx val="13"/>
          <c:order val="13"/>
          <c:tx>
            <c:strRef>
              <c:f>Данные!$A$22</c:f>
              <c:strCache>
                <c:ptCount val="1"/>
                <c:pt idx="0">
                  <c:v>Нылга</c:v>
                </c:pt>
              </c:strCache>
            </c:strRef>
          </c:tx>
          <c:spPr>
            <a:ln w="38100" cap="flat" cmpd="sng" algn="ctr">
              <a:solidFill>
                <a:srgbClr val="FFFF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Данные!$B$22:$BG$22</c:f>
              <c:numCache>
                <c:formatCode>General</c:formatCode>
                <c:ptCount val="58"/>
                <c:pt idx="0">
                  <c:v>108</c:v>
                </c:pt>
                <c:pt idx="1">
                  <c:v>108</c:v>
                </c:pt>
                <c:pt idx="2">
                  <c:v>120</c:v>
                </c:pt>
                <c:pt idx="3">
                  <c:v>128</c:v>
                </c:pt>
                <c:pt idx="4">
                  <c:v>134</c:v>
                </c:pt>
                <c:pt idx="5">
                  <c:v>129</c:v>
                </c:pt>
                <c:pt idx="6">
                  <c:v>129</c:v>
                </c:pt>
                <c:pt idx="7">
                  <c:v>133</c:v>
                </c:pt>
                <c:pt idx="8">
                  <c:v>129</c:v>
                </c:pt>
                <c:pt idx="9">
                  <c:v>117</c:v>
                </c:pt>
                <c:pt idx="10">
                  <c:v>117</c:v>
                </c:pt>
                <c:pt idx="11">
                  <c:v>118</c:v>
                </c:pt>
                <c:pt idx="12">
                  <c:v>118</c:v>
                </c:pt>
                <c:pt idx="13">
                  <c:v>118</c:v>
                </c:pt>
                <c:pt idx="14">
                  <c:v>98</c:v>
                </c:pt>
                <c:pt idx="15">
                  <c:v>99</c:v>
                </c:pt>
                <c:pt idx="16">
                  <c:v>97</c:v>
                </c:pt>
                <c:pt idx="17">
                  <c:v>93</c:v>
                </c:pt>
                <c:pt idx="18">
                  <c:v>88</c:v>
                </c:pt>
                <c:pt idx="19">
                  <c:v>91</c:v>
                </c:pt>
                <c:pt idx="20">
                  <c:v>93</c:v>
                </c:pt>
                <c:pt idx="21">
                  <c:v>94</c:v>
                </c:pt>
                <c:pt idx="22">
                  <c:v>107</c:v>
                </c:pt>
                <c:pt idx="23">
                  <c:v>128</c:v>
                </c:pt>
                <c:pt idx="24">
                  <c:v>169</c:v>
                </c:pt>
                <c:pt idx="25">
                  <c:v>242</c:v>
                </c:pt>
                <c:pt idx="26">
                  <c:v>288</c:v>
                </c:pt>
                <c:pt idx="27">
                  <c:v>309</c:v>
                </c:pt>
                <c:pt idx="28">
                  <c:v>325</c:v>
                </c:pt>
                <c:pt idx="29">
                  <c:v>331</c:v>
                </c:pt>
                <c:pt idx="30">
                  <c:v>335</c:v>
                </c:pt>
                <c:pt idx="31">
                  <c:v>338</c:v>
                </c:pt>
                <c:pt idx="32">
                  <c:v>338</c:v>
                </c:pt>
                <c:pt idx="33">
                  <c:v>338</c:v>
                </c:pt>
                <c:pt idx="34">
                  <c:v>329</c:v>
                </c:pt>
                <c:pt idx="35">
                  <c:v>310</c:v>
                </c:pt>
                <c:pt idx="36">
                  <c:v>296</c:v>
                </c:pt>
                <c:pt idx="37">
                  <c:v>278</c:v>
                </c:pt>
                <c:pt idx="38">
                  <c:v>281</c:v>
                </c:pt>
                <c:pt idx="39">
                  <c:v>292</c:v>
                </c:pt>
                <c:pt idx="40">
                  <c:v>309</c:v>
                </c:pt>
                <c:pt idx="41">
                  <c:v>315</c:v>
                </c:pt>
                <c:pt idx="42">
                  <c:v>315</c:v>
                </c:pt>
                <c:pt idx="43">
                  <c:v>309</c:v>
                </c:pt>
                <c:pt idx="44">
                  <c:v>295</c:v>
                </c:pt>
                <c:pt idx="45">
                  <c:v>284</c:v>
                </c:pt>
                <c:pt idx="46">
                  <c:v>260</c:v>
                </c:pt>
                <c:pt idx="47">
                  <c:v>245</c:v>
                </c:pt>
                <c:pt idx="48">
                  <c:v>216</c:v>
                </c:pt>
                <c:pt idx="49">
                  <c:v>183</c:v>
                </c:pt>
                <c:pt idx="50">
                  <c:v>158</c:v>
                </c:pt>
              </c:numCache>
            </c:numRef>
          </c:val>
          <c:smooth val="1"/>
        </c:ser>
        <c:ser>
          <c:idx val="14"/>
          <c:order val="14"/>
          <c:tx>
            <c:strRef>
              <c:f>Данные!$A$24</c:f>
              <c:strCache>
                <c:ptCount val="1"/>
                <c:pt idx="0">
                  <c:v>Нылга опасный уровень</c:v>
                </c:pt>
              </c:strCache>
            </c:strRef>
          </c:tx>
          <c:spPr>
            <a:ln w="38100" cap="flat" cmpd="sng" algn="ctr">
              <a:solidFill>
                <a:srgbClr val="FFFF00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5"/>
              <c:layout>
                <c:manualLayout>
                  <c:x val="-0.11204877001319979"/>
                  <c:y val="0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Данные!$B$24:$BG$24</c:f>
              <c:numCache>
                <c:formatCode>General</c:formatCode>
                <c:ptCount val="58"/>
                <c:pt idx="0">
                  <c:v>340</c:v>
                </c:pt>
                <c:pt idx="1">
                  <c:v>340</c:v>
                </c:pt>
                <c:pt idx="2">
                  <c:v>340</c:v>
                </c:pt>
                <c:pt idx="3">
                  <c:v>340</c:v>
                </c:pt>
                <c:pt idx="4">
                  <c:v>340</c:v>
                </c:pt>
                <c:pt idx="5">
                  <c:v>340</c:v>
                </c:pt>
                <c:pt idx="6">
                  <c:v>340</c:v>
                </c:pt>
                <c:pt idx="7">
                  <c:v>340</c:v>
                </c:pt>
                <c:pt idx="8">
                  <c:v>340</c:v>
                </c:pt>
                <c:pt idx="9">
                  <c:v>340</c:v>
                </c:pt>
                <c:pt idx="10">
                  <c:v>340</c:v>
                </c:pt>
                <c:pt idx="11">
                  <c:v>340</c:v>
                </c:pt>
                <c:pt idx="12">
                  <c:v>340</c:v>
                </c:pt>
                <c:pt idx="13">
                  <c:v>340</c:v>
                </c:pt>
                <c:pt idx="14">
                  <c:v>340</c:v>
                </c:pt>
                <c:pt idx="15">
                  <c:v>340</c:v>
                </c:pt>
                <c:pt idx="16">
                  <c:v>340</c:v>
                </c:pt>
                <c:pt idx="17">
                  <c:v>340</c:v>
                </c:pt>
                <c:pt idx="18">
                  <c:v>340</c:v>
                </c:pt>
                <c:pt idx="19">
                  <c:v>340</c:v>
                </c:pt>
                <c:pt idx="20">
                  <c:v>340</c:v>
                </c:pt>
                <c:pt idx="21">
                  <c:v>340</c:v>
                </c:pt>
                <c:pt idx="22">
                  <c:v>340</c:v>
                </c:pt>
                <c:pt idx="23">
                  <c:v>340</c:v>
                </c:pt>
                <c:pt idx="24">
                  <c:v>340</c:v>
                </c:pt>
                <c:pt idx="25">
                  <c:v>340</c:v>
                </c:pt>
                <c:pt idx="26">
                  <c:v>340</c:v>
                </c:pt>
                <c:pt idx="27">
                  <c:v>340</c:v>
                </c:pt>
                <c:pt idx="28">
                  <c:v>340</c:v>
                </c:pt>
                <c:pt idx="29">
                  <c:v>340</c:v>
                </c:pt>
                <c:pt idx="30">
                  <c:v>340</c:v>
                </c:pt>
                <c:pt idx="31">
                  <c:v>340</c:v>
                </c:pt>
                <c:pt idx="32">
                  <c:v>340</c:v>
                </c:pt>
                <c:pt idx="33">
                  <c:v>340</c:v>
                </c:pt>
                <c:pt idx="34">
                  <c:v>340</c:v>
                </c:pt>
                <c:pt idx="35">
                  <c:v>340</c:v>
                </c:pt>
                <c:pt idx="36">
                  <c:v>340</c:v>
                </c:pt>
                <c:pt idx="37">
                  <c:v>340</c:v>
                </c:pt>
                <c:pt idx="38">
                  <c:v>340</c:v>
                </c:pt>
                <c:pt idx="39">
                  <c:v>340</c:v>
                </c:pt>
                <c:pt idx="40">
                  <c:v>340</c:v>
                </c:pt>
                <c:pt idx="41">
                  <c:v>340</c:v>
                </c:pt>
                <c:pt idx="42">
                  <c:v>340</c:v>
                </c:pt>
                <c:pt idx="43">
                  <c:v>340</c:v>
                </c:pt>
                <c:pt idx="44">
                  <c:v>340</c:v>
                </c:pt>
                <c:pt idx="45">
                  <c:v>340</c:v>
                </c:pt>
                <c:pt idx="46">
                  <c:v>340</c:v>
                </c:pt>
                <c:pt idx="47">
                  <c:v>340</c:v>
                </c:pt>
                <c:pt idx="48">
                  <c:v>340</c:v>
                </c:pt>
                <c:pt idx="49">
                  <c:v>340</c:v>
                </c:pt>
                <c:pt idx="50">
                  <c:v>340</c:v>
                </c:pt>
                <c:pt idx="51">
                  <c:v>340</c:v>
                </c:pt>
                <c:pt idx="52">
                  <c:v>340</c:v>
                </c:pt>
                <c:pt idx="53">
                  <c:v>340</c:v>
                </c:pt>
                <c:pt idx="54">
                  <c:v>340</c:v>
                </c:pt>
                <c:pt idx="55">
                  <c:v>340</c:v>
                </c:pt>
                <c:pt idx="56">
                  <c:v>340</c:v>
                </c:pt>
                <c:pt idx="57">
                  <c:v>340</c:v>
                </c:pt>
              </c:numCache>
            </c:numRef>
          </c:val>
          <c:smooth val="0"/>
        </c:ser>
        <c:ser>
          <c:idx val="15"/>
          <c:order val="15"/>
          <c:tx>
            <c:strRef>
              <c:f>Данные!$A$25</c:f>
              <c:strCache>
                <c:ptCount val="1"/>
                <c:pt idx="0">
                  <c:v>Сива</c:v>
                </c:pt>
              </c:strCache>
            </c:strRef>
          </c:tx>
          <c:spPr>
            <a:ln w="38100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Данные!$B$25:$BG$25</c:f>
              <c:numCache>
                <c:formatCode>General</c:formatCode>
                <c:ptCount val="58"/>
                <c:pt idx="0">
                  <c:v>195</c:v>
                </c:pt>
                <c:pt idx="1">
                  <c:v>195</c:v>
                </c:pt>
                <c:pt idx="2">
                  <c:v>200</c:v>
                </c:pt>
                <c:pt idx="3">
                  <c:v>201</c:v>
                </c:pt>
                <c:pt idx="4">
                  <c:v>203</c:v>
                </c:pt>
                <c:pt idx="5">
                  <c:v>205</c:v>
                </c:pt>
                <c:pt idx="6">
                  <c:v>201</c:v>
                </c:pt>
                <c:pt idx="7">
                  <c:v>198</c:v>
                </c:pt>
                <c:pt idx="8">
                  <c:v>198</c:v>
                </c:pt>
                <c:pt idx="9">
                  <c:v>204</c:v>
                </c:pt>
                <c:pt idx="10">
                  <c:v>198</c:v>
                </c:pt>
                <c:pt idx="11">
                  <c:v>194</c:v>
                </c:pt>
                <c:pt idx="12">
                  <c:v>194</c:v>
                </c:pt>
                <c:pt idx="13">
                  <c:v>194</c:v>
                </c:pt>
                <c:pt idx="14">
                  <c:v>195</c:v>
                </c:pt>
                <c:pt idx="15">
                  <c:v>190</c:v>
                </c:pt>
                <c:pt idx="16">
                  <c:v>193</c:v>
                </c:pt>
                <c:pt idx="17">
                  <c:v>190</c:v>
                </c:pt>
                <c:pt idx="18">
                  <c:v>178</c:v>
                </c:pt>
                <c:pt idx="19">
                  <c:v>175</c:v>
                </c:pt>
                <c:pt idx="20">
                  <c:v>168</c:v>
                </c:pt>
                <c:pt idx="21">
                  <c:v>148</c:v>
                </c:pt>
                <c:pt idx="22">
                  <c:v>149</c:v>
                </c:pt>
                <c:pt idx="23">
                  <c:v>158</c:v>
                </c:pt>
                <c:pt idx="24">
                  <c:v>167</c:v>
                </c:pt>
                <c:pt idx="25">
                  <c:v>187</c:v>
                </c:pt>
                <c:pt idx="26">
                  <c:v>209</c:v>
                </c:pt>
                <c:pt idx="27">
                  <c:v>240</c:v>
                </c:pt>
                <c:pt idx="28">
                  <c:v>259</c:v>
                </c:pt>
                <c:pt idx="29">
                  <c:v>284</c:v>
                </c:pt>
                <c:pt idx="30">
                  <c:v>293</c:v>
                </c:pt>
                <c:pt idx="31">
                  <c:v>309</c:v>
                </c:pt>
                <c:pt idx="32">
                  <c:v>288</c:v>
                </c:pt>
                <c:pt idx="33">
                  <c:v>264</c:v>
                </c:pt>
                <c:pt idx="34">
                  <c:v>252</c:v>
                </c:pt>
                <c:pt idx="35">
                  <c:v>235</c:v>
                </c:pt>
                <c:pt idx="36">
                  <c:v>216</c:v>
                </c:pt>
                <c:pt idx="37">
                  <c:v>216</c:v>
                </c:pt>
                <c:pt idx="38">
                  <c:v>218</c:v>
                </c:pt>
                <c:pt idx="39">
                  <c:v>223</c:v>
                </c:pt>
                <c:pt idx="40">
                  <c:v>228</c:v>
                </c:pt>
                <c:pt idx="41">
                  <c:v>236</c:v>
                </c:pt>
                <c:pt idx="42">
                  <c:v>240</c:v>
                </c:pt>
                <c:pt idx="43">
                  <c:v>242</c:v>
                </c:pt>
                <c:pt idx="44">
                  <c:v>238</c:v>
                </c:pt>
                <c:pt idx="45">
                  <c:v>233</c:v>
                </c:pt>
                <c:pt idx="46">
                  <c:v>232</c:v>
                </c:pt>
                <c:pt idx="47">
                  <c:v>229</c:v>
                </c:pt>
                <c:pt idx="48">
                  <c:v>218</c:v>
                </c:pt>
                <c:pt idx="49">
                  <c:v>206</c:v>
                </c:pt>
                <c:pt idx="50">
                  <c:v>199</c:v>
                </c:pt>
              </c:numCache>
            </c:numRef>
          </c:val>
          <c:smooth val="0"/>
        </c:ser>
        <c:ser>
          <c:idx val="16"/>
          <c:order val="16"/>
          <c:tx>
            <c:strRef>
              <c:f>Данные!$A$27</c:f>
              <c:strCache>
                <c:ptCount val="1"/>
                <c:pt idx="0">
                  <c:v>Сива опасный уровень</c:v>
                </c:pt>
              </c:strCache>
            </c:strRef>
          </c:tx>
          <c:spPr>
            <a:ln w="38100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4"/>
              <c:layout>
                <c:manualLayout>
                  <c:x val="-9.0179794500304819E-2"/>
                  <c:y val="0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Данные!$B$27:$BG$27</c:f>
              <c:numCache>
                <c:formatCode>General</c:formatCode>
                <c:ptCount val="58"/>
                <c:pt idx="0">
                  <c:v>505</c:v>
                </c:pt>
                <c:pt idx="1">
                  <c:v>505</c:v>
                </c:pt>
                <c:pt idx="2">
                  <c:v>505</c:v>
                </c:pt>
                <c:pt idx="3">
                  <c:v>505</c:v>
                </c:pt>
                <c:pt idx="4">
                  <c:v>505</c:v>
                </c:pt>
                <c:pt idx="5">
                  <c:v>505</c:v>
                </c:pt>
                <c:pt idx="6">
                  <c:v>505</c:v>
                </c:pt>
                <c:pt idx="7">
                  <c:v>505</c:v>
                </c:pt>
                <c:pt idx="8">
                  <c:v>505</c:v>
                </c:pt>
                <c:pt idx="9">
                  <c:v>505</c:v>
                </c:pt>
                <c:pt idx="10">
                  <c:v>505</c:v>
                </c:pt>
                <c:pt idx="11">
                  <c:v>505</c:v>
                </c:pt>
                <c:pt idx="12">
                  <c:v>505</c:v>
                </c:pt>
                <c:pt idx="13">
                  <c:v>505</c:v>
                </c:pt>
                <c:pt idx="14">
                  <c:v>505</c:v>
                </c:pt>
                <c:pt idx="15">
                  <c:v>505</c:v>
                </c:pt>
                <c:pt idx="16">
                  <c:v>505</c:v>
                </c:pt>
                <c:pt idx="17">
                  <c:v>505</c:v>
                </c:pt>
                <c:pt idx="18">
                  <c:v>505</c:v>
                </c:pt>
                <c:pt idx="19">
                  <c:v>505</c:v>
                </c:pt>
                <c:pt idx="20">
                  <c:v>505</c:v>
                </c:pt>
                <c:pt idx="21">
                  <c:v>505</c:v>
                </c:pt>
                <c:pt idx="22">
                  <c:v>505</c:v>
                </c:pt>
                <c:pt idx="23">
                  <c:v>505</c:v>
                </c:pt>
                <c:pt idx="24">
                  <c:v>505</c:v>
                </c:pt>
                <c:pt idx="25">
                  <c:v>505</c:v>
                </c:pt>
                <c:pt idx="26">
                  <c:v>505</c:v>
                </c:pt>
                <c:pt idx="27">
                  <c:v>505</c:v>
                </c:pt>
                <c:pt idx="28">
                  <c:v>505</c:v>
                </c:pt>
                <c:pt idx="29">
                  <c:v>505</c:v>
                </c:pt>
                <c:pt idx="30">
                  <c:v>505</c:v>
                </c:pt>
                <c:pt idx="31">
                  <c:v>505</c:v>
                </c:pt>
                <c:pt idx="32">
                  <c:v>505</c:v>
                </c:pt>
                <c:pt idx="33">
                  <c:v>505</c:v>
                </c:pt>
                <c:pt idx="34">
                  <c:v>505</c:v>
                </c:pt>
                <c:pt idx="35">
                  <c:v>505</c:v>
                </c:pt>
                <c:pt idx="36">
                  <c:v>505</c:v>
                </c:pt>
                <c:pt idx="37">
                  <c:v>505</c:v>
                </c:pt>
                <c:pt idx="38">
                  <c:v>505</c:v>
                </c:pt>
                <c:pt idx="39">
                  <c:v>505</c:v>
                </c:pt>
                <c:pt idx="40">
                  <c:v>505</c:v>
                </c:pt>
                <c:pt idx="41">
                  <c:v>505</c:v>
                </c:pt>
                <c:pt idx="42">
                  <c:v>505</c:v>
                </c:pt>
                <c:pt idx="43">
                  <c:v>505</c:v>
                </c:pt>
                <c:pt idx="44">
                  <c:v>505</c:v>
                </c:pt>
                <c:pt idx="45">
                  <c:v>505</c:v>
                </c:pt>
                <c:pt idx="46">
                  <c:v>505</c:v>
                </c:pt>
                <c:pt idx="47">
                  <c:v>505</c:v>
                </c:pt>
                <c:pt idx="48">
                  <c:v>505</c:v>
                </c:pt>
                <c:pt idx="49">
                  <c:v>505</c:v>
                </c:pt>
                <c:pt idx="50">
                  <c:v>505</c:v>
                </c:pt>
                <c:pt idx="51">
                  <c:v>505</c:v>
                </c:pt>
                <c:pt idx="52">
                  <c:v>505</c:v>
                </c:pt>
                <c:pt idx="53">
                  <c:v>505</c:v>
                </c:pt>
                <c:pt idx="54">
                  <c:v>505</c:v>
                </c:pt>
                <c:pt idx="55">
                  <c:v>505</c:v>
                </c:pt>
                <c:pt idx="56">
                  <c:v>505</c:v>
                </c:pt>
                <c:pt idx="57">
                  <c:v>505</c:v>
                </c:pt>
              </c:numCache>
            </c:numRef>
          </c:val>
          <c:smooth val="0"/>
        </c:ser>
        <c:ser>
          <c:idx val="17"/>
          <c:order val="17"/>
          <c:tx>
            <c:strRef>
              <c:f>Данные!$A$28</c:f>
              <c:strCache>
                <c:ptCount val="1"/>
                <c:pt idx="0">
                  <c:v>Адамка</c:v>
                </c:pt>
              </c:strCache>
            </c:strRef>
          </c:tx>
          <c:spPr>
            <a:ln w="38100" cap="flat" cmpd="sng" algn="ctr">
              <a:solidFill>
                <a:schemeClr val="tx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Данные!$B$28:$BG$28</c:f>
              <c:numCache>
                <c:formatCode>General</c:formatCode>
                <c:ptCount val="58"/>
                <c:pt idx="0">
                  <c:v>57</c:v>
                </c:pt>
                <c:pt idx="1">
                  <c:v>57</c:v>
                </c:pt>
                <c:pt idx="2">
                  <c:v>58</c:v>
                </c:pt>
                <c:pt idx="3">
                  <c:v>58</c:v>
                </c:pt>
                <c:pt idx="4">
                  <c:v>58</c:v>
                </c:pt>
                <c:pt idx="5">
                  <c:v>59</c:v>
                </c:pt>
                <c:pt idx="6">
                  <c:v>59</c:v>
                </c:pt>
                <c:pt idx="7">
                  <c:v>60</c:v>
                </c:pt>
                <c:pt idx="8">
                  <c:v>59</c:v>
                </c:pt>
                <c:pt idx="9">
                  <c:v>56</c:v>
                </c:pt>
                <c:pt idx="10">
                  <c:v>58</c:v>
                </c:pt>
                <c:pt idx="11">
                  <c:v>58</c:v>
                </c:pt>
                <c:pt idx="12">
                  <c:v>58</c:v>
                </c:pt>
                <c:pt idx="13">
                  <c:v>58</c:v>
                </c:pt>
                <c:pt idx="14">
                  <c:v>59</c:v>
                </c:pt>
                <c:pt idx="15">
                  <c:v>59</c:v>
                </c:pt>
                <c:pt idx="16">
                  <c:v>56</c:v>
                </c:pt>
                <c:pt idx="17">
                  <c:v>56</c:v>
                </c:pt>
                <c:pt idx="18">
                  <c:v>56</c:v>
                </c:pt>
                <c:pt idx="19">
                  <c:v>55</c:v>
                </c:pt>
                <c:pt idx="20">
                  <c:v>56</c:v>
                </c:pt>
                <c:pt idx="21">
                  <c:v>57</c:v>
                </c:pt>
                <c:pt idx="22">
                  <c:v>59</c:v>
                </c:pt>
                <c:pt idx="23">
                  <c:v>62</c:v>
                </c:pt>
                <c:pt idx="24">
                  <c:v>65</c:v>
                </c:pt>
                <c:pt idx="25">
                  <c:v>82</c:v>
                </c:pt>
                <c:pt idx="26">
                  <c:v>89</c:v>
                </c:pt>
                <c:pt idx="27">
                  <c:v>101</c:v>
                </c:pt>
                <c:pt idx="28">
                  <c:v>134</c:v>
                </c:pt>
                <c:pt idx="29">
                  <c:v>101</c:v>
                </c:pt>
                <c:pt idx="30">
                  <c:v>80</c:v>
                </c:pt>
                <c:pt idx="31">
                  <c:v>87</c:v>
                </c:pt>
                <c:pt idx="32">
                  <c:v>70</c:v>
                </c:pt>
                <c:pt idx="33">
                  <c:v>65</c:v>
                </c:pt>
                <c:pt idx="34">
                  <c:v>61</c:v>
                </c:pt>
                <c:pt idx="35">
                  <c:v>60</c:v>
                </c:pt>
                <c:pt idx="36">
                  <c:v>60</c:v>
                </c:pt>
                <c:pt idx="37">
                  <c:v>63</c:v>
                </c:pt>
                <c:pt idx="38">
                  <c:v>62</c:v>
                </c:pt>
                <c:pt idx="39">
                  <c:v>60</c:v>
                </c:pt>
                <c:pt idx="40">
                  <c:v>60</c:v>
                </c:pt>
                <c:pt idx="41">
                  <c:v>59</c:v>
                </c:pt>
                <c:pt idx="42">
                  <c:v>59</c:v>
                </c:pt>
                <c:pt idx="43">
                  <c:v>59</c:v>
                </c:pt>
                <c:pt idx="44">
                  <c:v>59</c:v>
                </c:pt>
                <c:pt idx="45">
                  <c:v>58</c:v>
                </c:pt>
                <c:pt idx="46">
                  <c:v>57</c:v>
                </c:pt>
                <c:pt idx="47">
                  <c:v>57</c:v>
                </c:pt>
                <c:pt idx="48">
                  <c:v>56</c:v>
                </c:pt>
                <c:pt idx="49">
                  <c:v>56</c:v>
                </c:pt>
                <c:pt idx="50">
                  <c:v>56</c:v>
                </c:pt>
              </c:numCache>
            </c:numRef>
          </c:val>
          <c:smooth val="1"/>
        </c:ser>
        <c:ser>
          <c:idx val="18"/>
          <c:order val="18"/>
          <c:tx>
            <c:strRef>
              <c:f>Данные!$A$30</c:f>
              <c:strCache>
                <c:ptCount val="1"/>
                <c:pt idx="0">
                  <c:v>Адамка опасный уровень</c:v>
                </c:pt>
              </c:strCache>
            </c:strRef>
          </c:tx>
          <c:spPr>
            <a:ln w="38100" cap="flat" cmpd="sng" algn="ctr">
              <a:solidFill>
                <a:schemeClr val="tx1"/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c:spPr>
          <c:marker>
            <c:symbol val="none"/>
          </c:marker>
          <c:dLbls>
            <c:dLbl>
              <c:idx val="2"/>
              <c:layout>
                <c:manualLayout>
                  <c:x val="-5.7383155714069801E-2"/>
                  <c:y val="-1.4628650437691395E-2"/>
                </c:manualLayout>
              </c:layout>
              <c:spPr/>
              <c:txPr>
                <a:bodyPr/>
                <a:lstStyle/>
                <a:p>
                  <a:pPr>
                    <a:defRPr/>
                  </a:pPr>
                  <a:endParaRPr lang="ru-RU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Данные!$B$30:$BG$30</c:f>
              <c:numCache>
                <c:formatCode>General</c:formatCode>
                <c:ptCount val="58"/>
                <c:pt idx="0">
                  <c:v>370</c:v>
                </c:pt>
                <c:pt idx="1">
                  <c:v>370</c:v>
                </c:pt>
                <c:pt idx="2">
                  <c:v>370</c:v>
                </c:pt>
                <c:pt idx="3">
                  <c:v>370</c:v>
                </c:pt>
                <c:pt idx="4">
                  <c:v>370</c:v>
                </c:pt>
                <c:pt idx="5">
                  <c:v>370</c:v>
                </c:pt>
                <c:pt idx="6">
                  <c:v>370</c:v>
                </c:pt>
                <c:pt idx="7">
                  <c:v>370</c:v>
                </c:pt>
                <c:pt idx="8">
                  <c:v>370</c:v>
                </c:pt>
                <c:pt idx="9">
                  <c:v>370</c:v>
                </c:pt>
                <c:pt idx="10">
                  <c:v>370</c:v>
                </c:pt>
                <c:pt idx="11">
                  <c:v>370</c:v>
                </c:pt>
                <c:pt idx="12">
                  <c:v>370</c:v>
                </c:pt>
                <c:pt idx="13">
                  <c:v>370</c:v>
                </c:pt>
                <c:pt idx="14">
                  <c:v>370</c:v>
                </c:pt>
                <c:pt idx="15">
                  <c:v>370</c:v>
                </c:pt>
                <c:pt idx="16">
                  <c:v>370</c:v>
                </c:pt>
                <c:pt idx="17">
                  <c:v>370</c:v>
                </c:pt>
                <c:pt idx="18">
                  <c:v>370</c:v>
                </c:pt>
                <c:pt idx="19">
                  <c:v>370</c:v>
                </c:pt>
                <c:pt idx="20">
                  <c:v>370</c:v>
                </c:pt>
                <c:pt idx="21">
                  <c:v>370</c:v>
                </c:pt>
                <c:pt idx="22">
                  <c:v>370</c:v>
                </c:pt>
                <c:pt idx="23">
                  <c:v>370</c:v>
                </c:pt>
                <c:pt idx="24">
                  <c:v>370</c:v>
                </c:pt>
                <c:pt idx="25">
                  <c:v>370</c:v>
                </c:pt>
                <c:pt idx="26">
                  <c:v>370</c:v>
                </c:pt>
                <c:pt idx="27">
                  <c:v>370</c:v>
                </c:pt>
                <c:pt idx="28">
                  <c:v>370</c:v>
                </c:pt>
                <c:pt idx="29">
                  <c:v>370</c:v>
                </c:pt>
                <c:pt idx="30">
                  <c:v>370</c:v>
                </c:pt>
                <c:pt idx="31">
                  <c:v>370</c:v>
                </c:pt>
                <c:pt idx="32">
                  <c:v>370</c:v>
                </c:pt>
                <c:pt idx="33">
                  <c:v>370</c:v>
                </c:pt>
                <c:pt idx="34">
                  <c:v>370</c:v>
                </c:pt>
                <c:pt idx="35">
                  <c:v>370</c:v>
                </c:pt>
                <c:pt idx="36">
                  <c:v>370</c:v>
                </c:pt>
                <c:pt idx="37">
                  <c:v>370</c:v>
                </c:pt>
                <c:pt idx="38">
                  <c:v>370</c:v>
                </c:pt>
                <c:pt idx="39">
                  <c:v>370</c:v>
                </c:pt>
                <c:pt idx="40">
                  <c:v>370</c:v>
                </c:pt>
                <c:pt idx="41">
                  <c:v>370</c:v>
                </c:pt>
                <c:pt idx="42">
                  <c:v>370</c:v>
                </c:pt>
                <c:pt idx="43">
                  <c:v>370</c:v>
                </c:pt>
                <c:pt idx="44">
                  <c:v>370</c:v>
                </c:pt>
                <c:pt idx="45">
                  <c:v>370</c:v>
                </c:pt>
                <c:pt idx="46">
                  <c:v>370</c:v>
                </c:pt>
                <c:pt idx="47">
                  <c:v>370</c:v>
                </c:pt>
                <c:pt idx="48">
                  <c:v>370</c:v>
                </c:pt>
                <c:pt idx="49">
                  <c:v>370</c:v>
                </c:pt>
                <c:pt idx="50">
                  <c:v>370</c:v>
                </c:pt>
                <c:pt idx="51">
                  <c:v>370</c:v>
                </c:pt>
                <c:pt idx="52">
                  <c:v>370</c:v>
                </c:pt>
                <c:pt idx="53">
                  <c:v>370</c:v>
                </c:pt>
                <c:pt idx="54">
                  <c:v>370</c:v>
                </c:pt>
                <c:pt idx="55">
                  <c:v>370</c:v>
                </c:pt>
                <c:pt idx="56">
                  <c:v>370</c:v>
                </c:pt>
                <c:pt idx="57">
                  <c:v>370</c:v>
                </c:pt>
              </c:numCache>
            </c:numRef>
          </c:val>
          <c:smooth val="0"/>
        </c:ser>
        <c:ser>
          <c:idx val="20"/>
          <c:order val="19"/>
          <c:tx>
            <c:strRef>
              <c:f>Данные!$A$31</c:f>
              <c:strCache>
                <c:ptCount val="1"/>
                <c:pt idx="0">
                  <c:v>Иж (Чернушка)</c:v>
                </c:pt>
              </c:strCache>
            </c:strRef>
          </c:tx>
          <c:spPr>
            <a:ln w="34925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Данные!$B$31:$BG$31</c:f>
              <c:numCache>
                <c:formatCode>General</c:formatCode>
                <c:ptCount val="58"/>
                <c:pt idx="2">
                  <c:v>96</c:v>
                </c:pt>
                <c:pt idx="3">
                  <c:v>104</c:v>
                </c:pt>
                <c:pt idx="4">
                  <c:v>108</c:v>
                </c:pt>
                <c:pt idx="5">
                  <c:v>108</c:v>
                </c:pt>
                <c:pt idx="6">
                  <c:v>108</c:v>
                </c:pt>
                <c:pt idx="7">
                  <c:v>106</c:v>
                </c:pt>
                <c:pt idx="8">
                  <c:v>104</c:v>
                </c:pt>
                <c:pt idx="9">
                  <c:v>104</c:v>
                </c:pt>
                <c:pt idx="10">
                  <c:v>104</c:v>
                </c:pt>
                <c:pt idx="11">
                  <c:v>104</c:v>
                </c:pt>
                <c:pt idx="12">
                  <c:v>104</c:v>
                </c:pt>
                <c:pt idx="13">
                  <c:v>104</c:v>
                </c:pt>
                <c:pt idx="14">
                  <c:v>104</c:v>
                </c:pt>
                <c:pt idx="15">
                  <c:v>104</c:v>
                </c:pt>
                <c:pt idx="16">
                  <c:v>104</c:v>
                </c:pt>
                <c:pt idx="17">
                  <c:v>104</c:v>
                </c:pt>
                <c:pt idx="18">
                  <c:v>102</c:v>
                </c:pt>
                <c:pt idx="19">
                  <c:v>102</c:v>
                </c:pt>
                <c:pt idx="20">
                  <c:v>100</c:v>
                </c:pt>
                <c:pt idx="21">
                  <c:v>100</c:v>
                </c:pt>
                <c:pt idx="22">
                  <c:v>104</c:v>
                </c:pt>
                <c:pt idx="23">
                  <c:v>112</c:v>
                </c:pt>
                <c:pt idx="24">
                  <c:v>86</c:v>
                </c:pt>
                <c:pt idx="25">
                  <c:v>100</c:v>
                </c:pt>
                <c:pt idx="26">
                  <c:v>112</c:v>
                </c:pt>
                <c:pt idx="27">
                  <c:v>118</c:v>
                </c:pt>
                <c:pt idx="28">
                  <c:v>120</c:v>
                </c:pt>
                <c:pt idx="29">
                  <c:v>122</c:v>
                </c:pt>
                <c:pt idx="30">
                  <c:v>126</c:v>
                </c:pt>
                <c:pt idx="31">
                  <c:v>128</c:v>
                </c:pt>
                <c:pt idx="32">
                  <c:v>126</c:v>
                </c:pt>
                <c:pt idx="33">
                  <c:v>124</c:v>
                </c:pt>
                <c:pt idx="34">
                  <c:v>122</c:v>
                </c:pt>
                <c:pt idx="35">
                  <c:v>118</c:v>
                </c:pt>
                <c:pt idx="36">
                  <c:v>116</c:v>
                </c:pt>
                <c:pt idx="37">
                  <c:v>114</c:v>
                </c:pt>
                <c:pt idx="38">
                  <c:v>118</c:v>
                </c:pt>
                <c:pt idx="39">
                  <c:v>122</c:v>
                </c:pt>
                <c:pt idx="40">
                  <c:v>122</c:v>
                </c:pt>
                <c:pt idx="41">
                  <c:v>122</c:v>
                </c:pt>
                <c:pt idx="42">
                  <c:v>122</c:v>
                </c:pt>
                <c:pt idx="43">
                  <c:v>120</c:v>
                </c:pt>
                <c:pt idx="44">
                  <c:v>118</c:v>
                </c:pt>
              </c:numCache>
            </c:numRef>
          </c:val>
          <c:smooth val="0"/>
        </c:ser>
        <c:ser>
          <c:idx val="21"/>
          <c:order val="20"/>
          <c:tx>
            <c:strRef>
              <c:f>Данные!$A$32</c:f>
              <c:strCache>
                <c:ptCount val="1"/>
                <c:pt idx="0">
                  <c:v>Иж (Сарапульский мост)</c:v>
                </c:pt>
              </c:strCache>
            </c:strRef>
          </c:tx>
          <c:spPr>
            <a:ln>
              <a:solidFill>
                <a:srgbClr val="00FF99"/>
              </a:solidFill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Данные!$B$32:$BG$32</c:f>
              <c:numCache>
                <c:formatCode>General</c:formatCode>
                <c:ptCount val="58"/>
                <c:pt idx="2">
                  <c:v>90.000000000000568</c:v>
                </c:pt>
                <c:pt idx="3">
                  <c:v>104.00000000000063</c:v>
                </c:pt>
                <c:pt idx="4">
                  <c:v>106.00000000000023</c:v>
                </c:pt>
                <c:pt idx="5">
                  <c:v>104.00000000000063</c:v>
                </c:pt>
                <c:pt idx="6">
                  <c:v>106.00000000000023</c:v>
                </c:pt>
                <c:pt idx="7">
                  <c:v>104.00000000000063</c:v>
                </c:pt>
                <c:pt idx="8">
                  <c:v>126.00000000000051</c:v>
                </c:pt>
                <c:pt idx="9">
                  <c:v>118.00000000000068</c:v>
                </c:pt>
                <c:pt idx="10">
                  <c:v>112.00000000000045</c:v>
                </c:pt>
                <c:pt idx="11">
                  <c:v>114.00000000000006</c:v>
                </c:pt>
                <c:pt idx="12">
                  <c:v>115.99999999999974</c:v>
                </c:pt>
                <c:pt idx="13">
                  <c:v>112.99999999999964</c:v>
                </c:pt>
                <c:pt idx="14">
                  <c:v>112.00000000000045</c:v>
                </c:pt>
                <c:pt idx="15">
                  <c:v>109.99999999999953</c:v>
                </c:pt>
                <c:pt idx="16">
                  <c:v>109.99999999999953</c:v>
                </c:pt>
                <c:pt idx="17">
                  <c:v>73.999999999999616</c:v>
                </c:pt>
                <c:pt idx="18">
                  <c:v>71.999999999999972</c:v>
                </c:pt>
                <c:pt idx="19">
                  <c:v>73.000000000000398</c:v>
                </c:pt>
                <c:pt idx="20">
                  <c:v>81.000000000000213</c:v>
                </c:pt>
                <c:pt idx="21">
                  <c:v>82.999999999999929</c:v>
                </c:pt>
                <c:pt idx="22">
                  <c:v>114.00000000000006</c:v>
                </c:pt>
                <c:pt idx="23">
                  <c:v>135.99999999999994</c:v>
                </c:pt>
                <c:pt idx="24">
                  <c:v>164</c:v>
                </c:pt>
                <c:pt idx="25">
                  <c:v>236</c:v>
                </c:pt>
                <c:pt idx="26">
                  <c:v>285</c:v>
                </c:pt>
                <c:pt idx="27">
                  <c:v>314</c:v>
                </c:pt>
                <c:pt idx="28">
                  <c:v>341</c:v>
                </c:pt>
                <c:pt idx="29">
                  <c:v>352</c:v>
                </c:pt>
                <c:pt idx="30">
                  <c:v>362</c:v>
                </c:pt>
                <c:pt idx="31">
                  <c:v>355</c:v>
                </c:pt>
                <c:pt idx="32">
                  <c:v>352</c:v>
                </c:pt>
                <c:pt idx="33">
                  <c:v>344</c:v>
                </c:pt>
                <c:pt idx="34">
                  <c:v>329</c:v>
                </c:pt>
                <c:pt idx="35">
                  <c:v>298</c:v>
                </c:pt>
                <c:pt idx="36">
                  <c:v>273</c:v>
                </c:pt>
                <c:pt idx="37">
                  <c:v>203</c:v>
                </c:pt>
                <c:pt idx="38">
                  <c:v>161</c:v>
                </c:pt>
                <c:pt idx="39">
                  <c:v>106</c:v>
                </c:pt>
                <c:pt idx="40">
                  <c:v>104</c:v>
                </c:pt>
                <c:pt idx="41">
                  <c:v>279</c:v>
                </c:pt>
                <c:pt idx="42">
                  <c:v>269</c:v>
                </c:pt>
                <c:pt idx="43">
                  <c:v>284</c:v>
                </c:pt>
                <c:pt idx="44">
                  <c:v>316</c:v>
                </c:pt>
              </c:numCache>
            </c:numRef>
          </c:val>
          <c:smooth val="1"/>
        </c:ser>
        <c:ser>
          <c:idx val="23"/>
          <c:order val="23"/>
          <c:tx>
            <c:strRef>
              <c:f>Данные!$A$33</c:f>
              <c:strCache>
                <c:ptCount val="1"/>
                <c:pt idx="0">
                  <c:v>Люк</c:v>
                </c:pt>
              </c:strCache>
            </c:strRef>
          </c:tx>
          <c:spPr>
            <a:ln w="38100">
              <a:solidFill>
                <a:srgbClr val="305D2D"/>
              </a:solidFill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Данные!$B$33:$BG$33</c:f>
              <c:numCache>
                <c:formatCode>General</c:formatCode>
                <c:ptCount val="58"/>
                <c:pt idx="2">
                  <c:v>368</c:v>
                </c:pt>
                <c:pt idx="3">
                  <c:v>385</c:v>
                </c:pt>
                <c:pt idx="4">
                  <c:v>398</c:v>
                </c:pt>
                <c:pt idx="5">
                  <c:v>390</c:v>
                </c:pt>
                <c:pt idx="6">
                  <c:v>380</c:v>
                </c:pt>
                <c:pt idx="7">
                  <c:v>372</c:v>
                </c:pt>
                <c:pt idx="8">
                  <c:v>365</c:v>
                </c:pt>
                <c:pt idx="9">
                  <c:v>362</c:v>
                </c:pt>
                <c:pt idx="10">
                  <c:v>360</c:v>
                </c:pt>
                <c:pt idx="11">
                  <c:v>355</c:v>
                </c:pt>
                <c:pt idx="12">
                  <c:v>345</c:v>
                </c:pt>
                <c:pt idx="13">
                  <c:v>342</c:v>
                </c:pt>
                <c:pt idx="14">
                  <c:v>347</c:v>
                </c:pt>
                <c:pt idx="15">
                  <c:v>342</c:v>
                </c:pt>
                <c:pt idx="16">
                  <c:v>345</c:v>
                </c:pt>
                <c:pt idx="17">
                  <c:v>340</c:v>
                </c:pt>
                <c:pt idx="18">
                  <c:v>335</c:v>
                </c:pt>
                <c:pt idx="19">
                  <c:v>337</c:v>
                </c:pt>
                <c:pt idx="20">
                  <c:v>330</c:v>
                </c:pt>
                <c:pt idx="21">
                  <c:v>330</c:v>
                </c:pt>
                <c:pt idx="22">
                  <c:v>330</c:v>
                </c:pt>
                <c:pt idx="23">
                  <c:v>358</c:v>
                </c:pt>
                <c:pt idx="24">
                  <c:v>395</c:v>
                </c:pt>
                <c:pt idx="25">
                  <c:v>440</c:v>
                </c:pt>
                <c:pt idx="26">
                  <c:v>485</c:v>
                </c:pt>
                <c:pt idx="27">
                  <c:v>496</c:v>
                </c:pt>
                <c:pt idx="28">
                  <c:v>505</c:v>
                </c:pt>
                <c:pt idx="29">
                  <c:v>515</c:v>
                </c:pt>
                <c:pt idx="30">
                  <c:v>523</c:v>
                </c:pt>
                <c:pt idx="31">
                  <c:v>512</c:v>
                </c:pt>
                <c:pt idx="32">
                  <c:v>500</c:v>
                </c:pt>
                <c:pt idx="33">
                  <c:v>500</c:v>
                </c:pt>
                <c:pt idx="34">
                  <c:v>496</c:v>
                </c:pt>
                <c:pt idx="35">
                  <c:v>460</c:v>
                </c:pt>
                <c:pt idx="36">
                  <c:v>425</c:v>
                </c:pt>
                <c:pt idx="37">
                  <c:v>410</c:v>
                </c:pt>
                <c:pt idx="38">
                  <c:v>400</c:v>
                </c:pt>
                <c:pt idx="39">
                  <c:v>465</c:v>
                </c:pt>
                <c:pt idx="40">
                  <c:v>480</c:v>
                </c:pt>
                <c:pt idx="41">
                  <c:v>485</c:v>
                </c:pt>
                <c:pt idx="42">
                  <c:v>476</c:v>
                </c:pt>
                <c:pt idx="43">
                  <c:v>460</c:v>
                </c:pt>
                <c:pt idx="44">
                  <c:v>436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064064"/>
        <c:axId val="141065600"/>
      </c:lineChart>
      <c:lineChart>
        <c:grouping val="standard"/>
        <c:varyColors val="0"/>
        <c:ser>
          <c:idx val="22"/>
          <c:order val="21"/>
          <c:tx>
            <c:strRef>
              <c:f>Данные!$A$34</c:f>
              <c:strCache>
                <c:ptCount val="1"/>
                <c:pt idx="0">
                  <c:v>дневная температура</c:v>
                </c:pt>
              </c:strCache>
            </c:strRef>
          </c:tx>
          <c:spPr>
            <a:ln w="44450">
              <a:solidFill>
                <a:srgbClr val="D21063"/>
              </a:solidFill>
              <a:prstDash val="sysDot"/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Данные!$B$34:$BG$34</c:f>
              <c:numCache>
                <c:formatCode>General</c:formatCode>
                <c:ptCount val="58"/>
                <c:pt idx="0">
                  <c:v>9</c:v>
                </c:pt>
                <c:pt idx="1">
                  <c:v>10</c:v>
                </c:pt>
                <c:pt idx="2">
                  <c:v>6</c:v>
                </c:pt>
                <c:pt idx="3">
                  <c:v>6</c:v>
                </c:pt>
                <c:pt idx="4">
                  <c:v>0</c:v>
                </c:pt>
                <c:pt idx="5">
                  <c:v>3</c:v>
                </c:pt>
                <c:pt idx="6">
                  <c:v>0</c:v>
                </c:pt>
                <c:pt idx="7">
                  <c:v>0</c:v>
                </c:pt>
                <c:pt idx="8">
                  <c:v>5</c:v>
                </c:pt>
                <c:pt idx="9">
                  <c:v>5</c:v>
                </c:pt>
                <c:pt idx="10">
                  <c:v>-3</c:v>
                </c:pt>
                <c:pt idx="11">
                  <c:v>-3</c:v>
                </c:pt>
                <c:pt idx="12">
                  <c:v>4</c:v>
                </c:pt>
                <c:pt idx="13">
                  <c:v>5</c:v>
                </c:pt>
                <c:pt idx="14">
                  <c:v>5</c:v>
                </c:pt>
                <c:pt idx="15">
                  <c:v>3</c:v>
                </c:pt>
                <c:pt idx="16">
                  <c:v>3</c:v>
                </c:pt>
                <c:pt idx="17">
                  <c:v>2</c:v>
                </c:pt>
                <c:pt idx="18">
                  <c:v>3</c:v>
                </c:pt>
                <c:pt idx="19">
                  <c:v>5</c:v>
                </c:pt>
                <c:pt idx="20">
                  <c:v>6</c:v>
                </c:pt>
                <c:pt idx="21">
                  <c:v>10</c:v>
                </c:pt>
                <c:pt idx="22">
                  <c:v>9</c:v>
                </c:pt>
                <c:pt idx="23">
                  <c:v>10</c:v>
                </c:pt>
                <c:pt idx="24">
                  <c:v>12</c:v>
                </c:pt>
                <c:pt idx="25">
                  <c:v>11</c:v>
                </c:pt>
                <c:pt idx="26">
                  <c:v>12</c:v>
                </c:pt>
                <c:pt idx="27">
                  <c:v>17</c:v>
                </c:pt>
                <c:pt idx="28">
                  <c:v>11</c:v>
                </c:pt>
                <c:pt idx="29">
                  <c:v>13</c:v>
                </c:pt>
                <c:pt idx="30">
                  <c:v>16</c:v>
                </c:pt>
                <c:pt idx="31">
                  <c:v>7</c:v>
                </c:pt>
                <c:pt idx="32">
                  <c:v>7</c:v>
                </c:pt>
                <c:pt idx="33">
                  <c:v>6</c:v>
                </c:pt>
                <c:pt idx="34">
                  <c:v>8</c:v>
                </c:pt>
                <c:pt idx="35">
                  <c:v>12</c:v>
                </c:pt>
                <c:pt idx="36">
                  <c:v>17</c:v>
                </c:pt>
                <c:pt idx="37">
                  <c:v>17</c:v>
                </c:pt>
                <c:pt idx="38">
                  <c:v>14</c:v>
                </c:pt>
                <c:pt idx="39">
                  <c:v>20</c:v>
                </c:pt>
                <c:pt idx="40">
                  <c:v>19</c:v>
                </c:pt>
                <c:pt idx="41">
                  <c:v>19</c:v>
                </c:pt>
                <c:pt idx="42">
                  <c:v>18</c:v>
                </c:pt>
                <c:pt idx="43">
                  <c:v>19</c:v>
                </c:pt>
                <c:pt idx="44">
                  <c:v>14</c:v>
                </c:pt>
                <c:pt idx="45">
                  <c:v>16</c:v>
                </c:pt>
                <c:pt idx="46">
                  <c:v>22</c:v>
                </c:pt>
                <c:pt idx="47">
                  <c:v>24</c:v>
                </c:pt>
                <c:pt idx="48">
                  <c:v>26</c:v>
                </c:pt>
                <c:pt idx="49">
                  <c:v>28</c:v>
                </c:pt>
                <c:pt idx="50">
                  <c:v>29</c:v>
                </c:pt>
              </c:numCache>
            </c:numRef>
          </c:val>
          <c:smooth val="1"/>
        </c:ser>
        <c:ser>
          <c:idx val="19"/>
          <c:order val="22"/>
          <c:tx>
            <c:strRef>
              <c:f>Данные!$A$35</c:f>
              <c:strCache>
                <c:ptCount val="1"/>
                <c:pt idx="0">
                  <c:v>ночная температура</c:v>
                </c:pt>
              </c:strCache>
            </c:strRef>
          </c:tx>
          <c:spPr>
            <a:ln w="44450">
              <a:solidFill>
                <a:srgbClr val="00B0F0"/>
              </a:solidFill>
              <a:prstDash val="sysDot"/>
            </a:ln>
          </c:spPr>
          <c:marker>
            <c:symbol val="none"/>
          </c:marker>
          <c:cat>
            <c:numRef>
              <c:f>Данные!$B$1:$BY$1</c:f>
              <c:numCache>
                <c:formatCode>dd/mm/yyyy</c:formatCode>
                <c:ptCount val="76"/>
                <c:pt idx="0">
                  <c:v>41722</c:v>
                </c:pt>
                <c:pt idx="1">
                  <c:v>41723</c:v>
                </c:pt>
                <c:pt idx="2">
                  <c:v>41724</c:v>
                </c:pt>
                <c:pt idx="3">
                  <c:v>41725</c:v>
                </c:pt>
                <c:pt idx="4">
                  <c:v>41726</c:v>
                </c:pt>
                <c:pt idx="5">
                  <c:v>41727</c:v>
                </c:pt>
                <c:pt idx="6">
                  <c:v>41728</c:v>
                </c:pt>
                <c:pt idx="7">
                  <c:v>41729</c:v>
                </c:pt>
                <c:pt idx="8">
                  <c:v>41730</c:v>
                </c:pt>
                <c:pt idx="9">
                  <c:v>41731</c:v>
                </c:pt>
                <c:pt idx="10">
                  <c:v>41732</c:v>
                </c:pt>
                <c:pt idx="11">
                  <c:v>41733</c:v>
                </c:pt>
                <c:pt idx="12">
                  <c:v>41734</c:v>
                </c:pt>
                <c:pt idx="13">
                  <c:v>41735</c:v>
                </c:pt>
                <c:pt idx="14">
                  <c:v>41736</c:v>
                </c:pt>
                <c:pt idx="15">
                  <c:v>41737</c:v>
                </c:pt>
                <c:pt idx="16">
                  <c:v>41738</c:v>
                </c:pt>
                <c:pt idx="17">
                  <c:v>41739</c:v>
                </c:pt>
                <c:pt idx="18">
                  <c:v>41740</c:v>
                </c:pt>
                <c:pt idx="19">
                  <c:v>41741</c:v>
                </c:pt>
                <c:pt idx="20">
                  <c:v>41742</c:v>
                </c:pt>
                <c:pt idx="21">
                  <c:v>41743</c:v>
                </c:pt>
                <c:pt idx="22">
                  <c:v>41744</c:v>
                </c:pt>
                <c:pt idx="23">
                  <c:v>41745</c:v>
                </c:pt>
                <c:pt idx="24">
                  <c:v>41746</c:v>
                </c:pt>
                <c:pt idx="25">
                  <c:v>41747</c:v>
                </c:pt>
                <c:pt idx="26">
                  <c:v>41748</c:v>
                </c:pt>
                <c:pt idx="27">
                  <c:v>41749</c:v>
                </c:pt>
                <c:pt idx="28">
                  <c:v>41750</c:v>
                </c:pt>
                <c:pt idx="29">
                  <c:v>41751</c:v>
                </c:pt>
                <c:pt idx="30">
                  <c:v>41752</c:v>
                </c:pt>
                <c:pt idx="31">
                  <c:v>41753</c:v>
                </c:pt>
                <c:pt idx="32">
                  <c:v>41754</c:v>
                </c:pt>
                <c:pt idx="33">
                  <c:v>41755</c:v>
                </c:pt>
                <c:pt idx="34">
                  <c:v>41756</c:v>
                </c:pt>
                <c:pt idx="35">
                  <c:v>41757</c:v>
                </c:pt>
                <c:pt idx="36">
                  <c:v>41758</c:v>
                </c:pt>
                <c:pt idx="37">
                  <c:v>41759</c:v>
                </c:pt>
                <c:pt idx="38">
                  <c:v>41760</c:v>
                </c:pt>
                <c:pt idx="39">
                  <c:v>41761</c:v>
                </c:pt>
                <c:pt idx="40">
                  <c:v>41762</c:v>
                </c:pt>
                <c:pt idx="41">
                  <c:v>41763</c:v>
                </c:pt>
                <c:pt idx="42">
                  <c:v>41764</c:v>
                </c:pt>
                <c:pt idx="43">
                  <c:v>41765</c:v>
                </c:pt>
                <c:pt idx="44">
                  <c:v>41766</c:v>
                </c:pt>
                <c:pt idx="45">
                  <c:v>41767</c:v>
                </c:pt>
                <c:pt idx="46">
                  <c:v>41768</c:v>
                </c:pt>
                <c:pt idx="47">
                  <c:v>41769</c:v>
                </c:pt>
                <c:pt idx="48">
                  <c:v>41770</c:v>
                </c:pt>
                <c:pt idx="49">
                  <c:v>41771</c:v>
                </c:pt>
                <c:pt idx="50">
                  <c:v>41772</c:v>
                </c:pt>
                <c:pt idx="51">
                  <c:v>41773</c:v>
                </c:pt>
                <c:pt idx="52">
                  <c:v>41774</c:v>
                </c:pt>
                <c:pt idx="53">
                  <c:v>41775</c:v>
                </c:pt>
                <c:pt idx="54">
                  <c:v>41776</c:v>
                </c:pt>
                <c:pt idx="55">
                  <c:v>41777</c:v>
                </c:pt>
                <c:pt idx="56">
                  <c:v>41778</c:v>
                </c:pt>
                <c:pt idx="57">
                  <c:v>41779</c:v>
                </c:pt>
                <c:pt idx="58">
                  <c:v>41780</c:v>
                </c:pt>
                <c:pt idx="59">
                  <c:v>41781</c:v>
                </c:pt>
                <c:pt idx="60">
                  <c:v>41782</c:v>
                </c:pt>
                <c:pt idx="61">
                  <c:v>41783</c:v>
                </c:pt>
                <c:pt idx="62">
                  <c:v>41784</c:v>
                </c:pt>
                <c:pt idx="63">
                  <c:v>41785</c:v>
                </c:pt>
                <c:pt idx="64">
                  <c:v>41786</c:v>
                </c:pt>
                <c:pt idx="65">
                  <c:v>41787</c:v>
                </c:pt>
                <c:pt idx="66">
                  <c:v>41788</c:v>
                </c:pt>
                <c:pt idx="67">
                  <c:v>41789</c:v>
                </c:pt>
                <c:pt idx="68">
                  <c:v>41790</c:v>
                </c:pt>
                <c:pt idx="69">
                  <c:v>41791</c:v>
                </c:pt>
                <c:pt idx="70">
                  <c:v>41792</c:v>
                </c:pt>
                <c:pt idx="71">
                  <c:v>41793</c:v>
                </c:pt>
                <c:pt idx="72">
                  <c:v>41794</c:v>
                </c:pt>
                <c:pt idx="73">
                  <c:v>41795</c:v>
                </c:pt>
                <c:pt idx="74">
                  <c:v>41796</c:v>
                </c:pt>
                <c:pt idx="75">
                  <c:v>41797</c:v>
                </c:pt>
              </c:numCache>
            </c:numRef>
          </c:cat>
          <c:val>
            <c:numRef>
              <c:f>Данные!$B$35:$BG$35</c:f>
              <c:numCache>
                <c:formatCode>General</c:formatCode>
                <c:ptCount val="58"/>
                <c:pt idx="0">
                  <c:v>-4</c:v>
                </c:pt>
                <c:pt idx="1">
                  <c:v>-5</c:v>
                </c:pt>
                <c:pt idx="2">
                  <c:v>-2</c:v>
                </c:pt>
                <c:pt idx="3">
                  <c:v>-9</c:v>
                </c:pt>
                <c:pt idx="4">
                  <c:v>-7</c:v>
                </c:pt>
                <c:pt idx="5">
                  <c:v>-10</c:v>
                </c:pt>
                <c:pt idx="6">
                  <c:v>-12</c:v>
                </c:pt>
                <c:pt idx="7">
                  <c:v>-10</c:v>
                </c:pt>
                <c:pt idx="8">
                  <c:v>-2</c:v>
                </c:pt>
                <c:pt idx="9">
                  <c:v>-2</c:v>
                </c:pt>
                <c:pt idx="10">
                  <c:v>-8</c:v>
                </c:pt>
                <c:pt idx="11">
                  <c:v>-8</c:v>
                </c:pt>
                <c:pt idx="12">
                  <c:v>-6</c:v>
                </c:pt>
                <c:pt idx="13">
                  <c:v>-6</c:v>
                </c:pt>
                <c:pt idx="14">
                  <c:v>-7</c:v>
                </c:pt>
                <c:pt idx="15">
                  <c:v>-7</c:v>
                </c:pt>
                <c:pt idx="16">
                  <c:v>-10</c:v>
                </c:pt>
                <c:pt idx="17">
                  <c:v>-10</c:v>
                </c:pt>
                <c:pt idx="18">
                  <c:v>-15</c:v>
                </c:pt>
                <c:pt idx="19">
                  <c:v>-10</c:v>
                </c:pt>
                <c:pt idx="20">
                  <c:v>-7</c:v>
                </c:pt>
                <c:pt idx="21">
                  <c:v>-7</c:v>
                </c:pt>
                <c:pt idx="22">
                  <c:v>-1</c:v>
                </c:pt>
                <c:pt idx="23">
                  <c:v>-1</c:v>
                </c:pt>
                <c:pt idx="24">
                  <c:v>-1</c:v>
                </c:pt>
                <c:pt idx="25">
                  <c:v>-3</c:v>
                </c:pt>
                <c:pt idx="26">
                  <c:v>-3</c:v>
                </c:pt>
                <c:pt idx="27">
                  <c:v>-2</c:v>
                </c:pt>
                <c:pt idx="28">
                  <c:v>0</c:v>
                </c:pt>
                <c:pt idx="29">
                  <c:v>-6</c:v>
                </c:pt>
                <c:pt idx="30">
                  <c:v>1</c:v>
                </c:pt>
                <c:pt idx="31">
                  <c:v>-3</c:v>
                </c:pt>
                <c:pt idx="32">
                  <c:v>-7</c:v>
                </c:pt>
                <c:pt idx="33">
                  <c:v>-8</c:v>
                </c:pt>
                <c:pt idx="34">
                  <c:v>-7</c:v>
                </c:pt>
                <c:pt idx="35">
                  <c:v>-3</c:v>
                </c:pt>
                <c:pt idx="36">
                  <c:v>2</c:v>
                </c:pt>
                <c:pt idx="37">
                  <c:v>3</c:v>
                </c:pt>
                <c:pt idx="38">
                  <c:v>3</c:v>
                </c:pt>
                <c:pt idx="39">
                  <c:v>3</c:v>
                </c:pt>
                <c:pt idx="40">
                  <c:v>4</c:v>
                </c:pt>
                <c:pt idx="41">
                  <c:v>-2</c:v>
                </c:pt>
                <c:pt idx="42">
                  <c:v>-3</c:v>
                </c:pt>
                <c:pt idx="43">
                  <c:v>7</c:v>
                </c:pt>
                <c:pt idx="44">
                  <c:v>3</c:v>
                </c:pt>
                <c:pt idx="45">
                  <c:v>-1</c:v>
                </c:pt>
                <c:pt idx="46">
                  <c:v>3</c:v>
                </c:pt>
                <c:pt idx="47">
                  <c:v>4</c:v>
                </c:pt>
                <c:pt idx="48">
                  <c:v>9</c:v>
                </c:pt>
                <c:pt idx="49">
                  <c:v>13</c:v>
                </c:pt>
                <c:pt idx="50">
                  <c:v>12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/>
          <c:downBars>
            <c:spPr>
              <a:noFill/>
            </c:spPr>
          </c:downBars>
        </c:upDownBars>
        <c:marker val="1"/>
        <c:smooth val="0"/>
        <c:axId val="141071872"/>
        <c:axId val="141073408"/>
      </c:lineChart>
      <c:dateAx>
        <c:axId val="141064064"/>
        <c:scaling>
          <c:orientation val="minMax"/>
          <c:max val="41772"/>
          <c:min val="41722"/>
        </c:scaling>
        <c:delete val="0"/>
        <c:axPos val="b"/>
        <c:majorGridlines/>
        <c:numFmt formatCode="[$-419]d\ mmm;@" sourceLinked="0"/>
        <c:majorTickMark val="none"/>
        <c:minorTickMark val="none"/>
        <c:tickLblPos val="low"/>
        <c:txPr>
          <a:bodyPr rot="-5400000" vert="horz"/>
          <a:lstStyle/>
          <a:p>
            <a:pPr>
              <a:defRPr/>
            </a:pPr>
            <a:endParaRPr lang="ru-RU"/>
          </a:p>
        </c:txPr>
        <c:crossAx val="141065600"/>
        <c:crosses val="autoZero"/>
        <c:auto val="1"/>
        <c:lblOffset val="100"/>
        <c:baseTimeUnit val="days"/>
        <c:majorUnit val="1"/>
        <c:majorTimeUnit val="days"/>
        <c:minorUnit val="1"/>
        <c:minorTimeUnit val="days"/>
      </c:dateAx>
      <c:valAx>
        <c:axId val="141065600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ru-RU"/>
                  <a:t>Уровень, см</a:t>
                </a:r>
              </a:p>
            </c:rich>
          </c:tx>
          <c:layout>
            <c:manualLayout>
              <c:xMode val="edge"/>
              <c:yMode val="edge"/>
              <c:x val="2.1578245342283062E-4"/>
              <c:y val="0.39977998831650791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txPr>
          <a:bodyPr rot="0" vert="horz"/>
          <a:lstStyle/>
          <a:p>
            <a:pPr>
              <a:defRPr/>
            </a:pPr>
            <a:endParaRPr lang="ru-RU"/>
          </a:p>
        </c:txPr>
        <c:crossAx val="141064064"/>
        <c:crosses val="autoZero"/>
        <c:crossBetween val="between"/>
        <c:majorUnit val="50"/>
      </c:valAx>
      <c:dateAx>
        <c:axId val="141071872"/>
        <c:scaling>
          <c:orientation val="minMax"/>
        </c:scaling>
        <c:delete val="1"/>
        <c:axPos val="b"/>
        <c:numFmt formatCode="dd/mm/yyyy" sourceLinked="1"/>
        <c:majorTickMark val="out"/>
        <c:minorTickMark val="none"/>
        <c:tickLblPos val="nextTo"/>
        <c:crossAx val="141073408"/>
        <c:crosses val="autoZero"/>
        <c:auto val="1"/>
        <c:lblOffset val="100"/>
        <c:baseTimeUnit val="days"/>
      </c:dateAx>
      <c:valAx>
        <c:axId val="141073408"/>
        <c:scaling>
          <c:orientation val="minMax"/>
          <c:max val="30"/>
          <c:min val="-16"/>
        </c:scaling>
        <c:delete val="0"/>
        <c:axPos val="r"/>
        <c:title>
          <c:tx>
            <c:rich>
              <a:bodyPr/>
              <a:lstStyle/>
              <a:p>
                <a:pPr>
                  <a:defRPr/>
                </a:pPr>
                <a:r>
                  <a:rPr lang="ru-RU"/>
                  <a:t>Температура,°С </a:t>
                </a:r>
              </a:p>
            </c:rich>
          </c:tx>
          <c:layout>
            <c:manualLayout>
              <c:xMode val="edge"/>
              <c:yMode val="edge"/>
              <c:x val="0.97510423389699263"/>
              <c:y val="0.34203753527674247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ru-RU"/>
          </a:p>
        </c:txPr>
        <c:crossAx val="141071872"/>
        <c:crosses val="max"/>
        <c:crossBetween val="between"/>
        <c:majorUnit val="1"/>
        <c:minorUnit val="0.2"/>
      </c:valAx>
      <c:spPr>
        <a:noFill/>
        <a:ln w="25400">
          <a:noFill/>
        </a:ln>
      </c:spPr>
    </c:plotArea>
    <c:legend>
      <c:legendPos val="b"/>
      <c:legendEntry>
        <c:idx val="1"/>
        <c:delete val="1"/>
      </c:legendEntry>
      <c:legendEntry>
        <c:idx val="4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10"/>
        <c:delete val="1"/>
      </c:legendEntry>
      <c:legendEntry>
        <c:idx val="12"/>
        <c:delete val="1"/>
      </c:legendEntry>
      <c:legendEntry>
        <c:idx val="14"/>
        <c:delete val="1"/>
      </c:legendEntry>
      <c:legendEntry>
        <c:idx val="16"/>
        <c:delete val="1"/>
      </c:legendEntry>
      <c:legendEntry>
        <c:idx val="18"/>
        <c:delete val="1"/>
      </c:legendEntry>
      <c:layout>
        <c:manualLayout>
          <c:xMode val="edge"/>
          <c:yMode val="edge"/>
          <c:x val="1.6912030463405215E-2"/>
          <c:y val="0.93001785435127815"/>
          <c:w val="0.94844100942300325"/>
          <c:h val="5.7456289750615092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Times New Roman" pitchFamily="18" charset="0"/>
          <a:ea typeface="Calibri"/>
          <a:cs typeface="Times New Roman" pitchFamily="18" charset="0"/>
        </a:defRPr>
      </a:pPr>
      <a:endParaRPr lang="ru-RU"/>
    </a:p>
  </c:txPr>
  <c:externalData r:id="rId2">
    <c:autoUpdate val="0"/>
  </c:externalData>
  <c:userShapes r:id="rId3"/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1742925809508974E-2"/>
          <c:y val="2.3481833095769573E-2"/>
          <c:w val="0.94507043132255109"/>
          <c:h val="0.73830883737191733"/>
        </c:manualLayout>
      </c:layout>
      <c:bar3DChart>
        <c:barDir val="col"/>
        <c:grouping val="clustered"/>
        <c:varyColors val="0"/>
        <c:ser>
          <c:idx val="1"/>
          <c:order val="0"/>
          <c:tx>
            <c:strRef>
              <c:f>Лист3!$O$1</c:f>
              <c:strCache>
                <c:ptCount val="1"/>
                <c:pt idx="0">
                  <c:v>АППГ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invertIfNegative val="0"/>
          <c:cat>
            <c:strRef>
              <c:f>Лист3!$A$3:$A$32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Лист3!$O$3:$O$32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2</c:v>
                </c:pt>
                <c:pt idx="3">
                  <c:v>18</c:v>
                </c:pt>
                <c:pt idx="4">
                  <c:v>2</c:v>
                </c:pt>
                <c:pt idx="5">
                  <c:v>0</c:v>
                </c:pt>
                <c:pt idx="6">
                  <c:v>3</c:v>
                </c:pt>
                <c:pt idx="7">
                  <c:v>1</c:v>
                </c:pt>
                <c:pt idx="8">
                  <c:v>4</c:v>
                </c:pt>
                <c:pt idx="9">
                  <c:v>3</c:v>
                </c:pt>
                <c:pt idx="10">
                  <c:v>0</c:v>
                </c:pt>
                <c:pt idx="11">
                  <c:v>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</c:v>
                </c:pt>
                <c:pt idx="16">
                  <c:v>1</c:v>
                </c:pt>
                <c:pt idx="17">
                  <c:v>2</c:v>
                </c:pt>
                <c:pt idx="18">
                  <c:v>2</c:v>
                </c:pt>
                <c:pt idx="19">
                  <c:v>5</c:v>
                </c:pt>
                <c:pt idx="20">
                  <c:v>2</c:v>
                </c:pt>
                <c:pt idx="21">
                  <c:v>1</c:v>
                </c:pt>
                <c:pt idx="22">
                  <c:v>0</c:v>
                </c:pt>
                <c:pt idx="23">
                  <c:v>3</c:v>
                </c:pt>
                <c:pt idx="24">
                  <c:v>0</c:v>
                </c:pt>
              </c:numCache>
            </c:numRef>
          </c:val>
        </c:ser>
        <c:ser>
          <c:idx val="2"/>
          <c:order val="1"/>
          <c:tx>
            <c:strRef>
              <c:f>Лист3!$L$2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  <a:ln>
              <a:solidFill>
                <a:schemeClr val="tx1"/>
              </a:solidFill>
            </a:ln>
          </c:spPr>
          <c:invertIfNegative val="0"/>
          <c:cat>
            <c:strRef>
              <c:f>Лист3!$A$3:$A$32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Лист3!$M$3:$M$32</c:f>
              <c:numCache>
                <c:formatCode>0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2</c:v>
                </c:pt>
                <c:pt idx="3">
                  <c:v>9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2</c:v>
                </c:pt>
                <c:pt idx="8">
                  <c:v>2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2</c:v>
                </c:pt>
                <c:pt idx="15">
                  <c:v>2</c:v>
                </c:pt>
                <c:pt idx="16">
                  <c:v>1</c:v>
                </c:pt>
                <c:pt idx="17">
                  <c:v>1</c:v>
                </c:pt>
                <c:pt idx="18">
                  <c:v>2</c:v>
                </c:pt>
                <c:pt idx="19">
                  <c:v>2</c:v>
                </c:pt>
                <c:pt idx="20">
                  <c:v>2</c:v>
                </c:pt>
                <c:pt idx="21">
                  <c:v>1</c:v>
                </c:pt>
                <c:pt idx="22">
                  <c:v>1</c:v>
                </c:pt>
                <c:pt idx="23">
                  <c:v>5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1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0"/>
          <c:order val="2"/>
          <c:tx>
            <c:strRef>
              <c:f>Лист3!$B$1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1"/>
              </a:solidFill>
            </a:ln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Лист3!$A$3:$A$32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Лист3!$B$3:$B$32</c:f>
              <c:numCache>
                <c:formatCode>0</c:formatCode>
                <c:ptCount val="30"/>
                <c:pt idx="0">
                  <c:v>0</c:v>
                </c:pt>
                <c:pt idx="1">
                  <c:v>2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2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1</c:v>
                </c:pt>
                <c:pt idx="21">
                  <c:v>1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1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444224"/>
        <c:axId val="145454208"/>
        <c:axId val="0"/>
      </c:bar3DChart>
      <c:catAx>
        <c:axId val="14544422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454208"/>
        <c:crosses val="autoZero"/>
        <c:auto val="1"/>
        <c:lblAlgn val="ctr"/>
        <c:lblOffset val="100"/>
        <c:noMultiLvlLbl val="0"/>
      </c:catAx>
      <c:valAx>
        <c:axId val="14545420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dirty="0" smtClean="0"/>
                  <a:t>Количество пожаров</a:t>
                </a:r>
                <a:endParaRPr lang="ru-RU" dirty="0"/>
              </a:p>
            </c:rich>
          </c:tx>
          <c:layout>
            <c:manualLayout>
              <c:xMode val="edge"/>
              <c:yMode val="edge"/>
              <c:x val="2.2793187831563772E-3"/>
              <c:y val="0.341526369577495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444224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0.14786106444318523"/>
          <c:y val="0.8896995939004384"/>
          <c:w val="0.73815110513138971"/>
          <c:h val="0.10864087755156926"/>
        </c:manualLayout>
      </c:layout>
      <c:overlay val="0"/>
      <c:txPr>
        <a:bodyPr/>
        <a:lstStyle/>
        <a:p>
          <a:pPr>
            <a:defRPr sz="12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3333110579354565E-2"/>
          <c:y val="5.0925925925925923E-2"/>
          <c:w val="0.95205280959154492"/>
          <c:h val="0.65736600254292743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'[расчетный.xlsx]по месяцам'!$H$2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'[расчетный.xlsx]по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'[расчетный.xlsx]по месяцам'!$H$3:$H$32</c:f>
              <c:numCache>
                <c:formatCode>General</c:formatCode>
                <c:ptCount val="30"/>
                <c:pt idx="3">
                  <c:v>6</c:v>
                </c:pt>
                <c:pt idx="4">
                  <c:v>1</c:v>
                </c:pt>
                <c:pt idx="8">
                  <c:v>1</c:v>
                </c:pt>
                <c:pt idx="15">
                  <c:v>2</c:v>
                </c:pt>
                <c:pt idx="18">
                  <c:v>1</c:v>
                </c:pt>
                <c:pt idx="23">
                  <c:v>1</c:v>
                </c:pt>
              </c:numCache>
            </c:numRef>
          </c:val>
        </c:ser>
        <c:ser>
          <c:idx val="1"/>
          <c:order val="1"/>
          <c:tx>
            <c:strRef>
              <c:f>'[расчетный.xlsx]по месяцам'!$G$2</c:f>
              <c:strCache>
                <c:ptCount val="1"/>
                <c:pt idx="0">
                  <c:v>СМЗ 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'[расчетный.xlsx]по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'[расчетный.xlsx]по месяцам'!$G$3:$G$32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'[расчетный.xlsx]по месяцам'!$E$2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'[расчетный.xlsx]по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'[расчетный.xlsx]по месяцам'!$E$3:$E$32</c:f>
              <c:numCache>
                <c:formatCode>General</c:formatCode>
                <c:ptCount val="30"/>
                <c:pt idx="1">
                  <c:v>2</c:v>
                </c:pt>
                <c:pt idx="2">
                  <c:v>1</c:v>
                </c:pt>
                <c:pt idx="3">
                  <c:v>1</c:v>
                </c:pt>
                <c:pt idx="6">
                  <c:v>2</c:v>
                </c:pt>
                <c:pt idx="7">
                  <c:v>1</c:v>
                </c:pt>
                <c:pt idx="9">
                  <c:v>1</c:v>
                </c:pt>
                <c:pt idx="10">
                  <c:v>1</c:v>
                </c:pt>
                <c:pt idx="20">
                  <c:v>1</c:v>
                </c:pt>
                <c:pt idx="21">
                  <c:v>1</c:v>
                </c:pt>
                <c:pt idx="27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187968"/>
        <c:axId val="145189504"/>
        <c:axId val="0"/>
      </c:bar3DChart>
      <c:catAx>
        <c:axId val="14518796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189504"/>
        <c:crosses val="autoZero"/>
        <c:auto val="1"/>
        <c:lblAlgn val="ctr"/>
        <c:lblOffset val="100"/>
        <c:noMultiLvlLbl val="0"/>
      </c:catAx>
      <c:valAx>
        <c:axId val="14518950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dirty="0"/>
                  <a:t>Количество</a:t>
                </a:r>
                <a:r>
                  <a:rPr lang="ru-RU" baseline="0" dirty="0"/>
                  <a:t> пожаров в мае</a:t>
                </a:r>
                <a:endParaRPr lang="ru-RU" dirty="0"/>
              </a:p>
            </c:rich>
          </c:tx>
          <c:layout>
            <c:manualLayout>
              <c:xMode val="edge"/>
              <c:yMode val="edge"/>
              <c:x val="1.454144557236964E-2"/>
              <c:y val="0.1990762137540273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18796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"/>
          <c:y val="0.87756342957130362"/>
          <c:w val="0.97995129049512253"/>
          <c:h val="0.10135425780110817"/>
        </c:manualLayout>
      </c:layout>
      <c:overlay val="0"/>
      <c:txPr>
        <a:bodyPr/>
        <a:lstStyle/>
        <a:p>
          <a:pPr>
            <a:defRPr sz="1100"/>
          </a:pPr>
          <a:endParaRPr lang="ru-RU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1797676779562705E-2"/>
          <c:y val="4.4912277994462638E-2"/>
          <c:w val="0.95350469445143826"/>
          <c:h val="0.61901560773995756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'по месяцам'!$L$2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месяцам'!$L$3:$L$32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3</c:v>
                </c:pt>
                <c:pt idx="4">
                  <c:v>0</c:v>
                </c:pt>
                <c:pt idx="5">
                  <c:v>0</c:v>
                </c:pt>
                <c:pt idx="6">
                  <c:v>2</c:v>
                </c:pt>
                <c:pt idx="7">
                  <c:v>0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'по месяцам'!$K$2</c:f>
              <c:strCache>
                <c:ptCount val="1"/>
                <c:pt idx="0">
                  <c:v>СМЗ 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месяцам'!$K$3:$K$32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1</c:v>
                </c:pt>
                <c:pt idx="21">
                  <c:v>0</c:v>
                </c:pt>
                <c:pt idx="22">
                  <c:v>0</c:v>
                </c:pt>
                <c:pt idx="23">
                  <c:v>2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'по месяцам'!$J$2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месяцам'!$J$3:$J$32</c:f>
              <c:numCache>
                <c:formatCode>General</c:formatCode>
                <c:ptCount val="30"/>
                <c:pt idx="0">
                  <c:v>0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250944"/>
        <c:axId val="145260928"/>
        <c:axId val="0"/>
      </c:bar3DChart>
      <c:catAx>
        <c:axId val="14525094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260928"/>
        <c:crosses val="autoZero"/>
        <c:auto val="1"/>
        <c:lblAlgn val="ctr"/>
        <c:lblOffset val="100"/>
        <c:noMultiLvlLbl val="0"/>
      </c:catAx>
      <c:valAx>
        <c:axId val="145260928"/>
        <c:scaling>
          <c:orientation val="minMax"/>
          <c:max val="5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sz="1000" b="1" i="0" u="none" strike="noStrike" baseline="0">
                    <a:effectLst/>
                  </a:rPr>
                  <a:t>Количество пожаров в июне</a:t>
                </a:r>
                <a:endParaRPr lang="ru-RU"/>
              </a:p>
            </c:rich>
          </c:tx>
          <c:layout>
            <c:manualLayout>
              <c:xMode val="edge"/>
              <c:yMode val="edge"/>
              <c:x val="1.5953049130956212E-2"/>
              <c:y val="6.9463573152681174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250944"/>
        <c:crosses val="autoZero"/>
        <c:crossBetween val="between"/>
        <c:majorUnit val="1"/>
      </c:valAx>
    </c:plotArea>
    <c:legend>
      <c:legendPos val="r"/>
      <c:legendEntry>
        <c:idx val="0"/>
        <c:txPr>
          <a:bodyPr/>
          <a:lstStyle/>
          <a:p>
            <a:pPr>
              <a:defRPr sz="1050">
                <a:solidFill>
                  <a:schemeClr val="tx1"/>
                </a:solidFill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0.9187801478086538"/>
          <c:w val="0.99962934793064828"/>
          <c:h val="8.1219852191346226E-2"/>
        </c:manualLayout>
      </c:layout>
      <c:overlay val="0"/>
      <c:txPr>
        <a:bodyPr/>
        <a:lstStyle/>
        <a:p>
          <a:pPr>
            <a:defRPr sz="105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40370666478422E-2"/>
          <c:y val="5.0925925925925923E-2"/>
          <c:w val="0.95228287451481908"/>
          <c:h val="0.54022491980169141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'по месяцам'!$P$2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месяцам'!$P$3:$P$32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5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2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1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'по месяцам'!$O$2</c:f>
              <c:strCache>
                <c:ptCount val="1"/>
                <c:pt idx="0">
                  <c:v>СМЗ 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месяцам'!$O$3:$O$32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0</c:v>
                </c:pt>
                <c:pt idx="22">
                  <c:v>0</c:v>
                </c:pt>
                <c:pt idx="23">
                  <c:v>2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'по месяцам'!$N$2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месяцам'!$N$3:$N$32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329152"/>
        <c:axId val="145335040"/>
        <c:axId val="0"/>
      </c:bar3DChart>
      <c:catAx>
        <c:axId val="145329152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335040"/>
        <c:crosses val="autoZero"/>
        <c:auto val="1"/>
        <c:lblAlgn val="ctr"/>
        <c:lblOffset val="100"/>
        <c:noMultiLvlLbl val="0"/>
      </c:catAx>
      <c:valAx>
        <c:axId val="14533504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sz="1000" b="1" i="0" u="none" strike="noStrike" baseline="0">
                    <a:effectLst/>
                  </a:rPr>
                  <a:t>Количество пожаров в июле</a:t>
                </a:r>
                <a:endParaRPr lang="ru-RU"/>
              </a:p>
            </c:rich>
          </c:tx>
          <c:layout>
            <c:manualLayout>
              <c:xMode val="edge"/>
              <c:yMode val="edge"/>
              <c:x val="1.8175987777243323E-2"/>
              <c:y val="5.0925925925925923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329152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1.4534223554525272E-3"/>
          <c:y val="0.85441528142315548"/>
          <c:w val="0.99715663307269131"/>
          <c:h val="0.14302092446777484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dirty="0" smtClean="0"/>
              <a:t>помесячное</a:t>
            </a:r>
            <a:r>
              <a:rPr lang="ru-RU" sz="1200" baseline="0" dirty="0" smtClean="0"/>
              <a:t> </a:t>
            </a:r>
            <a:r>
              <a:rPr lang="ru-RU" sz="1200" baseline="0" dirty="0"/>
              <a:t>распределение НЯ </a:t>
            </a:r>
            <a:endParaRPr lang="ru-RU" sz="1200" baseline="0" dirty="0" smtClean="0"/>
          </a:p>
          <a:p>
            <a:pPr>
              <a:defRPr/>
            </a:pPr>
            <a:r>
              <a:rPr lang="ru-RU" sz="1200" baseline="0" dirty="0" smtClean="0"/>
              <a:t>в </a:t>
            </a:r>
            <a:r>
              <a:rPr lang="ru-RU" sz="1200" baseline="0" dirty="0"/>
              <a:t>процентном соотношении</a:t>
            </a:r>
            <a:endParaRPr lang="ru-RU" sz="1200" dirty="0"/>
          </a:p>
        </c:rich>
      </c:tx>
      <c:layout/>
      <c:overlay val="0"/>
    </c:title>
    <c:autoTitleDeleted val="0"/>
    <c:view3D>
      <c:rotX val="35"/>
      <c:rotY val="13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9045857780478274E-2"/>
          <c:y val="0.25015854984832703"/>
          <c:w val="0.72263927193022648"/>
          <c:h val="0.66170651850002926"/>
        </c:manualLayout>
      </c:layout>
      <c:pie3DChart>
        <c:varyColors val="1"/>
        <c:ser>
          <c:idx val="0"/>
          <c:order val="0"/>
          <c:tx>
            <c:strRef>
              <c:f>'ОЗП 2016-2017'!$X$47:$X$52</c:f>
              <c:strCache>
                <c:ptCount val="1"/>
                <c:pt idx="0">
                  <c:v>06.09.2016 07.09.2016 08.09.2016 09.09.2016</c:v>
                </c:pt>
              </c:strCache>
            </c:strRef>
          </c:tx>
          <c:spPr>
            <a:effectLst>
              <a:outerShdw blurRad="50800" dist="38100" dir="18900000" algn="bl" rotWithShape="0">
                <a:srgbClr val="FFFF00">
                  <a:alpha val="40000"/>
                </a:srgbClr>
              </a:outerShdw>
            </a:effectLst>
            <a:scene3d>
              <a:camera prst="orthographicFront"/>
              <a:lightRig rig="threePt" dir="t"/>
            </a:scene3d>
            <a:sp3d prstMaterial="softEdge">
              <a:bevelT w="88900"/>
              <a:bevelB w="82550"/>
            </a:sp3d>
          </c:spPr>
          <c:dPt>
            <c:idx val="0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Pt>
            <c:idx val="1"/>
            <c:bubble3D val="0"/>
            <c:spPr>
              <a:solidFill>
                <a:srgbClr val="FF99FF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Pt>
            <c:idx val="2"/>
            <c:bubble3D val="0"/>
            <c:spPr>
              <a:solidFill>
                <a:srgbClr val="0070C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Pt>
            <c:idx val="3"/>
            <c:bubble3D val="0"/>
            <c:spPr>
              <a:solidFill>
                <a:srgbClr val="FF00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Pt>
            <c:idx val="4"/>
            <c:bubble3D val="0"/>
            <c:spPr>
              <a:solidFill>
                <a:srgbClr val="7030A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Pt>
            <c:idx val="5"/>
            <c:bubble3D val="0"/>
            <c:spPr>
              <a:solidFill>
                <a:srgbClr val="FFFF0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softEdge">
                <a:bevelT w="88900"/>
                <a:bevelB w="82550"/>
              </a:sp3d>
            </c:spPr>
          </c:dPt>
          <c:dLbls>
            <c:showLegendKey val="0"/>
            <c:showVal val="1"/>
            <c:showCatName val="0"/>
            <c:showSerName val="0"/>
            <c:showPercent val="1"/>
            <c:showBubbleSize val="0"/>
            <c:showLeaderLines val="0"/>
          </c:dLbls>
          <c:cat>
            <c:strRef>
              <c:f>'ОЗП 2016-2017'!$AK$49:$AK$59</c:f>
              <c:strCache>
                <c:ptCount val="11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</c:v>
                </c:pt>
                <c:pt idx="9">
                  <c:v>октябрь</c:v>
                </c:pt>
                <c:pt idx="10">
                  <c:v>ноябрь</c:v>
                </c:pt>
              </c:strCache>
            </c:strRef>
          </c:cat>
          <c:val>
            <c:numRef>
              <c:f>'ОЗП 2016-2017'!$AL$49:$AL$59</c:f>
              <c:numCache>
                <c:formatCode>General</c:formatCode>
                <c:ptCount val="11"/>
                <c:pt idx="0">
                  <c:v>10</c:v>
                </c:pt>
                <c:pt idx="1">
                  <c:v>3</c:v>
                </c:pt>
                <c:pt idx="2">
                  <c:v>0</c:v>
                </c:pt>
                <c:pt idx="3">
                  <c:v>4</c:v>
                </c:pt>
                <c:pt idx="4">
                  <c:v>4</c:v>
                </c:pt>
                <c:pt idx="5">
                  <c:v>11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7</c:v>
                </c:pt>
                <c:pt idx="10">
                  <c:v>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0"/>
        </c:dLbls>
      </c:pie3DChart>
    </c:plotArea>
    <c:legend>
      <c:legendPos val="r"/>
      <c:layout>
        <c:manualLayout>
          <c:xMode val="edge"/>
          <c:yMode val="edge"/>
          <c:x val="0.75649471907889643"/>
          <c:y val="0.16883820628425145"/>
          <c:w val="0.22577095069078906"/>
          <c:h val="0.74208729402406182"/>
        </c:manualLayout>
      </c:layout>
      <c:overlay val="0"/>
      <c:txPr>
        <a:bodyPr/>
        <a:lstStyle/>
        <a:p>
          <a:pPr>
            <a:defRPr sz="1050"/>
          </a:pPr>
          <a:endParaRPr lang="ru-RU"/>
        </a:p>
      </c:txPr>
    </c:legend>
    <c:plotVisOnly val="1"/>
    <c:dispBlanksAs val="zero"/>
    <c:showDLblsOverMax val="0"/>
  </c:chart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1502624671916011E-2"/>
          <c:y val="5.0925925925925923E-2"/>
          <c:w val="0.95372069116360458"/>
          <c:h val="0.5680026975794692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'по месяцам'!$T$2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месяцам'!$T$3:$T$32</c:f>
              <c:numCache>
                <c:formatCode>General</c:formatCode>
                <c:ptCount val="3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4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2</c:v>
                </c:pt>
                <c:pt idx="9">
                  <c:v>0</c:v>
                </c:pt>
                <c:pt idx="10">
                  <c:v>0</c:v>
                </c:pt>
                <c:pt idx="11">
                  <c:v>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</c:v>
                </c:pt>
                <c:pt idx="16">
                  <c:v>1</c:v>
                </c:pt>
                <c:pt idx="17">
                  <c:v>0</c:v>
                </c:pt>
                <c:pt idx="18">
                  <c:v>1</c:v>
                </c:pt>
                <c:pt idx="19">
                  <c:v>4</c:v>
                </c:pt>
                <c:pt idx="20">
                  <c:v>2</c:v>
                </c:pt>
                <c:pt idx="21">
                  <c:v>0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'по месяцам'!$S$2</c:f>
              <c:strCache>
                <c:ptCount val="1"/>
                <c:pt idx="0">
                  <c:v>СМЗ 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месяцам'!$S$3:$S$32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1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'по месяцам'!$R$2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месяцам'!$R$3:$R$32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388288"/>
        <c:axId val="145389824"/>
        <c:axId val="0"/>
      </c:bar3DChart>
      <c:catAx>
        <c:axId val="14538828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389824"/>
        <c:crosses val="autoZero"/>
        <c:auto val="1"/>
        <c:lblAlgn val="ctr"/>
        <c:lblOffset val="100"/>
        <c:noMultiLvlLbl val="0"/>
      </c:catAx>
      <c:valAx>
        <c:axId val="145389824"/>
        <c:scaling>
          <c:orientation val="minMax"/>
          <c:max val="5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sz="1000" b="1" i="0" u="none" strike="noStrike" baseline="0">
                    <a:effectLst/>
                  </a:rPr>
                  <a:t>Количество пожаров в августе</a:t>
                </a:r>
                <a:endParaRPr lang="ru-RU"/>
              </a:p>
            </c:rich>
          </c:tx>
          <c:layout>
            <c:manualLayout>
              <c:xMode val="edge"/>
              <c:yMode val="edge"/>
              <c:x val="1.6015310586176727E-2"/>
              <c:y val="5.0925925925925923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388288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8.2294400699917483E-4"/>
          <c:y val="0.88012722368037333"/>
          <c:w val="0.997788167104112"/>
          <c:h val="0.11987277631962671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1711614173228349E-2"/>
          <c:y val="4.5690176775522888E-2"/>
          <c:w val="0.95176202974628177"/>
          <c:h val="0.56672662752857683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'по месяцам'!$X$2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месяцам'!$X$3:$X$32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'по месяцам'!$W$2</c:f>
              <c:strCache>
                <c:ptCount val="1"/>
                <c:pt idx="0">
                  <c:v>СМЗ 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месяцам'!$W$3:$W$32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1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'по месяцам'!$V$2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'по месяцам'!$A$3:$A$32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Воткинск</c:v>
                </c:pt>
                <c:pt idx="26">
                  <c:v>Глазов</c:v>
                </c:pt>
                <c:pt idx="27">
                  <c:v>Ижевск</c:v>
                </c:pt>
                <c:pt idx="28">
                  <c:v>Можга </c:v>
                </c:pt>
                <c:pt idx="29">
                  <c:v>Сарапул</c:v>
                </c:pt>
              </c:strCache>
            </c:strRef>
          </c:cat>
          <c:val>
            <c:numRef>
              <c:f>'по месяцам'!$V$3:$V$32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1</c:v>
                </c:pt>
                <c:pt idx="19">
                  <c:v>0</c:v>
                </c:pt>
                <c:pt idx="20">
                  <c:v>2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5826560"/>
        <c:axId val="145828096"/>
        <c:axId val="0"/>
      </c:bar3DChart>
      <c:catAx>
        <c:axId val="145826560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5828096"/>
        <c:crosses val="autoZero"/>
        <c:auto val="1"/>
        <c:lblAlgn val="ctr"/>
        <c:lblOffset val="100"/>
        <c:noMultiLvlLbl val="0"/>
      </c:catAx>
      <c:valAx>
        <c:axId val="14582809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sz="1000" b="1" i="0" u="none" strike="noStrike" baseline="0">
                    <a:effectLst/>
                  </a:rPr>
                  <a:t>Количество пожаров в сентябре</a:t>
                </a:r>
                <a:endParaRPr lang="ru-RU"/>
              </a:p>
            </c:rich>
          </c:tx>
          <c:layout>
            <c:manualLayout>
              <c:xMode val="edge"/>
              <c:yMode val="edge"/>
              <c:x val="1.2933727034120733E-2"/>
              <c:y val="4.5690176775522888E-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5826560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1.8859726863594553E-4"/>
          <c:y val="0.87168321041356644"/>
          <c:w val="0.99708103674540682"/>
          <c:h val="0.12831678958643356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3439674517876752E-2"/>
          <c:y val="2.3769531170243611E-2"/>
          <c:w val="0.9190401106958096"/>
          <c:h val="0.76163175704646646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'годовой 2018'!$AB$2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'годовой 2018'!$K$3:$K$32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 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'годовой 2018'!$AB$3:$AB$32</c:f>
              <c:numCache>
                <c:formatCode>General</c:formatCode>
                <c:ptCount val="30"/>
                <c:pt idx="0">
                  <c:v>21</c:v>
                </c:pt>
                <c:pt idx="1">
                  <c:v>27</c:v>
                </c:pt>
                <c:pt idx="2">
                  <c:v>16</c:v>
                </c:pt>
                <c:pt idx="3">
                  <c:v>38</c:v>
                </c:pt>
                <c:pt idx="4">
                  <c:v>29</c:v>
                </c:pt>
                <c:pt idx="5">
                  <c:v>10</c:v>
                </c:pt>
                <c:pt idx="6">
                  <c:v>16</c:v>
                </c:pt>
                <c:pt idx="7">
                  <c:v>146</c:v>
                </c:pt>
                <c:pt idx="8">
                  <c:v>48</c:v>
                </c:pt>
                <c:pt idx="9">
                  <c:v>26</c:v>
                </c:pt>
                <c:pt idx="10">
                  <c:v>15</c:v>
                </c:pt>
                <c:pt idx="11">
                  <c:v>17</c:v>
                </c:pt>
                <c:pt idx="12">
                  <c:v>22</c:v>
                </c:pt>
                <c:pt idx="13">
                  <c:v>13</c:v>
                </c:pt>
                <c:pt idx="14">
                  <c:v>7</c:v>
                </c:pt>
                <c:pt idx="15">
                  <c:v>42</c:v>
                </c:pt>
                <c:pt idx="16">
                  <c:v>29</c:v>
                </c:pt>
                <c:pt idx="17">
                  <c:v>22</c:v>
                </c:pt>
                <c:pt idx="18">
                  <c:v>15</c:v>
                </c:pt>
                <c:pt idx="19">
                  <c:v>19</c:v>
                </c:pt>
                <c:pt idx="20">
                  <c:v>35</c:v>
                </c:pt>
                <c:pt idx="21">
                  <c:v>18</c:v>
                </c:pt>
                <c:pt idx="22">
                  <c:v>10</c:v>
                </c:pt>
                <c:pt idx="23">
                  <c:v>26</c:v>
                </c:pt>
                <c:pt idx="24">
                  <c:v>7</c:v>
                </c:pt>
                <c:pt idx="25">
                  <c:v>274</c:v>
                </c:pt>
                <c:pt idx="26">
                  <c:v>52</c:v>
                </c:pt>
                <c:pt idx="27">
                  <c:v>26</c:v>
                </c:pt>
                <c:pt idx="28">
                  <c:v>32</c:v>
                </c:pt>
                <c:pt idx="29">
                  <c:v>68</c:v>
                </c:pt>
              </c:numCache>
            </c:numRef>
          </c:val>
        </c:ser>
        <c:ser>
          <c:idx val="1"/>
          <c:order val="1"/>
          <c:tx>
            <c:strRef>
              <c:f>'годовой 2018'!$U$2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cat>
            <c:strRef>
              <c:f>'годовой 2018'!$K$3:$K$32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 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'годовой 2018'!$U$3:$U$32</c:f>
              <c:numCache>
                <c:formatCode>General</c:formatCode>
                <c:ptCount val="30"/>
                <c:pt idx="0">
                  <c:v>6</c:v>
                </c:pt>
                <c:pt idx="1">
                  <c:v>24</c:v>
                </c:pt>
                <c:pt idx="2">
                  <c:v>16</c:v>
                </c:pt>
                <c:pt idx="3">
                  <c:v>35</c:v>
                </c:pt>
                <c:pt idx="4">
                  <c:v>25</c:v>
                </c:pt>
                <c:pt idx="5">
                  <c:v>13</c:v>
                </c:pt>
                <c:pt idx="6">
                  <c:v>10</c:v>
                </c:pt>
                <c:pt idx="7">
                  <c:v>108</c:v>
                </c:pt>
                <c:pt idx="8">
                  <c:v>35</c:v>
                </c:pt>
                <c:pt idx="9">
                  <c:v>16</c:v>
                </c:pt>
                <c:pt idx="10">
                  <c:v>15</c:v>
                </c:pt>
                <c:pt idx="11">
                  <c:v>22</c:v>
                </c:pt>
                <c:pt idx="12">
                  <c:v>16</c:v>
                </c:pt>
                <c:pt idx="13">
                  <c:v>10</c:v>
                </c:pt>
                <c:pt idx="14">
                  <c:v>8</c:v>
                </c:pt>
                <c:pt idx="15">
                  <c:v>25</c:v>
                </c:pt>
                <c:pt idx="16">
                  <c:v>22</c:v>
                </c:pt>
                <c:pt idx="17">
                  <c:v>27</c:v>
                </c:pt>
                <c:pt idx="18">
                  <c:v>8</c:v>
                </c:pt>
                <c:pt idx="19">
                  <c:v>16</c:v>
                </c:pt>
                <c:pt idx="20">
                  <c:v>40</c:v>
                </c:pt>
                <c:pt idx="21">
                  <c:v>16</c:v>
                </c:pt>
                <c:pt idx="22">
                  <c:v>7</c:v>
                </c:pt>
                <c:pt idx="23">
                  <c:v>21</c:v>
                </c:pt>
                <c:pt idx="24">
                  <c:v>15</c:v>
                </c:pt>
                <c:pt idx="25">
                  <c:v>207</c:v>
                </c:pt>
                <c:pt idx="26">
                  <c:v>48</c:v>
                </c:pt>
                <c:pt idx="27">
                  <c:v>35</c:v>
                </c:pt>
                <c:pt idx="28">
                  <c:v>25</c:v>
                </c:pt>
                <c:pt idx="29">
                  <c:v>68</c:v>
                </c:pt>
              </c:numCache>
            </c:numRef>
          </c:val>
        </c:ser>
        <c:ser>
          <c:idx val="2"/>
          <c:order val="2"/>
          <c:tx>
            <c:strRef>
              <c:f>'годовой 2018'!$N$2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'годовой 2018'!$K$3:$K$32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 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'годовой 2018'!$N$3:$N$32</c:f>
              <c:numCache>
                <c:formatCode>0</c:formatCode>
                <c:ptCount val="30"/>
                <c:pt idx="0">
                  <c:v>17</c:v>
                </c:pt>
                <c:pt idx="1">
                  <c:v>31</c:v>
                </c:pt>
                <c:pt idx="2">
                  <c:v>15</c:v>
                </c:pt>
                <c:pt idx="3">
                  <c:v>32</c:v>
                </c:pt>
                <c:pt idx="4">
                  <c:v>25</c:v>
                </c:pt>
                <c:pt idx="5">
                  <c:v>9</c:v>
                </c:pt>
                <c:pt idx="6">
                  <c:v>10</c:v>
                </c:pt>
                <c:pt idx="7">
                  <c:v>147</c:v>
                </c:pt>
                <c:pt idx="8">
                  <c:v>37</c:v>
                </c:pt>
                <c:pt idx="9">
                  <c:v>21</c:v>
                </c:pt>
                <c:pt idx="10">
                  <c:v>9</c:v>
                </c:pt>
                <c:pt idx="11">
                  <c:v>17</c:v>
                </c:pt>
                <c:pt idx="12">
                  <c:v>17</c:v>
                </c:pt>
                <c:pt idx="13">
                  <c:v>6</c:v>
                </c:pt>
                <c:pt idx="14">
                  <c:v>6</c:v>
                </c:pt>
                <c:pt idx="15">
                  <c:v>31</c:v>
                </c:pt>
                <c:pt idx="16">
                  <c:v>22</c:v>
                </c:pt>
                <c:pt idx="17">
                  <c:v>20</c:v>
                </c:pt>
                <c:pt idx="18">
                  <c:v>7</c:v>
                </c:pt>
                <c:pt idx="19">
                  <c:v>19</c:v>
                </c:pt>
                <c:pt idx="20">
                  <c:v>30</c:v>
                </c:pt>
                <c:pt idx="21">
                  <c:v>15</c:v>
                </c:pt>
                <c:pt idx="22">
                  <c:v>7</c:v>
                </c:pt>
                <c:pt idx="23">
                  <c:v>23</c:v>
                </c:pt>
                <c:pt idx="24">
                  <c:v>13</c:v>
                </c:pt>
                <c:pt idx="25">
                  <c:v>250</c:v>
                </c:pt>
                <c:pt idx="26">
                  <c:v>56</c:v>
                </c:pt>
                <c:pt idx="27">
                  <c:v>34</c:v>
                </c:pt>
                <c:pt idx="28">
                  <c:v>24</c:v>
                </c:pt>
                <c:pt idx="29">
                  <c:v>59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46630144"/>
        <c:axId val="146631680"/>
        <c:axId val="0"/>
      </c:bar3DChart>
      <c:catAx>
        <c:axId val="14663014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6631680"/>
        <c:crosses val="autoZero"/>
        <c:auto val="1"/>
        <c:lblAlgn val="ctr"/>
        <c:lblOffset val="100"/>
        <c:noMultiLvlLbl val="0"/>
      </c:catAx>
      <c:valAx>
        <c:axId val="14663168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200"/>
                </a:pPr>
                <a:r>
                  <a:rPr lang="ru-RU" sz="1200"/>
                  <a:t>Количество пожаров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4663014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"/>
          <c:y val="0.91824370218019513"/>
          <c:w val="0.99770281666126992"/>
          <c:h val="7.9719808782033566E-2"/>
        </c:manualLayout>
      </c:layout>
      <c:overlay val="0"/>
      <c:txPr>
        <a:bodyPr/>
        <a:lstStyle/>
        <a:p>
          <a:pPr>
            <a:defRPr sz="105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>
                <a:latin typeface="Times New Roman" pitchFamily="18" charset="0"/>
                <a:cs typeface="Times New Roman" pitchFamily="18" charset="0"/>
              </a:defRPr>
            </a:pPr>
            <a:r>
              <a:rPr lang="ru-RU" sz="1800" b="1" i="0" baseline="0">
                <a:effectLst/>
                <a:latin typeface="Times New Roman" pitchFamily="18" charset="0"/>
                <a:cs typeface="Times New Roman" pitchFamily="18" charset="0"/>
              </a:rPr>
              <a:t>Причины возникновения ДТП на территории Удмуртской Республики в период с 2012 по </a:t>
            </a:r>
            <a:r>
              <a:rPr lang="ru-RU" sz="1800" b="1" i="0" baseline="0" smtClean="0">
                <a:effectLst/>
                <a:latin typeface="Times New Roman" pitchFamily="18" charset="0"/>
                <a:cs typeface="Times New Roman" pitchFamily="18" charset="0"/>
              </a:rPr>
              <a:t>2017 </a:t>
            </a:r>
            <a:r>
              <a:rPr lang="ru-RU" sz="1800" b="1" i="0" baseline="0">
                <a:effectLst/>
                <a:latin typeface="Times New Roman" pitchFamily="18" charset="0"/>
                <a:cs typeface="Times New Roman" pitchFamily="18" charset="0"/>
              </a:rPr>
              <a:t>год</a:t>
            </a:r>
            <a:endParaRPr lang="ru-RU">
              <a:effectLst/>
              <a:latin typeface="Times New Roman" pitchFamily="18" charset="0"/>
              <a:cs typeface="Times New Roman" pitchFamily="18" charset="0"/>
            </a:endParaRPr>
          </a:p>
        </c:rich>
      </c:tx>
      <c:overlay val="0"/>
    </c:title>
    <c:autoTitleDeleted val="0"/>
    <c:view3D>
      <c:rotX val="40"/>
      <c:rotY val="359"/>
      <c:rAngAx val="0"/>
      <c:perspective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>
                <a:latin typeface="Times New Roman" pitchFamily="18" charset="0"/>
                <a:cs typeface="Times New Roman" pitchFamily="18" charset="0"/>
              </a:defRPr>
            </a:pPr>
            <a:r>
              <a:rPr lang="ru-RU" sz="1800" b="1" i="0" baseline="0" dirty="0">
                <a:effectLst/>
                <a:latin typeface="Times New Roman" pitchFamily="18" charset="0"/>
                <a:cs typeface="Times New Roman" pitchFamily="18" charset="0"/>
              </a:rPr>
              <a:t>Причины возникновения ДТП на территории Удмуртской Республики в </a:t>
            </a:r>
            <a:r>
              <a:rPr lang="ru-RU" sz="1800" b="1" i="0" baseline="0" dirty="0" smtClean="0">
                <a:effectLst/>
                <a:latin typeface="Times New Roman" pitchFamily="18" charset="0"/>
                <a:cs typeface="Times New Roman" pitchFamily="18" charset="0"/>
              </a:rPr>
              <a:t>2017 году</a:t>
            </a:r>
            <a:endParaRPr lang="ru-RU" dirty="0">
              <a:effectLst/>
              <a:latin typeface="Times New Roman" pitchFamily="18" charset="0"/>
              <a:cs typeface="Times New Roman" pitchFamily="18" charset="0"/>
            </a:endParaRPr>
          </a:p>
        </c:rich>
      </c:tx>
      <c:layout>
        <c:manualLayout>
          <c:xMode val="edge"/>
          <c:yMode val="edge"/>
          <c:x val="0.16745652276993536"/>
          <c:y val="3.9306946692417362E-2"/>
        </c:manualLayout>
      </c:layout>
      <c:overlay val="0"/>
    </c:title>
    <c:autoTitleDeleted val="0"/>
    <c:view3D>
      <c:rotX val="20"/>
      <c:rotY val="359"/>
      <c:rAngAx val="0"/>
      <c:perspective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7"/>
          <c:dPt>
            <c:idx val="3"/>
            <c:bubble3D val="0"/>
            <c:spPr>
              <a:solidFill>
                <a:srgbClr val="7030A0"/>
              </a:solidFill>
            </c:spPr>
          </c:dPt>
          <c:dLbls>
            <c:dLbl>
              <c:idx val="0"/>
              <c:layout>
                <c:manualLayout>
                  <c:x val="-4.0804903850055099E-2"/>
                  <c:y val="-3.988666554295392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1.1350613664765274E-3"/>
                  <c:y val="-0.10940964948188815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3.0902398392650743E-2"/>
                  <c:y val="7.4250925056386294E-2"/>
                </c:manualLayout>
              </c:layout>
              <c:tx>
                <c:rich>
                  <a:bodyPr/>
                  <a:lstStyle/>
                  <a:p>
                    <a:r>
                      <a:rPr lang="ru-RU" dirty="0" smtClean="0"/>
                      <a:t>столкновение </a:t>
                    </a:r>
                    <a:r>
                      <a:rPr lang="ru-RU" dirty="0"/>
                      <a:t>с ТС
41%</a:t>
                    </a:r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4.7261488108211749E-2"/>
                  <c:y val="-7.2618812556687326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Лист3!$R$2:$R$5</c:f>
              <c:strCache>
                <c:ptCount val="4"/>
                <c:pt idx="0">
                  <c:v>наезд на пешехода</c:v>
                </c:pt>
                <c:pt idx="1">
                  <c:v>наезд на препятствие</c:v>
                </c:pt>
                <c:pt idx="2">
                  <c:v>столькновение с ТС</c:v>
                </c:pt>
                <c:pt idx="3">
                  <c:v>водитель не справился с управлением</c:v>
                </c:pt>
              </c:strCache>
            </c:strRef>
          </c:cat>
          <c:val>
            <c:numRef>
              <c:f>Лист3!$S$2:$S$5</c:f>
              <c:numCache>
                <c:formatCode>General</c:formatCode>
                <c:ptCount val="4"/>
                <c:pt idx="0">
                  <c:v>1560</c:v>
                </c:pt>
                <c:pt idx="1">
                  <c:v>1241</c:v>
                </c:pt>
                <c:pt idx="2">
                  <c:v>3861</c:v>
                </c:pt>
                <c:pt idx="3">
                  <c:v>2769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5623183764427143E-2"/>
          <c:y val="5.1110705569988049E-2"/>
          <c:w val="0.89417809887166133"/>
          <c:h val="0.78239943272045442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диаграмма!$B$1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dLbls>
            <c:delete val="1"/>
          </c:dLbls>
          <c:cat>
            <c:strRef>
              <c:f>диаграмма!$A$2:$A$13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диаграмма!$B$2:$B$13</c:f>
              <c:numCache>
                <c:formatCode>General</c:formatCode>
                <c:ptCount val="12"/>
                <c:pt idx="0">
                  <c:v>117</c:v>
                </c:pt>
                <c:pt idx="1">
                  <c:v>110</c:v>
                </c:pt>
                <c:pt idx="2">
                  <c:v>100</c:v>
                </c:pt>
                <c:pt idx="3">
                  <c:v>91</c:v>
                </c:pt>
                <c:pt idx="4">
                  <c:v>175</c:v>
                </c:pt>
                <c:pt idx="5">
                  <c:v>176</c:v>
                </c:pt>
                <c:pt idx="6">
                  <c:v>163</c:v>
                </c:pt>
                <c:pt idx="7">
                  <c:v>259</c:v>
                </c:pt>
                <c:pt idx="8">
                  <c:v>235</c:v>
                </c:pt>
                <c:pt idx="9">
                  <c:v>213</c:v>
                </c:pt>
                <c:pt idx="10">
                  <c:v>163</c:v>
                </c:pt>
                <c:pt idx="11">
                  <c:v>163</c:v>
                </c:pt>
              </c:numCache>
            </c:numRef>
          </c:val>
        </c:ser>
        <c:ser>
          <c:idx val="0"/>
          <c:order val="2"/>
          <c:tx>
            <c:strRef>
              <c:f>диаграмма!$D$1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dLbls>
            <c:delete val="1"/>
          </c:dLbls>
          <c:cat>
            <c:strRef>
              <c:f>диаграмма!$A$2:$A$13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диаграмма!$D$2:$D$13</c:f>
              <c:numCache>
                <c:formatCode>General</c:formatCode>
                <c:ptCount val="12"/>
                <c:pt idx="0">
                  <c:v>113</c:v>
                </c:pt>
                <c:pt idx="1">
                  <c:v>109</c:v>
                </c:pt>
                <c:pt idx="2">
                  <c:v>109</c:v>
                </c:pt>
                <c:pt idx="3">
                  <c:v>99</c:v>
                </c:pt>
                <c:pt idx="4">
                  <c:v>169</c:v>
                </c:pt>
                <c:pt idx="5">
                  <c:v>187</c:v>
                </c:pt>
                <c:pt idx="6">
                  <c:v>174</c:v>
                </c:pt>
                <c:pt idx="7">
                  <c:v>234</c:v>
                </c:pt>
                <c:pt idx="8">
                  <c:v>215</c:v>
                </c:pt>
                <c:pt idx="9">
                  <c:v>200</c:v>
                </c:pt>
                <c:pt idx="10">
                  <c:v>163</c:v>
                </c:pt>
                <c:pt idx="11">
                  <c:v>163</c:v>
                </c:pt>
              </c:numCache>
            </c:numRef>
          </c:val>
        </c:ser>
        <c:ser>
          <c:idx val="3"/>
          <c:order val="3"/>
          <c:tx>
            <c:strRef>
              <c:f>диаграмма!$E$1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диаграмма!$A$2:$A$13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диаграмма!$E$2:$E$13</c:f>
              <c:numCache>
                <c:formatCode>General</c:formatCode>
                <c:ptCount val="12"/>
                <c:pt idx="0">
                  <c:v>117</c:v>
                </c:pt>
                <c:pt idx="1">
                  <c:v>110</c:v>
                </c:pt>
                <c:pt idx="2">
                  <c:v>100</c:v>
                </c:pt>
                <c:pt idx="3">
                  <c:v>91</c:v>
                </c:pt>
                <c:pt idx="4">
                  <c:v>175</c:v>
                </c:pt>
                <c:pt idx="5">
                  <c:v>176</c:v>
                </c:pt>
                <c:pt idx="6">
                  <c:v>163</c:v>
                </c:pt>
                <c:pt idx="7">
                  <c:v>259</c:v>
                </c:pt>
                <c:pt idx="8">
                  <c:v>235</c:v>
                </c:pt>
                <c:pt idx="9">
                  <c:v>213</c:v>
                </c:pt>
                <c:pt idx="10">
                  <c:v>163</c:v>
                </c:pt>
                <c:pt idx="11">
                  <c:v>163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7973248"/>
        <c:axId val="147974784"/>
      </c:barChart>
      <c:barChart>
        <c:barDir val="col"/>
        <c:grouping val="clustered"/>
        <c:varyColors val="0"/>
        <c:ser>
          <c:idx val="2"/>
          <c:order val="0"/>
          <c:tx>
            <c:strRef>
              <c:f>диаграмма!$F$1</c:f>
              <c:strCache>
                <c:ptCount val="1"/>
                <c:pt idx="0">
                  <c:v>СМЗ по году за месяц</c:v>
                </c:pt>
              </c:strCache>
            </c:strRef>
          </c:tx>
          <c:spPr>
            <a:solidFill>
              <a:srgbClr val="000000">
                <a:alpha val="0"/>
              </a:srgbClr>
            </a:solidFill>
          </c:spPr>
          <c:invertIfNegative val="0"/>
          <c:dLbls>
            <c:dLbl>
              <c:idx val="0"/>
              <c:layout>
                <c:manualLayout>
                  <c:x val="4.9904693169638956E-2"/>
                  <c:y val="0"/>
                </c:manualLayout>
              </c:layout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trendline>
            <c:spPr>
              <a:ln w="38100" cmpd="sng">
                <a:solidFill>
                  <a:srgbClr val="660033"/>
                </a:solidFill>
              </a:ln>
            </c:spPr>
            <c:trendlineType val="linear"/>
            <c:dispRSqr val="0"/>
            <c:dispEq val="0"/>
          </c:trendline>
          <c:cat>
            <c:strRef>
              <c:f>диаграмма!$A$2:$A$13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диаграмма!$F$2:$F$13</c:f>
              <c:numCache>
                <c:formatCode>0</c:formatCode>
                <c:ptCount val="12"/>
                <c:pt idx="0">
                  <c:v>161.25</c:v>
                </c:pt>
                <c:pt idx="1">
                  <c:v>161</c:v>
                </c:pt>
                <c:pt idx="2">
                  <c:v>161</c:v>
                </c:pt>
                <c:pt idx="3">
                  <c:v>161</c:v>
                </c:pt>
                <c:pt idx="4">
                  <c:v>161</c:v>
                </c:pt>
                <c:pt idx="5">
                  <c:v>161</c:v>
                </c:pt>
                <c:pt idx="6">
                  <c:v>161</c:v>
                </c:pt>
                <c:pt idx="7">
                  <c:v>161</c:v>
                </c:pt>
                <c:pt idx="8">
                  <c:v>161</c:v>
                </c:pt>
                <c:pt idx="9">
                  <c:v>161</c:v>
                </c:pt>
                <c:pt idx="10">
                  <c:v>161</c:v>
                </c:pt>
                <c:pt idx="11">
                  <c:v>161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8051840"/>
        <c:axId val="148050304"/>
      </c:barChart>
      <c:catAx>
        <c:axId val="14797324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0" vert="horz"/>
          <a:lstStyle/>
          <a:p>
            <a:pPr>
              <a:defRPr sz="13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7974784"/>
        <c:crosses val="autoZero"/>
        <c:auto val="1"/>
        <c:lblAlgn val="ctr"/>
        <c:lblOffset val="100"/>
        <c:noMultiLvlLbl val="0"/>
      </c:catAx>
      <c:valAx>
        <c:axId val="147974784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7973248"/>
        <c:crosses val="autoZero"/>
        <c:crossBetween val="between"/>
      </c:valAx>
      <c:valAx>
        <c:axId val="148050304"/>
        <c:scaling>
          <c:orientation val="minMax"/>
          <c:max val="300"/>
          <c:min val="0"/>
        </c:scaling>
        <c:delete val="0"/>
        <c:axPos val="r"/>
        <c:numFmt formatCode="0" sourceLinked="1"/>
        <c:majorTickMark val="out"/>
        <c:minorTickMark val="none"/>
        <c:tickLblPos val="nextTo"/>
        <c:crossAx val="148051840"/>
        <c:crosses val="max"/>
        <c:crossBetween val="between"/>
        <c:majorUnit val="50"/>
        <c:minorUnit val="10"/>
      </c:valAx>
      <c:catAx>
        <c:axId val="148051840"/>
        <c:scaling>
          <c:orientation val="minMax"/>
        </c:scaling>
        <c:delete val="1"/>
        <c:axPos val="b"/>
        <c:majorTickMark val="out"/>
        <c:minorTickMark val="none"/>
        <c:tickLblPos val="nextTo"/>
        <c:crossAx val="148050304"/>
        <c:crosses val="autoZero"/>
        <c:auto val="1"/>
        <c:lblAlgn val="ctr"/>
        <c:lblOffset val="100"/>
        <c:noMultiLvlLbl val="0"/>
      </c:cat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1.7833396259964215E-3"/>
          <c:y val="0.91504014857118321"/>
          <c:w val="0.99764262541910609"/>
          <c:h val="8.4959851428816804E-2"/>
        </c:manualLayout>
      </c:layout>
      <c:overlay val="0"/>
      <c:txPr>
        <a:bodyPr/>
        <a:lstStyle/>
        <a:p>
          <a:pPr>
            <a:defRPr sz="14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885373636612486E-2"/>
          <c:y val="1.0954461552840019E-2"/>
          <c:w val="0.90075645108196856"/>
          <c:h val="0.7237908985412431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Лист2!$C$1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dLbls>
            <c:delete val="1"/>
          </c:dLbls>
          <c:cat>
            <c:strRef>
              <c:f>Лист2!$A$2:$A$31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Лист2!$C$2:$C$31</c:f>
              <c:numCache>
                <c:formatCode>General</c:formatCode>
                <c:ptCount val="30"/>
                <c:pt idx="0">
                  <c:v>39</c:v>
                </c:pt>
                <c:pt idx="1">
                  <c:v>38</c:v>
                </c:pt>
                <c:pt idx="2">
                  <c:v>13</c:v>
                </c:pt>
                <c:pt idx="3">
                  <c:v>73</c:v>
                </c:pt>
                <c:pt idx="4">
                  <c:v>23</c:v>
                </c:pt>
                <c:pt idx="5">
                  <c:v>7</c:v>
                </c:pt>
                <c:pt idx="6">
                  <c:v>12</c:v>
                </c:pt>
                <c:pt idx="7">
                  <c:v>163</c:v>
                </c:pt>
                <c:pt idx="8">
                  <c:v>34</c:v>
                </c:pt>
                <c:pt idx="9">
                  <c:v>13</c:v>
                </c:pt>
                <c:pt idx="10">
                  <c:v>12</c:v>
                </c:pt>
                <c:pt idx="11">
                  <c:v>14</c:v>
                </c:pt>
                <c:pt idx="12">
                  <c:v>22</c:v>
                </c:pt>
                <c:pt idx="13">
                  <c:v>4</c:v>
                </c:pt>
                <c:pt idx="14">
                  <c:v>10</c:v>
                </c:pt>
                <c:pt idx="15">
                  <c:v>79</c:v>
                </c:pt>
                <c:pt idx="16">
                  <c:v>65</c:v>
                </c:pt>
                <c:pt idx="17">
                  <c:v>46</c:v>
                </c:pt>
                <c:pt idx="18">
                  <c:v>3</c:v>
                </c:pt>
                <c:pt idx="19">
                  <c:v>4</c:v>
                </c:pt>
                <c:pt idx="20">
                  <c:v>22</c:v>
                </c:pt>
                <c:pt idx="21">
                  <c:v>11</c:v>
                </c:pt>
                <c:pt idx="22">
                  <c:v>5</c:v>
                </c:pt>
                <c:pt idx="23">
                  <c:v>27</c:v>
                </c:pt>
                <c:pt idx="24">
                  <c:v>12</c:v>
                </c:pt>
                <c:pt idx="25">
                  <c:v>705</c:v>
                </c:pt>
                <c:pt idx="26">
                  <c:v>60</c:v>
                </c:pt>
                <c:pt idx="27">
                  <c:v>64</c:v>
                </c:pt>
                <c:pt idx="28">
                  <c:v>32</c:v>
                </c:pt>
                <c:pt idx="29">
                  <c:v>36</c:v>
                </c:pt>
              </c:numCache>
            </c:numRef>
          </c:val>
        </c:ser>
        <c:ser>
          <c:idx val="2"/>
          <c:order val="1"/>
          <c:tx>
            <c:strRef>
              <c:f>Лист2!$E$1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dLbls>
            <c:delete val="1"/>
          </c:dLbls>
          <c:cat>
            <c:strRef>
              <c:f>Лист2!$A$2:$A$31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Лист2!$E$2:$E$31</c:f>
              <c:numCache>
                <c:formatCode>General</c:formatCode>
                <c:ptCount val="30"/>
                <c:pt idx="0">
                  <c:v>42</c:v>
                </c:pt>
                <c:pt idx="1">
                  <c:v>37</c:v>
                </c:pt>
                <c:pt idx="2">
                  <c:v>18</c:v>
                </c:pt>
                <c:pt idx="3">
                  <c:v>80</c:v>
                </c:pt>
                <c:pt idx="4">
                  <c:v>48</c:v>
                </c:pt>
                <c:pt idx="5">
                  <c:v>9</c:v>
                </c:pt>
                <c:pt idx="6">
                  <c:v>27</c:v>
                </c:pt>
                <c:pt idx="7">
                  <c:v>185</c:v>
                </c:pt>
                <c:pt idx="8">
                  <c:v>50</c:v>
                </c:pt>
                <c:pt idx="9">
                  <c:v>22</c:v>
                </c:pt>
                <c:pt idx="10">
                  <c:v>18</c:v>
                </c:pt>
                <c:pt idx="11">
                  <c:v>20</c:v>
                </c:pt>
                <c:pt idx="12">
                  <c:v>28</c:v>
                </c:pt>
                <c:pt idx="13">
                  <c:v>10</c:v>
                </c:pt>
                <c:pt idx="14">
                  <c:v>10</c:v>
                </c:pt>
                <c:pt idx="15">
                  <c:v>106</c:v>
                </c:pt>
                <c:pt idx="16">
                  <c:v>70</c:v>
                </c:pt>
                <c:pt idx="17">
                  <c:v>52</c:v>
                </c:pt>
                <c:pt idx="18">
                  <c:v>9</c:v>
                </c:pt>
                <c:pt idx="19">
                  <c:v>12</c:v>
                </c:pt>
                <c:pt idx="20">
                  <c:v>34</c:v>
                </c:pt>
                <c:pt idx="21">
                  <c:v>15</c:v>
                </c:pt>
                <c:pt idx="22">
                  <c:v>9</c:v>
                </c:pt>
                <c:pt idx="23">
                  <c:v>35</c:v>
                </c:pt>
                <c:pt idx="24">
                  <c:v>15</c:v>
                </c:pt>
                <c:pt idx="25">
                  <c:v>664</c:v>
                </c:pt>
                <c:pt idx="26">
                  <c:v>75</c:v>
                </c:pt>
                <c:pt idx="27">
                  <c:v>57</c:v>
                </c:pt>
                <c:pt idx="28">
                  <c:v>37</c:v>
                </c:pt>
                <c:pt idx="29">
                  <c:v>57</c:v>
                </c:pt>
              </c:numCache>
            </c:numRef>
          </c:val>
        </c:ser>
        <c:ser>
          <c:idx val="0"/>
          <c:order val="2"/>
          <c:tx>
            <c:strRef>
              <c:f>Лист2!$B$1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Лист2!$A$2:$A$31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Лист2!$B$2:$B$31</c:f>
              <c:numCache>
                <c:formatCode>General</c:formatCode>
                <c:ptCount val="30"/>
                <c:pt idx="0">
                  <c:v>41</c:v>
                </c:pt>
                <c:pt idx="1">
                  <c:v>50</c:v>
                </c:pt>
                <c:pt idx="2">
                  <c:v>17</c:v>
                </c:pt>
                <c:pt idx="3">
                  <c:v>90</c:v>
                </c:pt>
                <c:pt idx="4">
                  <c:v>51</c:v>
                </c:pt>
                <c:pt idx="5">
                  <c:v>5</c:v>
                </c:pt>
                <c:pt idx="6">
                  <c:v>27</c:v>
                </c:pt>
                <c:pt idx="7">
                  <c:v>240</c:v>
                </c:pt>
                <c:pt idx="8">
                  <c:v>58</c:v>
                </c:pt>
                <c:pt idx="9">
                  <c:v>20</c:v>
                </c:pt>
                <c:pt idx="10">
                  <c:v>14</c:v>
                </c:pt>
                <c:pt idx="11">
                  <c:v>11</c:v>
                </c:pt>
                <c:pt idx="12">
                  <c:v>20</c:v>
                </c:pt>
                <c:pt idx="13">
                  <c:v>8</c:v>
                </c:pt>
                <c:pt idx="14">
                  <c:v>6</c:v>
                </c:pt>
                <c:pt idx="15">
                  <c:v>108</c:v>
                </c:pt>
                <c:pt idx="16">
                  <c:v>56</c:v>
                </c:pt>
                <c:pt idx="17">
                  <c:v>56</c:v>
                </c:pt>
                <c:pt idx="18">
                  <c:v>9</c:v>
                </c:pt>
                <c:pt idx="19">
                  <c:v>12</c:v>
                </c:pt>
                <c:pt idx="20">
                  <c:v>37</c:v>
                </c:pt>
                <c:pt idx="21">
                  <c:v>16</c:v>
                </c:pt>
                <c:pt idx="22">
                  <c:v>11</c:v>
                </c:pt>
                <c:pt idx="23">
                  <c:v>39</c:v>
                </c:pt>
                <c:pt idx="24">
                  <c:v>20</c:v>
                </c:pt>
                <c:pt idx="25">
                  <c:v>971</c:v>
                </c:pt>
                <c:pt idx="26">
                  <c:v>63</c:v>
                </c:pt>
                <c:pt idx="27">
                  <c:v>47</c:v>
                </c:pt>
                <c:pt idx="28">
                  <c:v>45</c:v>
                </c:pt>
                <c:pt idx="29">
                  <c:v>63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8105472"/>
        <c:axId val="148123648"/>
      </c:barChart>
      <c:lineChart>
        <c:grouping val="standard"/>
        <c:varyColors val="0"/>
        <c:ser>
          <c:idx val="3"/>
          <c:order val="3"/>
          <c:tx>
            <c:strRef>
              <c:f>Лист2!$F$1</c:f>
              <c:strCache>
                <c:ptCount val="1"/>
                <c:pt idx="0">
                  <c:v>СМЗ по году МО</c:v>
                </c:pt>
              </c:strCache>
            </c:strRef>
          </c:tx>
          <c:marker>
            <c:symbol val="none"/>
          </c:marker>
          <c:dLbls>
            <c:dLbl>
              <c:idx val="0"/>
              <c:layout>
                <c:manualLayout>
                  <c:x val="-2.7231666620313854E-2"/>
                  <c:y val="-1.9985202146467596E-2"/>
                </c:manualLayout>
              </c:layout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Лист2!$F$2:$F$31</c:f>
              <c:numCache>
                <c:formatCode>General</c:formatCode>
                <c:ptCount val="30"/>
                <c:pt idx="0">
                  <c:v>62</c:v>
                </c:pt>
                <c:pt idx="1">
                  <c:v>62</c:v>
                </c:pt>
                <c:pt idx="2">
                  <c:v>62</c:v>
                </c:pt>
                <c:pt idx="3">
                  <c:v>62</c:v>
                </c:pt>
                <c:pt idx="4">
                  <c:v>62</c:v>
                </c:pt>
                <c:pt idx="5">
                  <c:v>62</c:v>
                </c:pt>
                <c:pt idx="6">
                  <c:v>62</c:v>
                </c:pt>
                <c:pt idx="7">
                  <c:v>62</c:v>
                </c:pt>
                <c:pt idx="8">
                  <c:v>62</c:v>
                </c:pt>
                <c:pt idx="9">
                  <c:v>62</c:v>
                </c:pt>
                <c:pt idx="10">
                  <c:v>62</c:v>
                </c:pt>
                <c:pt idx="11">
                  <c:v>62</c:v>
                </c:pt>
                <c:pt idx="12">
                  <c:v>62</c:v>
                </c:pt>
                <c:pt idx="13">
                  <c:v>62</c:v>
                </c:pt>
                <c:pt idx="14">
                  <c:v>62</c:v>
                </c:pt>
                <c:pt idx="15">
                  <c:v>62</c:v>
                </c:pt>
                <c:pt idx="16">
                  <c:v>62</c:v>
                </c:pt>
                <c:pt idx="17">
                  <c:v>62</c:v>
                </c:pt>
                <c:pt idx="18">
                  <c:v>62</c:v>
                </c:pt>
                <c:pt idx="19">
                  <c:v>62</c:v>
                </c:pt>
                <c:pt idx="20">
                  <c:v>62</c:v>
                </c:pt>
                <c:pt idx="21">
                  <c:v>62</c:v>
                </c:pt>
                <c:pt idx="22">
                  <c:v>62</c:v>
                </c:pt>
                <c:pt idx="23">
                  <c:v>62</c:v>
                </c:pt>
                <c:pt idx="24">
                  <c:v>62</c:v>
                </c:pt>
                <c:pt idx="25">
                  <c:v>62</c:v>
                </c:pt>
                <c:pt idx="26">
                  <c:v>62</c:v>
                </c:pt>
                <c:pt idx="27">
                  <c:v>62</c:v>
                </c:pt>
                <c:pt idx="28">
                  <c:v>62</c:v>
                </c:pt>
                <c:pt idx="29">
                  <c:v>62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126720"/>
        <c:axId val="148125184"/>
      </c:lineChart>
      <c:catAx>
        <c:axId val="148105472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 sz="10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8123648"/>
        <c:crosses val="autoZero"/>
        <c:auto val="1"/>
        <c:lblAlgn val="ctr"/>
        <c:lblOffset val="100"/>
        <c:noMultiLvlLbl val="0"/>
      </c:catAx>
      <c:valAx>
        <c:axId val="148123648"/>
        <c:scaling>
          <c:logBase val="10"/>
          <c:orientation val="minMax"/>
          <c:max val="1000"/>
          <c:min val="1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txPr>
          <a:bodyPr rot="0" vert="horz" anchor="ctr" anchorCtr="1"/>
          <a:lstStyle/>
          <a:p>
            <a:pPr>
              <a:defRPr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8105472"/>
        <c:crosses val="autoZero"/>
        <c:crossBetween val="between"/>
      </c:valAx>
      <c:valAx>
        <c:axId val="148125184"/>
        <c:scaling>
          <c:logBase val="10"/>
          <c:orientation val="minMax"/>
          <c:max val="1000"/>
          <c:min val="1"/>
        </c:scaling>
        <c:delete val="0"/>
        <c:axPos val="r"/>
        <c:numFmt formatCode="General" sourceLinked="1"/>
        <c:majorTickMark val="out"/>
        <c:minorTickMark val="none"/>
        <c:tickLblPos val="nextTo"/>
        <c:crossAx val="148126720"/>
        <c:crosses val="max"/>
        <c:crossBetween val="between"/>
      </c:valAx>
      <c:catAx>
        <c:axId val="148126720"/>
        <c:scaling>
          <c:orientation val="minMax"/>
        </c:scaling>
        <c:delete val="1"/>
        <c:axPos val="b"/>
        <c:majorTickMark val="out"/>
        <c:minorTickMark val="none"/>
        <c:tickLblPos val="nextTo"/>
        <c:crossAx val="148125184"/>
        <c:crosses val="autoZero"/>
        <c:auto val="1"/>
        <c:lblAlgn val="ctr"/>
        <c:lblOffset val="100"/>
        <c:noMultiLvlLbl val="0"/>
      </c:catAx>
      <c:spPr>
        <a:noFill/>
        <a:ln w="0"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"/>
          <c:y val="0.88250255068264838"/>
          <c:w val="1"/>
          <c:h val="0.11749744931735165"/>
        </c:manualLayout>
      </c:layout>
      <c:overlay val="0"/>
      <c:txPr>
        <a:bodyPr/>
        <a:lstStyle/>
        <a:p>
          <a:pPr>
            <a:defRPr sz="12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69242069997223E-2"/>
          <c:y val="4.0603223327109743E-2"/>
          <c:w val="0.88621847183777791"/>
          <c:h val="0.816524002497063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диаграмма!$B$34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00FF"/>
            </a:solidFill>
            <a:ln>
              <a:noFill/>
            </a:ln>
          </c:spPr>
          <c:invertIfNegative val="0"/>
          <c:dLbls>
            <c:delete val="1"/>
          </c:dLbls>
          <c:cat>
            <c:strRef>
              <c:f>диаграмма!$A$35:$A$46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диаграмма!$B$35:$B$46</c:f>
              <c:numCache>
                <c:formatCode>General</c:formatCode>
                <c:ptCount val="12"/>
                <c:pt idx="0">
                  <c:v>12</c:v>
                </c:pt>
                <c:pt idx="1">
                  <c:v>11</c:v>
                </c:pt>
                <c:pt idx="2">
                  <c:v>11</c:v>
                </c:pt>
                <c:pt idx="3">
                  <c:v>7</c:v>
                </c:pt>
                <c:pt idx="4">
                  <c:v>14</c:v>
                </c:pt>
                <c:pt idx="5">
                  <c:v>9</c:v>
                </c:pt>
                <c:pt idx="6">
                  <c:v>14</c:v>
                </c:pt>
                <c:pt idx="7">
                  <c:v>27</c:v>
                </c:pt>
                <c:pt idx="8">
                  <c:v>15</c:v>
                </c:pt>
                <c:pt idx="9">
                  <c:v>23</c:v>
                </c:pt>
                <c:pt idx="10">
                  <c:v>26</c:v>
                </c:pt>
                <c:pt idx="11">
                  <c:v>24</c:v>
                </c:pt>
              </c:numCache>
            </c:numRef>
          </c:val>
        </c:ser>
        <c:ser>
          <c:idx val="1"/>
          <c:order val="1"/>
          <c:tx>
            <c:strRef>
              <c:f>диаграмма!$D$34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dLbls>
            <c:delete val="1"/>
          </c:dLbls>
          <c:cat>
            <c:strRef>
              <c:f>диаграмма!$A$35:$A$46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диаграмма!$D$35:$D$46</c:f>
              <c:numCache>
                <c:formatCode>General</c:formatCode>
                <c:ptCount val="12"/>
                <c:pt idx="0">
                  <c:v>16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  <c:pt idx="4">
                  <c:v>17</c:v>
                </c:pt>
                <c:pt idx="5">
                  <c:v>15</c:v>
                </c:pt>
                <c:pt idx="6">
                  <c:v>20</c:v>
                </c:pt>
                <c:pt idx="7">
                  <c:v>25</c:v>
                </c:pt>
                <c:pt idx="8">
                  <c:v>20</c:v>
                </c:pt>
                <c:pt idx="9">
                  <c:v>23</c:v>
                </c:pt>
                <c:pt idx="10">
                  <c:v>26</c:v>
                </c:pt>
                <c:pt idx="11">
                  <c:v>24</c:v>
                </c:pt>
              </c:numCache>
            </c:numRef>
          </c:val>
        </c:ser>
        <c:ser>
          <c:idx val="2"/>
          <c:order val="2"/>
          <c:tx>
            <c:strRef>
              <c:f>диаграмма!$E$34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диаграмма!$A$35:$A$46</c:f>
              <c:strCache>
                <c:ptCount val="12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 </c:v>
                </c:pt>
                <c:pt idx="9">
                  <c:v>октябрь</c:v>
                </c:pt>
                <c:pt idx="10">
                  <c:v>ноябрь</c:v>
                </c:pt>
                <c:pt idx="11">
                  <c:v>декабрь</c:v>
                </c:pt>
              </c:strCache>
            </c:strRef>
          </c:cat>
          <c:val>
            <c:numRef>
              <c:f>диаграмма!$E$35:$E$46</c:f>
              <c:numCache>
                <c:formatCode>General</c:formatCode>
                <c:ptCount val="12"/>
                <c:pt idx="0">
                  <c:v>19</c:v>
                </c:pt>
                <c:pt idx="1">
                  <c:v>14</c:v>
                </c:pt>
                <c:pt idx="2">
                  <c:v>11</c:v>
                </c:pt>
                <c:pt idx="3">
                  <c:v>12</c:v>
                </c:pt>
                <c:pt idx="4">
                  <c:v>18</c:v>
                </c:pt>
                <c:pt idx="5">
                  <c:v>28</c:v>
                </c:pt>
                <c:pt idx="6">
                  <c:v>17</c:v>
                </c:pt>
                <c:pt idx="7">
                  <c:v>26</c:v>
                </c:pt>
                <c:pt idx="8">
                  <c:v>15</c:v>
                </c:pt>
                <c:pt idx="9">
                  <c:v>17</c:v>
                </c:pt>
                <c:pt idx="10">
                  <c:v>20</c:v>
                </c:pt>
                <c:pt idx="11">
                  <c:v>22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8833024"/>
        <c:axId val="148834560"/>
      </c:barChart>
      <c:lineChart>
        <c:grouping val="standard"/>
        <c:varyColors val="0"/>
        <c:ser>
          <c:idx val="3"/>
          <c:order val="3"/>
          <c:tx>
            <c:strRef>
              <c:f>диаграмма!$F$34</c:f>
              <c:strCache>
                <c:ptCount val="1"/>
                <c:pt idx="0">
                  <c:v>СМЗ по году за месяц</c:v>
                </c:pt>
              </c:strCache>
            </c:strRef>
          </c:tx>
          <c:marker>
            <c:symbol val="none"/>
          </c:marker>
          <c:dLbls>
            <c:dLbl>
              <c:idx val="0"/>
              <c:layout>
                <c:manualLayout>
                  <c:x val="-6.825938566552915E-3"/>
                  <c:y val="-3.2602217636497427E-2"/>
                </c:manualLayout>
              </c:layout>
              <c:spPr/>
              <c:txPr>
                <a:bodyPr/>
                <a:lstStyle/>
                <a:p>
                  <a:pPr>
                    <a:defRPr sz="1100"/>
                  </a:pPr>
                  <a:endParaRPr lang="ru-RU"/>
                </a:p>
              </c:txPr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диаграмма!$F$35:$F$46</c:f>
              <c:numCache>
                <c:formatCode>0</c:formatCode>
                <c:ptCount val="12"/>
                <c:pt idx="0">
                  <c:v>18.833333333333332</c:v>
                </c:pt>
                <c:pt idx="1">
                  <c:v>18.833333333333332</c:v>
                </c:pt>
                <c:pt idx="2">
                  <c:v>18.833333333333332</c:v>
                </c:pt>
                <c:pt idx="3">
                  <c:v>18.833333333333332</c:v>
                </c:pt>
                <c:pt idx="4">
                  <c:v>18.833333333333332</c:v>
                </c:pt>
                <c:pt idx="5">
                  <c:v>18.833333333333332</c:v>
                </c:pt>
                <c:pt idx="6">
                  <c:v>18.833333333333332</c:v>
                </c:pt>
                <c:pt idx="7">
                  <c:v>18.833333333333332</c:v>
                </c:pt>
                <c:pt idx="8">
                  <c:v>18.833333333333332</c:v>
                </c:pt>
                <c:pt idx="9">
                  <c:v>18.833333333333332</c:v>
                </c:pt>
                <c:pt idx="10">
                  <c:v>18.833333333333332</c:v>
                </c:pt>
                <c:pt idx="11">
                  <c:v>18.833333333333332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854272"/>
        <c:axId val="148852736"/>
      </c:lineChart>
      <c:catAx>
        <c:axId val="14883302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ru-RU"/>
          </a:p>
        </c:txPr>
        <c:crossAx val="148834560"/>
        <c:crosses val="autoZero"/>
        <c:auto val="1"/>
        <c:lblAlgn val="ctr"/>
        <c:lblOffset val="100"/>
        <c:noMultiLvlLbl val="0"/>
      </c:catAx>
      <c:valAx>
        <c:axId val="14883456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48833024"/>
        <c:crosses val="autoZero"/>
        <c:crossBetween val="between"/>
      </c:valAx>
      <c:valAx>
        <c:axId val="148852736"/>
        <c:scaling>
          <c:orientation val="minMax"/>
          <c:max val="30"/>
          <c:min val="0"/>
        </c:scaling>
        <c:delete val="0"/>
        <c:axPos val="r"/>
        <c:numFmt formatCode="0" sourceLinked="1"/>
        <c:majorTickMark val="out"/>
        <c:minorTickMark val="none"/>
        <c:tickLblPos val="nextTo"/>
        <c:crossAx val="148854272"/>
        <c:crosses val="max"/>
        <c:crossBetween val="between"/>
        <c:majorUnit val="5"/>
      </c:valAx>
      <c:catAx>
        <c:axId val="148854272"/>
        <c:scaling>
          <c:orientation val="minMax"/>
        </c:scaling>
        <c:delete val="1"/>
        <c:axPos val="b"/>
        <c:majorTickMark val="out"/>
        <c:minorTickMark val="none"/>
        <c:tickLblPos val="nextTo"/>
        <c:crossAx val="148852736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"/>
          <c:y val="0.88598462722273885"/>
          <c:w val="0.99829921259842525"/>
          <c:h val="0.11401539716421175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5809225654837234E-2"/>
          <c:y val="2.333597930264009E-2"/>
          <c:w val="0.85924578139679697"/>
          <c:h val="0.84967761866726055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Лист2!$C$49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dLbls>
            <c:delete val="1"/>
          </c:dLbls>
          <c:cat>
            <c:strRef>
              <c:f>Лист2!$A$50:$A$56</c:f>
              <c:strCache>
                <c:ptCount val="7"/>
                <c:pt idx="0">
                  <c:v>Алнашский</c:v>
                </c:pt>
                <c:pt idx="1">
                  <c:v>Дебесский</c:v>
                </c:pt>
                <c:pt idx="2">
                  <c:v>Завьяловский</c:v>
                </c:pt>
                <c:pt idx="3">
                  <c:v>Игринский</c:v>
                </c:pt>
                <c:pt idx="4">
                  <c:v>Малопургинский</c:v>
                </c:pt>
                <c:pt idx="5">
                  <c:v>Можгинский</c:v>
                </c:pt>
                <c:pt idx="6">
                  <c:v>Якшур-Бодьинский</c:v>
                </c:pt>
              </c:strCache>
            </c:strRef>
          </c:cat>
          <c:val>
            <c:numRef>
              <c:f>Лист2!$C$50:$C$56</c:f>
              <c:numCache>
                <c:formatCode>General</c:formatCode>
                <c:ptCount val="7"/>
                <c:pt idx="0">
                  <c:v>20</c:v>
                </c:pt>
                <c:pt idx="1">
                  <c:v>6</c:v>
                </c:pt>
                <c:pt idx="2">
                  <c:v>29</c:v>
                </c:pt>
                <c:pt idx="3">
                  <c:v>10</c:v>
                </c:pt>
                <c:pt idx="4">
                  <c:v>32</c:v>
                </c:pt>
                <c:pt idx="5">
                  <c:v>30</c:v>
                </c:pt>
                <c:pt idx="6">
                  <c:v>15</c:v>
                </c:pt>
              </c:numCache>
            </c:numRef>
          </c:val>
        </c:ser>
        <c:ser>
          <c:idx val="2"/>
          <c:order val="1"/>
          <c:tx>
            <c:strRef>
              <c:f>Лист2!$E$49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dLbls>
            <c:delete val="1"/>
          </c:dLbls>
          <c:cat>
            <c:strRef>
              <c:f>Лист2!$A$50:$A$56</c:f>
              <c:strCache>
                <c:ptCount val="7"/>
                <c:pt idx="0">
                  <c:v>Алнашский</c:v>
                </c:pt>
                <c:pt idx="1">
                  <c:v>Дебесский</c:v>
                </c:pt>
                <c:pt idx="2">
                  <c:v>Завьяловский</c:v>
                </c:pt>
                <c:pt idx="3">
                  <c:v>Игринский</c:v>
                </c:pt>
                <c:pt idx="4">
                  <c:v>Малопургинский</c:v>
                </c:pt>
                <c:pt idx="5">
                  <c:v>Можгинский</c:v>
                </c:pt>
                <c:pt idx="6">
                  <c:v>Якшур-Бодьинский</c:v>
                </c:pt>
              </c:strCache>
            </c:strRef>
          </c:cat>
          <c:val>
            <c:numRef>
              <c:f>Лист2!$E$50:$E$56</c:f>
              <c:numCache>
                <c:formatCode>General</c:formatCode>
                <c:ptCount val="7"/>
                <c:pt idx="0">
                  <c:v>22</c:v>
                </c:pt>
                <c:pt idx="1">
                  <c:v>13</c:v>
                </c:pt>
                <c:pt idx="2">
                  <c:v>28</c:v>
                </c:pt>
                <c:pt idx="3">
                  <c:v>22</c:v>
                </c:pt>
                <c:pt idx="4">
                  <c:v>54</c:v>
                </c:pt>
                <c:pt idx="5">
                  <c:v>38</c:v>
                </c:pt>
                <c:pt idx="6">
                  <c:v>23</c:v>
                </c:pt>
              </c:numCache>
            </c:numRef>
          </c:val>
        </c:ser>
        <c:ser>
          <c:idx val="0"/>
          <c:order val="2"/>
          <c:tx>
            <c:strRef>
              <c:f>Лист2!$B$49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Лист2!$A$50:$A$56</c:f>
              <c:strCache>
                <c:ptCount val="7"/>
                <c:pt idx="0">
                  <c:v>Алнашский</c:v>
                </c:pt>
                <c:pt idx="1">
                  <c:v>Дебесский</c:v>
                </c:pt>
                <c:pt idx="2">
                  <c:v>Завьяловский</c:v>
                </c:pt>
                <c:pt idx="3">
                  <c:v>Игринский</c:v>
                </c:pt>
                <c:pt idx="4">
                  <c:v>Малопургинский</c:v>
                </c:pt>
                <c:pt idx="5">
                  <c:v>Можгинский</c:v>
                </c:pt>
                <c:pt idx="6">
                  <c:v>Якшур-Бодьинский</c:v>
                </c:pt>
              </c:strCache>
            </c:strRef>
          </c:cat>
          <c:val>
            <c:numRef>
              <c:f>Лист2!$B$50:$B$56</c:f>
              <c:numCache>
                <c:formatCode>General</c:formatCode>
                <c:ptCount val="7"/>
                <c:pt idx="0">
                  <c:v>25</c:v>
                </c:pt>
                <c:pt idx="1">
                  <c:v>18</c:v>
                </c:pt>
                <c:pt idx="2">
                  <c:v>45</c:v>
                </c:pt>
                <c:pt idx="3">
                  <c:v>20</c:v>
                </c:pt>
                <c:pt idx="4">
                  <c:v>59</c:v>
                </c:pt>
                <c:pt idx="5">
                  <c:v>26</c:v>
                </c:pt>
                <c:pt idx="6">
                  <c:v>30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8906368"/>
        <c:axId val="148907904"/>
      </c:barChart>
      <c:lineChart>
        <c:grouping val="standard"/>
        <c:varyColors val="0"/>
        <c:ser>
          <c:idx val="3"/>
          <c:order val="3"/>
          <c:tx>
            <c:strRef>
              <c:f>Лист2!$F$49</c:f>
              <c:strCache>
                <c:ptCount val="1"/>
                <c:pt idx="0">
                  <c:v>СМЗ по году МО</c:v>
                </c:pt>
              </c:strCache>
            </c:strRef>
          </c:tx>
          <c:marker>
            <c:symbol val="none"/>
          </c:marker>
          <c:dLbls>
            <c:dLbl>
              <c:idx val="0"/>
              <c:layout>
                <c:manualLayout>
                  <c:x val="2.707506210697376E-5"/>
                  <c:y val="-3.3107202826501821E-2"/>
                </c:manualLayout>
              </c:layout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Лист2!$F$50:$F$56</c:f>
              <c:numCache>
                <c:formatCode>0</c:formatCode>
                <c:ptCount val="7"/>
                <c:pt idx="0">
                  <c:v>28.571428571428573</c:v>
                </c:pt>
                <c:pt idx="1">
                  <c:v>28.571428571428573</c:v>
                </c:pt>
                <c:pt idx="2">
                  <c:v>28.571428571428573</c:v>
                </c:pt>
                <c:pt idx="3">
                  <c:v>28.571428571428573</c:v>
                </c:pt>
                <c:pt idx="4">
                  <c:v>28.571428571428573</c:v>
                </c:pt>
                <c:pt idx="5">
                  <c:v>28.571428571428573</c:v>
                </c:pt>
                <c:pt idx="6">
                  <c:v>28.571428571428573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919424"/>
        <c:axId val="148909440"/>
      </c:lineChart>
      <c:catAx>
        <c:axId val="14890636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0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8907904"/>
        <c:crosses val="autoZero"/>
        <c:auto val="1"/>
        <c:lblAlgn val="ctr"/>
        <c:lblOffset val="100"/>
        <c:noMultiLvlLbl val="0"/>
      </c:catAx>
      <c:valAx>
        <c:axId val="148907904"/>
        <c:scaling>
          <c:orientation val="minMax"/>
          <c:max val="6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148906368"/>
        <c:crosses val="autoZero"/>
        <c:crossBetween val="between"/>
      </c:valAx>
      <c:valAx>
        <c:axId val="148909440"/>
        <c:scaling>
          <c:orientation val="minMax"/>
          <c:max val="60"/>
          <c:min val="0"/>
        </c:scaling>
        <c:delete val="0"/>
        <c:axPos val="r"/>
        <c:numFmt formatCode="0" sourceLinked="1"/>
        <c:majorTickMark val="out"/>
        <c:minorTickMark val="none"/>
        <c:tickLblPos val="nextTo"/>
        <c:crossAx val="148919424"/>
        <c:crosses val="max"/>
        <c:crossBetween val="between"/>
        <c:majorUnit val="10"/>
      </c:valAx>
      <c:catAx>
        <c:axId val="148919424"/>
        <c:scaling>
          <c:orientation val="minMax"/>
        </c:scaling>
        <c:delete val="1"/>
        <c:axPos val="b"/>
        <c:majorTickMark val="out"/>
        <c:minorTickMark val="none"/>
        <c:tickLblPos val="nextTo"/>
        <c:crossAx val="148909440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"/>
          <c:y val="0.89665886239355985"/>
          <c:w val="0.99936964136377504"/>
          <c:h val="0.1033410588114161"/>
        </c:manualLayout>
      </c:layout>
      <c:overlay val="0"/>
      <c:txPr>
        <a:bodyPr/>
        <a:lstStyle/>
        <a:p>
          <a:pPr>
            <a:defRPr sz="14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5.9454833770778655E-2"/>
          <c:y val="2.4653922982697606E-2"/>
          <c:w val="0.92526738845144352"/>
          <c:h val="0.72061916818687421"/>
        </c:manualLayout>
      </c:layout>
      <c:bar3DChart>
        <c:barDir val="col"/>
        <c:grouping val="clustered"/>
        <c:varyColors val="0"/>
        <c:ser>
          <c:idx val="1"/>
          <c:order val="0"/>
          <c:tx>
            <c:strRef>
              <c:f>Лист2!$C$1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dLbls>
            <c:delete val="1"/>
          </c:dLbls>
          <c:cat>
            <c:strRef>
              <c:f>Лист2!$A$2:$A$24</c:f>
              <c:strCache>
                <c:ptCount val="23"/>
                <c:pt idx="0">
                  <c:v>Алнашский </c:v>
                </c:pt>
                <c:pt idx="1">
                  <c:v>Балезинский</c:v>
                </c:pt>
                <c:pt idx="2">
                  <c:v>Вавожский </c:v>
                </c:pt>
                <c:pt idx="3">
                  <c:v>Воткинский </c:v>
                </c:pt>
                <c:pt idx="4">
                  <c:v>Глазовский </c:v>
                </c:pt>
                <c:pt idx="5">
                  <c:v>Дебесский </c:v>
                </c:pt>
                <c:pt idx="6">
                  <c:v>Завьяловский</c:v>
                </c:pt>
                <c:pt idx="7">
                  <c:v>Игринский </c:v>
                </c:pt>
                <c:pt idx="8">
                  <c:v>Камбарский </c:v>
                </c:pt>
                <c:pt idx="9">
                  <c:v>Кезский</c:v>
                </c:pt>
                <c:pt idx="10">
                  <c:v>Кизнерский </c:v>
                </c:pt>
                <c:pt idx="11">
                  <c:v>Малопургинский</c:v>
                </c:pt>
                <c:pt idx="12">
                  <c:v>Можгинский </c:v>
                </c:pt>
                <c:pt idx="13">
                  <c:v>Сарапульский </c:v>
                </c:pt>
                <c:pt idx="14">
                  <c:v>Сюмсинский </c:v>
                </c:pt>
                <c:pt idx="15">
                  <c:v>Увинский </c:v>
                </c:pt>
                <c:pt idx="16">
                  <c:v>Якшур-Бодьинский </c:v>
                </c:pt>
                <c:pt idx="17">
                  <c:v>Ярский </c:v>
                </c:pt>
                <c:pt idx="18">
                  <c:v>Ижевск</c:v>
                </c:pt>
                <c:pt idx="19">
                  <c:v>Сарапул</c:v>
                </c:pt>
                <c:pt idx="20">
                  <c:v>Воткинск</c:v>
                </c:pt>
                <c:pt idx="21">
                  <c:v>Глазов</c:v>
                </c:pt>
                <c:pt idx="22">
                  <c:v>Можга</c:v>
                </c:pt>
              </c:strCache>
            </c:strRef>
          </c:cat>
          <c:val>
            <c:numRef>
              <c:f>Лист2!$C$2:$C$24</c:f>
              <c:numCache>
                <c:formatCode>General</c:formatCode>
                <c:ptCount val="23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</c:numCache>
            </c:numRef>
          </c:val>
        </c:ser>
        <c:ser>
          <c:idx val="2"/>
          <c:order val="1"/>
          <c:tx>
            <c:strRef>
              <c:f>Лист2!$D$1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8000"/>
            </a:solidFill>
          </c:spPr>
          <c:invertIfNegative val="0"/>
          <c:dLbls>
            <c:delete val="1"/>
          </c:dLbls>
          <c:cat>
            <c:strRef>
              <c:f>Лист2!$A$2:$A$24</c:f>
              <c:strCache>
                <c:ptCount val="23"/>
                <c:pt idx="0">
                  <c:v>Алнашский </c:v>
                </c:pt>
                <c:pt idx="1">
                  <c:v>Балезинский</c:v>
                </c:pt>
                <c:pt idx="2">
                  <c:v>Вавожский </c:v>
                </c:pt>
                <c:pt idx="3">
                  <c:v>Воткинский </c:v>
                </c:pt>
                <c:pt idx="4">
                  <c:v>Глазовский </c:v>
                </c:pt>
                <c:pt idx="5">
                  <c:v>Дебесский </c:v>
                </c:pt>
                <c:pt idx="6">
                  <c:v>Завьяловский</c:v>
                </c:pt>
                <c:pt idx="7">
                  <c:v>Игринский </c:v>
                </c:pt>
                <c:pt idx="8">
                  <c:v>Камбарский </c:v>
                </c:pt>
                <c:pt idx="9">
                  <c:v>Кезский</c:v>
                </c:pt>
                <c:pt idx="10">
                  <c:v>Кизнерский </c:v>
                </c:pt>
                <c:pt idx="11">
                  <c:v>Малопургинский</c:v>
                </c:pt>
                <c:pt idx="12">
                  <c:v>Можгинский </c:v>
                </c:pt>
                <c:pt idx="13">
                  <c:v>Сарапульский </c:v>
                </c:pt>
                <c:pt idx="14">
                  <c:v>Сюмсинский </c:v>
                </c:pt>
                <c:pt idx="15">
                  <c:v>Увинский </c:v>
                </c:pt>
                <c:pt idx="16">
                  <c:v>Якшур-Бодьинский </c:v>
                </c:pt>
                <c:pt idx="17">
                  <c:v>Ярский </c:v>
                </c:pt>
                <c:pt idx="18">
                  <c:v>Ижевск</c:v>
                </c:pt>
                <c:pt idx="19">
                  <c:v>Сарапул</c:v>
                </c:pt>
                <c:pt idx="20">
                  <c:v>Воткинск</c:v>
                </c:pt>
                <c:pt idx="21">
                  <c:v>Глазов</c:v>
                </c:pt>
                <c:pt idx="22">
                  <c:v>Можга</c:v>
                </c:pt>
              </c:strCache>
            </c:strRef>
          </c:cat>
          <c:val>
            <c:numRef>
              <c:f>Лист2!$D$2:$D$24</c:f>
              <c:numCache>
                <c:formatCode>General</c:formatCode>
                <c:ptCount val="23"/>
                <c:pt idx="0">
                  <c:v>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  <c:pt idx="12">
                  <c:v>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1</c:v>
                </c:pt>
                <c:pt idx="17">
                  <c:v>0</c:v>
                </c:pt>
                <c:pt idx="18">
                  <c:v>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</c:numCache>
            </c:numRef>
          </c:val>
        </c:ser>
        <c:ser>
          <c:idx val="3"/>
          <c:order val="2"/>
          <c:tx>
            <c:strRef>
              <c:f>Лист2!$E$1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val>
            <c:numRef>
              <c:f>Лист2!$E$2:$E$24</c:f>
              <c:numCache>
                <c:formatCode>General</c:formatCode>
                <c:ptCount val="23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</c:v>
                </c:pt>
                <c:pt idx="7">
                  <c:v>0</c:v>
                </c:pt>
                <c:pt idx="8">
                  <c:v>1</c:v>
                </c:pt>
                <c:pt idx="9">
                  <c:v>2</c:v>
                </c:pt>
                <c:pt idx="10">
                  <c:v>0</c:v>
                </c:pt>
                <c:pt idx="11">
                  <c:v>1</c:v>
                </c:pt>
                <c:pt idx="12">
                  <c:v>2</c:v>
                </c:pt>
                <c:pt idx="13">
                  <c:v>2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2</c:v>
                </c:pt>
                <c:pt idx="19">
                  <c:v>3</c:v>
                </c:pt>
                <c:pt idx="20">
                  <c:v>2</c:v>
                </c:pt>
                <c:pt idx="21">
                  <c:v>1</c:v>
                </c:pt>
                <c:pt idx="22">
                  <c:v>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shape val="box"/>
        <c:axId val="148300160"/>
        <c:axId val="148301696"/>
        <c:axId val="0"/>
      </c:bar3DChart>
      <c:catAx>
        <c:axId val="148300160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48301696"/>
        <c:crosses val="autoZero"/>
        <c:auto val="1"/>
        <c:lblAlgn val="ctr"/>
        <c:lblOffset val="100"/>
        <c:noMultiLvlLbl val="0"/>
      </c:catAx>
      <c:valAx>
        <c:axId val="148301696"/>
        <c:scaling>
          <c:orientation val="minMax"/>
          <c:max val="5"/>
          <c:min val="0"/>
        </c:scaling>
        <c:delete val="0"/>
        <c:axPos val="l"/>
        <c:minorGridlines/>
        <c:title>
          <c:tx>
            <c:rich>
              <a:bodyPr rot="-5400000" vert="horz"/>
              <a:lstStyle/>
              <a:p>
                <a:pPr>
                  <a:defRPr sz="1200"/>
                </a:pPr>
                <a:r>
                  <a:rPr lang="ru-RU" sz="1200"/>
                  <a:t>Количество угроз ЧС на железнодорожном транспорте</a:t>
                </a:r>
              </a:p>
            </c:rich>
          </c:tx>
          <c:layout>
            <c:manualLayout>
              <c:xMode val="edge"/>
              <c:yMode val="edge"/>
              <c:x val="2.2017488517243385E-2"/>
              <c:y val="0.11379721380981224"/>
            </c:manualLayout>
          </c:layout>
          <c:overlay val="0"/>
        </c:title>
        <c:numFmt formatCode="General" sourceLinked="1"/>
        <c:majorTickMark val="none"/>
        <c:minorTickMark val="none"/>
        <c:tickLblPos val="nextTo"/>
        <c:crossAx val="148300160"/>
        <c:crosses val="autoZero"/>
        <c:crossBetween val="between"/>
        <c:majorUnit val="1"/>
      </c:valAx>
    </c:plotArea>
    <c:legend>
      <c:legendPos val="b"/>
      <c:layout>
        <c:manualLayout>
          <c:xMode val="edge"/>
          <c:yMode val="edge"/>
          <c:x val="3.1463254593175853E-4"/>
          <c:y val="0.95525498280137389"/>
          <c:w val="0.99798184601924755"/>
          <c:h val="3.802122002152674E-2"/>
        </c:manualLayout>
      </c:layout>
      <c:overlay val="0"/>
      <c:txPr>
        <a:bodyPr/>
        <a:lstStyle/>
        <a:p>
          <a:pPr>
            <a:defRPr sz="12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1200" dirty="0" smtClean="0"/>
              <a:t>Помесячное распределение ОЯ</a:t>
            </a:r>
            <a:r>
              <a:rPr lang="ru-RU" sz="1200" baseline="0" dirty="0" smtClean="0"/>
              <a:t> </a:t>
            </a:r>
          </a:p>
          <a:p>
            <a:pPr>
              <a:defRPr/>
            </a:pPr>
            <a:r>
              <a:rPr lang="ru-RU" sz="1200" dirty="0" smtClean="0"/>
              <a:t>в </a:t>
            </a:r>
            <a:r>
              <a:rPr lang="ru-RU" sz="1200" b="1" i="0" u="none" strike="noStrike" baseline="0" dirty="0" smtClean="0">
                <a:effectLst/>
              </a:rPr>
              <a:t>процентном </a:t>
            </a:r>
            <a:r>
              <a:rPr lang="ru-RU" sz="1200" dirty="0" smtClean="0"/>
              <a:t>соотношении</a:t>
            </a:r>
            <a:endParaRPr lang="ru-RU" sz="1200" dirty="0"/>
          </a:p>
        </c:rich>
      </c:tx>
      <c:layout/>
      <c:overlay val="0"/>
    </c:title>
    <c:autoTitleDeleted val="0"/>
    <c:view3D>
      <c:rotX val="35"/>
      <c:rotY val="231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1801071073550216E-2"/>
          <c:y val="0.26405456090412949"/>
          <c:w val="0.63089692655834928"/>
          <c:h val="0.64257331064091217"/>
        </c:manualLayout>
      </c:layout>
      <c:pie3DChart>
        <c:varyColors val="1"/>
        <c:ser>
          <c:idx val="0"/>
          <c:order val="0"/>
          <c:tx>
            <c:strRef>
              <c:f>'ОЗП 2016-2017'!$AK$49:$AK$59</c:f>
              <c:strCache>
                <c:ptCount val="1"/>
                <c:pt idx="0">
                  <c:v>январь февраль март апрель май июнь июль август сентябрь октябрь ноябрь</c:v>
                </c:pt>
              </c:strCache>
            </c:strRef>
          </c:tx>
          <c:spPr>
            <a:solidFill>
              <a:srgbClr val="FF99FF"/>
            </a:solidFill>
            <a:effectLst>
              <a:outerShdw blurRad="50800" dist="38100" dir="18900000" algn="bl" rotWithShape="0">
                <a:srgbClr val="FFFF00">
                  <a:alpha val="40000"/>
                </a:srgbClr>
              </a:outerShdw>
            </a:effectLst>
            <a:scene3d>
              <a:camera prst="orthographicFront"/>
              <a:lightRig rig="threePt" dir="t"/>
            </a:scene3d>
            <a:sp3d prstMaterial="plastic">
              <a:bevelT w="69850"/>
              <a:bevelB w="63500"/>
            </a:sp3d>
          </c:spPr>
          <c:dPt>
            <c:idx val="0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1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2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3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4"/>
            <c:bubble3D val="0"/>
            <c:spPr>
              <a:solidFill>
                <a:srgbClr val="FF66FF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5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6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7"/>
            <c:bubble3D val="0"/>
            <c:spPr>
              <a:solidFill>
                <a:srgbClr val="00B0F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8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9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Pt>
            <c:idx val="10"/>
            <c:bubble3D val="0"/>
            <c:spPr>
              <a:solidFill>
                <a:srgbClr val="92D050"/>
              </a:solidFill>
              <a:effectLst>
                <a:outerShdw blurRad="50800" dist="38100" dir="18900000" algn="bl" rotWithShape="0">
                  <a:srgbClr val="FFFF00">
                    <a:alpha val="40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plastic">
                <a:bevelT w="69850"/>
                <a:bevelB w="63500"/>
              </a:sp3d>
            </c:spPr>
          </c:dPt>
          <c:dLbls>
            <c:dLbl>
              <c:idx val="0"/>
              <c:delete val="1"/>
            </c:dLbl>
            <c:dLbl>
              <c:idx val="1"/>
              <c:delete val="1"/>
            </c:dLbl>
            <c:dLbl>
              <c:idx val="2"/>
              <c:delete val="1"/>
            </c:dLbl>
            <c:dLbl>
              <c:idx val="3"/>
              <c:delete val="1"/>
            </c:dLbl>
            <c:dLbl>
              <c:idx val="5"/>
              <c:delete val="1"/>
            </c:dLbl>
            <c:dLbl>
              <c:idx val="6"/>
              <c:delete val="1"/>
            </c:dLbl>
            <c:dLbl>
              <c:idx val="8"/>
              <c:delete val="1"/>
            </c:dLbl>
            <c:dLbl>
              <c:idx val="9"/>
              <c:delete val="1"/>
            </c:dLbl>
            <c:dLbl>
              <c:idx val="10"/>
              <c:delete val="1"/>
            </c:dLbl>
            <c:dLblPos val="bestFit"/>
            <c:showLegendKey val="0"/>
            <c:showVal val="1"/>
            <c:showCatName val="0"/>
            <c:showSerName val="0"/>
            <c:showPercent val="1"/>
            <c:showBubbleSize val="0"/>
            <c:showLeaderLines val="0"/>
          </c:dLbls>
          <c:cat>
            <c:strRef>
              <c:f>'ОЗП 2016-2017'!$AK$49:$AK$59</c:f>
              <c:strCache>
                <c:ptCount val="11"/>
                <c:pt idx="0">
                  <c:v>январь</c:v>
                </c:pt>
                <c:pt idx="1">
                  <c:v>февраль</c:v>
                </c:pt>
                <c:pt idx="2">
                  <c:v>март</c:v>
                </c:pt>
                <c:pt idx="3">
                  <c:v>апрель</c:v>
                </c:pt>
                <c:pt idx="4">
                  <c:v>май</c:v>
                </c:pt>
                <c:pt idx="5">
                  <c:v>июнь</c:v>
                </c:pt>
                <c:pt idx="6">
                  <c:v>июль</c:v>
                </c:pt>
                <c:pt idx="7">
                  <c:v>август</c:v>
                </c:pt>
                <c:pt idx="8">
                  <c:v>сентябрь</c:v>
                </c:pt>
                <c:pt idx="9">
                  <c:v>октябрь</c:v>
                </c:pt>
                <c:pt idx="10">
                  <c:v>ноябрь</c:v>
                </c:pt>
              </c:strCache>
            </c:strRef>
          </c:cat>
          <c:val>
            <c:numRef>
              <c:f>'ОЗП 2016-2017'!$AN$49:$AN$59</c:f>
              <c:numCache>
                <c:formatCode>General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layout/>
      <c:overlay val="0"/>
    </c:legend>
    <c:plotVisOnly val="1"/>
    <c:dispBlanksAs val="zero"/>
    <c:showDLblsOverMax val="0"/>
  </c:chart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baseline="0">
                <a:effectLst/>
              </a:rPr>
              <a:t>Причины возникновения нарушений режимов функционирования на объектах ХВС ЖКХ Удмуртской Республики в 2017 году</a:t>
            </a:r>
            <a:endParaRPr lang="ru-RU">
              <a:effectLst/>
            </a:endParaRPr>
          </a:p>
        </c:rich>
      </c:tx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19600227484902646"/>
          <c:y val="0.31513183643563991"/>
          <c:w val="0.70769973057356639"/>
          <c:h val="0.56508388748226268"/>
        </c:manualLayout>
      </c:layout>
      <c:pie3DChart>
        <c:varyColors val="1"/>
        <c:ser>
          <c:idx val="0"/>
          <c:order val="0"/>
          <c:explosion val="11"/>
          <c:dPt>
            <c:idx val="0"/>
            <c:bubble3D val="0"/>
            <c:spPr>
              <a:solidFill>
                <a:srgbClr val="002060"/>
              </a:solidFill>
            </c:spPr>
          </c:dPt>
          <c:dPt>
            <c:idx val="1"/>
            <c:bubble3D val="0"/>
            <c:spPr>
              <a:solidFill>
                <a:srgbClr val="FF0000"/>
              </a:solidFill>
            </c:spPr>
          </c:dPt>
          <c:dPt>
            <c:idx val="2"/>
            <c:bubble3D val="0"/>
            <c:spPr>
              <a:solidFill>
                <a:srgbClr val="00B050"/>
              </a:solidFill>
            </c:spPr>
          </c:dPt>
          <c:dLbls>
            <c:dLbl>
              <c:idx val="0"/>
              <c:layout>
                <c:manualLayout>
                  <c:x val="-0.14374927480538172"/>
                  <c:y val="-5.4872708049303026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2.9036526389632566E-2"/>
                  <c:y val="-0.12377971304823646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-3.3349371888316305E-2"/>
                  <c:y val="6.588482976730382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-5.354570934944853E-2"/>
                  <c:y val="-6.174285634790351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4"/>
              <c:layout>
                <c:manualLayout>
                  <c:x val="9.8427804680206468E-2"/>
                  <c:y val="-4.3047958227836358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ХВС!$I$2:$I$4</c:f>
              <c:strCache>
                <c:ptCount val="3"/>
                <c:pt idx="0">
                  <c:v>износ оборудования</c:v>
                </c:pt>
                <c:pt idx="1">
                  <c:v>отказ оборудования водозабора</c:v>
                </c:pt>
                <c:pt idx="2">
                  <c:v>порыв водопровода</c:v>
                </c:pt>
              </c:strCache>
            </c:strRef>
          </c:cat>
          <c:val>
            <c:numRef>
              <c:f>ХВС!$J$2:$J$4</c:f>
              <c:numCache>
                <c:formatCode>General</c:formatCode>
                <c:ptCount val="3"/>
                <c:pt idx="0">
                  <c:v>6</c:v>
                </c:pt>
                <c:pt idx="1">
                  <c:v>13</c:v>
                </c:pt>
                <c:pt idx="2">
                  <c:v>45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ХВС!$S$1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cat>
            <c:strRef>
              <c:f>ХВС!$R$2:$R$31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ХВС!$S$2:$S$31</c:f>
              <c:numCache>
                <c:formatCode>General</c:formatCode>
                <c:ptCount val="30"/>
                <c:pt idx="0">
                  <c:v>0</c:v>
                </c:pt>
                <c:pt idx="1">
                  <c:v>3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</c:v>
                </c:pt>
                <c:pt idx="8">
                  <c:v>0</c:v>
                </c:pt>
                <c:pt idx="9">
                  <c:v>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2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15</c:v>
                </c:pt>
                <c:pt idx="26">
                  <c:v>2</c:v>
                </c:pt>
                <c:pt idx="27">
                  <c:v>0</c:v>
                </c:pt>
                <c:pt idx="28">
                  <c:v>0</c:v>
                </c:pt>
                <c:pt idx="29">
                  <c:v>5</c:v>
                </c:pt>
              </c:numCache>
            </c:numRef>
          </c:val>
        </c:ser>
        <c:ser>
          <c:idx val="1"/>
          <c:order val="1"/>
          <c:tx>
            <c:strRef>
              <c:f>ХВС!$T$1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cat>
            <c:strRef>
              <c:f>ХВС!$R$2:$R$31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ХВС!$T$2:$T$31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0</c:v>
                </c:pt>
                <c:pt idx="7">
                  <c:v>3</c:v>
                </c:pt>
                <c:pt idx="8">
                  <c:v>1</c:v>
                </c:pt>
                <c:pt idx="9">
                  <c:v>3</c:v>
                </c:pt>
                <c:pt idx="10">
                  <c:v>1</c:v>
                </c:pt>
                <c:pt idx="11">
                  <c:v>0</c:v>
                </c:pt>
                <c:pt idx="12">
                  <c:v>1</c:v>
                </c:pt>
                <c:pt idx="13">
                  <c:v>0</c:v>
                </c:pt>
                <c:pt idx="14">
                  <c:v>1</c:v>
                </c:pt>
                <c:pt idx="15">
                  <c:v>2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2</c:v>
                </c:pt>
                <c:pt idx="25">
                  <c:v>9</c:v>
                </c:pt>
                <c:pt idx="26">
                  <c:v>3</c:v>
                </c:pt>
                <c:pt idx="27">
                  <c:v>0</c:v>
                </c:pt>
                <c:pt idx="28">
                  <c:v>1</c:v>
                </c:pt>
                <c:pt idx="29">
                  <c:v>4</c:v>
                </c:pt>
              </c:numCache>
            </c:numRef>
          </c:val>
        </c:ser>
        <c:ser>
          <c:idx val="2"/>
          <c:order val="2"/>
          <c:tx>
            <c:strRef>
              <c:f>ХВС!$U$1</c:f>
              <c:strCache>
                <c:ptCount val="1"/>
                <c:pt idx="0">
                  <c:v>отчет 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ХВС!$R$2:$R$31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ХВС!$U$2:$U$31</c:f>
              <c:numCache>
                <c:formatCode>General</c:formatCode>
                <c:ptCount val="30"/>
                <c:pt idx="0">
                  <c:v>0</c:v>
                </c:pt>
                <c:pt idx="1">
                  <c:v>4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  <c:pt idx="6">
                  <c:v>0</c:v>
                </c:pt>
                <c:pt idx="7">
                  <c:v>8</c:v>
                </c:pt>
                <c:pt idx="8">
                  <c:v>3</c:v>
                </c:pt>
                <c:pt idx="9">
                  <c:v>7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</c:v>
                </c:pt>
                <c:pt idx="14">
                  <c:v>2</c:v>
                </c:pt>
                <c:pt idx="15">
                  <c:v>6</c:v>
                </c:pt>
                <c:pt idx="16">
                  <c:v>0</c:v>
                </c:pt>
                <c:pt idx="17">
                  <c:v>0</c:v>
                </c:pt>
                <c:pt idx="18">
                  <c:v>1</c:v>
                </c:pt>
                <c:pt idx="19">
                  <c:v>0</c:v>
                </c:pt>
                <c:pt idx="20">
                  <c:v>1</c:v>
                </c:pt>
                <c:pt idx="21">
                  <c:v>3</c:v>
                </c:pt>
                <c:pt idx="22">
                  <c:v>0</c:v>
                </c:pt>
                <c:pt idx="23">
                  <c:v>1</c:v>
                </c:pt>
                <c:pt idx="24">
                  <c:v>0</c:v>
                </c:pt>
                <c:pt idx="25">
                  <c:v>26</c:v>
                </c:pt>
                <c:pt idx="26">
                  <c:v>1</c:v>
                </c:pt>
                <c:pt idx="27">
                  <c:v>0</c:v>
                </c:pt>
                <c:pt idx="28">
                  <c:v>0</c:v>
                </c:pt>
                <c:pt idx="29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6574848"/>
        <c:axId val="156576384"/>
      </c:barChart>
      <c:catAx>
        <c:axId val="15657484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56576384"/>
        <c:crosses val="autoZero"/>
        <c:auto val="1"/>
        <c:lblAlgn val="ctr"/>
        <c:lblOffset val="100"/>
        <c:noMultiLvlLbl val="0"/>
      </c:catAx>
      <c:valAx>
        <c:axId val="15657638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/>
                  <a:t>Количество</a:t>
                </a:r>
                <a:r>
                  <a:rPr lang="ru-RU" baseline="0"/>
                  <a:t> угроз возникновения ЧС</a:t>
                </a:r>
                <a:endParaRPr lang="ru-RU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56574848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ГВС!$B$2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2060"/>
            </a:solidFill>
          </c:spPr>
          <c:invertIfNegative val="0"/>
          <c:cat>
            <c:strRef>
              <c:f>ГВС!$A$3:$A$32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ГВС!$B$3:$B$32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ГВС!$C$2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cat>
            <c:strRef>
              <c:f>ГВС!$A$3:$A$32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ГВС!$C$3:$C$32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ГВС!$D$2</c:f>
              <c:strCache>
                <c:ptCount val="1"/>
                <c:pt idx="0">
                  <c:v>отчет 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ГВС!$A$3:$A$32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ГВС!$D$3:$D$32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7270016"/>
        <c:axId val="157271552"/>
      </c:barChart>
      <c:catAx>
        <c:axId val="15727001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57271552"/>
        <c:crosses val="autoZero"/>
        <c:auto val="1"/>
        <c:lblAlgn val="ctr"/>
        <c:lblOffset val="100"/>
        <c:noMultiLvlLbl val="0"/>
      </c:catAx>
      <c:valAx>
        <c:axId val="15727155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/>
                  <a:t>Количество угроз возникновения ЧС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57270016"/>
        <c:crosses val="autoZero"/>
        <c:crossBetween val="between"/>
        <c:majorUnit val="1"/>
        <c:minorUnit val="0.5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baseline="0" dirty="0">
                <a:effectLst/>
              </a:rPr>
              <a:t>Причины возникновения нарушений режимов функционирования на объектах газоснабжения ЖКХ Удмуртской Республики в </a:t>
            </a:r>
            <a:r>
              <a:rPr lang="ru-RU" sz="1800" b="1" i="0" baseline="0" dirty="0" smtClean="0">
                <a:effectLst/>
              </a:rPr>
              <a:t>2017 </a:t>
            </a:r>
            <a:r>
              <a:rPr lang="ru-RU" sz="1800" b="1" i="0" baseline="0" dirty="0">
                <a:effectLst/>
              </a:rPr>
              <a:t>году</a:t>
            </a:r>
            <a:endParaRPr lang="ru-RU" dirty="0">
              <a:effectLst/>
            </a:endParaRPr>
          </a:p>
        </c:rich>
      </c:tx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baseline="0">
                <a:effectLst/>
              </a:rPr>
              <a:t>Причины возникновения нарушений режимов функционирования на объектах газоснабжения ЖКХ Удмуртской Республики в 2017 году</a:t>
            </a:r>
            <a:endParaRPr lang="ru-RU">
              <a:effectLst/>
            </a:endParaRPr>
          </a:p>
        </c:rich>
      </c:tx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8.7287471084028165E-2"/>
          <c:y val="0.28160233433830073"/>
          <c:w val="0.78623912847186017"/>
          <c:h val="0.61524896743645763"/>
        </c:manualLayout>
      </c:layout>
      <c:pie3DChart>
        <c:varyColors val="1"/>
        <c:ser>
          <c:idx val="0"/>
          <c:order val="0"/>
          <c:explosion val="7"/>
          <c:dPt>
            <c:idx val="0"/>
            <c:bubble3D val="0"/>
            <c:spPr>
              <a:solidFill>
                <a:srgbClr val="002060"/>
              </a:solidFill>
            </c:spPr>
          </c:dPt>
          <c:dPt>
            <c:idx val="1"/>
            <c:bubble3D val="0"/>
            <c:spPr>
              <a:solidFill>
                <a:srgbClr val="FF0000"/>
              </a:solidFill>
            </c:spPr>
          </c:dPt>
          <c:dPt>
            <c:idx val="2"/>
            <c:bubble3D val="0"/>
            <c:spPr>
              <a:solidFill>
                <a:srgbClr val="00B050"/>
              </a:solidFill>
            </c:spPr>
          </c:dPt>
          <c:dPt>
            <c:idx val="3"/>
            <c:bubble3D val="0"/>
            <c:spPr>
              <a:solidFill>
                <a:srgbClr val="7030A0"/>
              </a:solidFill>
            </c:spPr>
          </c:dPt>
          <c:dPt>
            <c:idx val="4"/>
            <c:bubble3D val="0"/>
            <c:spPr>
              <a:solidFill>
                <a:srgbClr val="00B0F0"/>
              </a:solidFill>
            </c:spPr>
          </c:dPt>
          <c:dLbls>
            <c:dLbl>
              <c:idx val="0"/>
              <c:layout>
                <c:manualLayout>
                  <c:x val="-4.6720091231440997E-2"/>
                  <c:y val="-6.6830896956110691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2.8313652332770216E-3"/>
                  <c:y val="-0.10725510792204139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-1.3161733019761071E-2"/>
                  <c:y val="0.1041752561634848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-6.8840589529925472E-2"/>
                  <c:y val="-1.355931962110065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4"/>
              <c:layout>
                <c:manualLayout>
                  <c:x val="1.0278066543726693E-2"/>
                  <c:y val="-3.6706608531232081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газоснабжение!$I$2:$I$6</c:f>
              <c:strCache>
                <c:ptCount val="5"/>
                <c:pt idx="0">
                  <c:v>отказ оборудования газопровода</c:v>
                </c:pt>
                <c:pt idx="1">
                  <c:v>отказ оборудования РП</c:v>
                </c:pt>
                <c:pt idx="2">
                  <c:v>повреждение опоры газопровода</c:v>
                </c:pt>
                <c:pt idx="3">
                  <c:v>нарушение правил техники безопасности при производстве земляных работ вблизи действующих газопроводов</c:v>
                </c:pt>
                <c:pt idx="4">
                  <c:v>проведение несанкционированных земляных работ</c:v>
                </c:pt>
              </c:strCache>
            </c:strRef>
          </c:cat>
          <c:val>
            <c:numRef>
              <c:f>газоснабжение!$J$2:$J$6</c:f>
              <c:numCache>
                <c:formatCode>General</c:formatCode>
                <c:ptCount val="5"/>
                <c:pt idx="0">
                  <c:v>3</c:v>
                </c:pt>
                <c:pt idx="1">
                  <c:v>3</c:v>
                </c:pt>
                <c:pt idx="2">
                  <c:v>1</c:v>
                </c:pt>
                <c:pt idx="3">
                  <c:v>9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газоснабжение!$U$1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газоснабжение!$T$2:$T$31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газоснабжение!$U$2:$U$31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</c:v>
                </c:pt>
                <c:pt idx="26">
                  <c:v>0</c:v>
                </c:pt>
                <c:pt idx="27">
                  <c:v>3</c:v>
                </c:pt>
                <c:pt idx="28">
                  <c:v>1</c:v>
                </c:pt>
                <c:pt idx="29">
                  <c:v>2</c:v>
                </c:pt>
              </c:numCache>
            </c:numRef>
          </c:val>
        </c:ser>
        <c:ser>
          <c:idx val="1"/>
          <c:order val="1"/>
          <c:tx>
            <c:strRef>
              <c:f>газоснабжение!$V$1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cat>
            <c:strRef>
              <c:f>газоснабжение!$T$2:$T$31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газоснабжение!$V$2:$V$31</c:f>
              <c:numCache>
                <c:formatCode>General</c:formatCode>
                <c:ptCount val="3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0</c:v>
                </c:pt>
                <c:pt idx="12">
                  <c:v>1</c:v>
                </c:pt>
                <c:pt idx="13">
                  <c:v>0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</c:v>
                </c:pt>
                <c:pt idx="23">
                  <c:v>1</c:v>
                </c:pt>
                <c:pt idx="24">
                  <c:v>0</c:v>
                </c:pt>
                <c:pt idx="25">
                  <c:v>4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</c:numCache>
            </c:numRef>
          </c:val>
        </c:ser>
        <c:ser>
          <c:idx val="2"/>
          <c:order val="2"/>
          <c:tx>
            <c:strRef>
              <c:f>газоснабжение!$W$1</c:f>
              <c:strCache>
                <c:ptCount val="1"/>
                <c:pt idx="0">
                  <c:v>отчет 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газоснабжение!$T$2:$T$31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газоснабжение!$W$2:$W$31</c:f>
              <c:numCache>
                <c:formatCode>General</c:formatCode>
                <c:ptCount val="30"/>
                <c:pt idx="0">
                  <c:v>0</c:v>
                </c:pt>
                <c:pt idx="1">
                  <c:v>2</c:v>
                </c:pt>
                <c:pt idx="2">
                  <c:v>0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</c:v>
                </c:pt>
                <c:pt idx="14">
                  <c:v>0</c:v>
                </c:pt>
                <c:pt idx="15">
                  <c:v>0</c:v>
                </c:pt>
                <c:pt idx="16">
                  <c:v>2</c:v>
                </c:pt>
                <c:pt idx="17">
                  <c:v>0</c:v>
                </c:pt>
                <c:pt idx="18">
                  <c:v>1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</c:v>
                </c:pt>
                <c:pt idx="26">
                  <c:v>0</c:v>
                </c:pt>
                <c:pt idx="27">
                  <c:v>1</c:v>
                </c:pt>
                <c:pt idx="28">
                  <c:v>0</c:v>
                </c:pt>
                <c:pt idx="29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8226304"/>
        <c:axId val="158227840"/>
      </c:barChart>
      <c:catAx>
        <c:axId val="15822630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58227840"/>
        <c:crosses val="autoZero"/>
        <c:auto val="1"/>
        <c:lblAlgn val="ctr"/>
        <c:lblOffset val="100"/>
        <c:noMultiLvlLbl val="0"/>
      </c:catAx>
      <c:valAx>
        <c:axId val="15822784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/>
                  <a:t>Количество</a:t>
                </a:r>
                <a:r>
                  <a:rPr lang="ru-RU" baseline="0"/>
                  <a:t> угроз возникновения ЧС</a:t>
                </a:r>
                <a:endParaRPr lang="ru-RU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58226304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baseline="0" dirty="0">
                <a:effectLst/>
              </a:rPr>
              <a:t>Причины возникновения нарушений режимов функционирования на объектах теплоснабжения ЖКХ Удмуртской Республики в </a:t>
            </a:r>
            <a:r>
              <a:rPr lang="ru-RU" sz="1800" b="1" i="0" baseline="0" dirty="0" smtClean="0">
                <a:effectLst/>
              </a:rPr>
              <a:t>2017 году</a:t>
            </a:r>
            <a:endParaRPr lang="ru-RU" dirty="0">
              <a:effectLst/>
            </a:endParaRPr>
          </a:p>
        </c:rich>
      </c:tx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baseline="0">
                <a:effectLst/>
              </a:rPr>
              <a:t>Причины возникновения нарушений режимов функционирования на объектах теплоснабжения ЖКХ Удмуртской Республики в 2017 году</a:t>
            </a:r>
            <a:endParaRPr lang="ru-RU">
              <a:effectLst/>
            </a:endParaRPr>
          </a:p>
        </c:rich>
      </c:tx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11262569157272609"/>
          <c:y val="0.320607657132438"/>
          <c:w val="0.80138371192809532"/>
          <c:h val="0.5987004275288258"/>
        </c:manualLayout>
      </c:layout>
      <c:pie3DChart>
        <c:varyColors val="1"/>
        <c:ser>
          <c:idx val="0"/>
          <c:order val="0"/>
          <c:explosion val="25"/>
          <c:dPt>
            <c:idx val="0"/>
            <c:bubble3D val="0"/>
            <c:explosion val="18"/>
            <c:spPr>
              <a:solidFill>
                <a:srgbClr val="0070C0"/>
              </a:solidFill>
            </c:spPr>
          </c:dPt>
          <c:dPt>
            <c:idx val="1"/>
            <c:bubble3D val="0"/>
            <c:spPr>
              <a:solidFill>
                <a:srgbClr val="FF0000"/>
              </a:solidFill>
            </c:spPr>
          </c:dPt>
          <c:dLbls>
            <c:dLbl>
              <c:idx val="0"/>
              <c:layout>
                <c:manualLayout>
                  <c:x val="2.3765101304782946E-2"/>
                  <c:y val="-4.2900862255106552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1.6277950867652335E-2"/>
                  <c:y val="8.9651115365606715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-1.7162106535244245E-2"/>
                  <c:y val="-7.0961340070151188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теплоснабжение!$J$2:$J$3</c:f>
              <c:strCache>
                <c:ptCount val="2"/>
                <c:pt idx="0">
                  <c:v>износ оборудования</c:v>
                </c:pt>
                <c:pt idx="1">
                  <c:v>порыв теплотрассы</c:v>
                </c:pt>
              </c:strCache>
            </c:strRef>
          </c:cat>
          <c:val>
            <c:numRef>
              <c:f>теплоснабжение!$K$2:$K$3</c:f>
              <c:numCache>
                <c:formatCode>General</c:formatCode>
                <c:ptCount val="2"/>
                <c:pt idx="0">
                  <c:v>2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теплоснабжение!$U$1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теплоснабжение!$T$2:$T$31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теплоснабжение!$U$2:$U$31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</c:v>
                </c:pt>
                <c:pt idx="25">
                  <c:v>4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теплоснабжение!$V$1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cat>
            <c:strRef>
              <c:f>теплоснабжение!$T$2:$T$31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теплоснабжение!$V$2:$V$31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0</c:v>
                </c:pt>
                <c:pt idx="13">
                  <c:v>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1</c:v>
                </c:pt>
                <c:pt idx="19">
                  <c:v>0</c:v>
                </c:pt>
                <c:pt idx="20">
                  <c:v>0</c:v>
                </c:pt>
                <c:pt idx="21">
                  <c:v>1</c:v>
                </c:pt>
                <c:pt idx="22">
                  <c:v>1</c:v>
                </c:pt>
                <c:pt idx="23">
                  <c:v>0</c:v>
                </c:pt>
                <c:pt idx="24">
                  <c:v>1</c:v>
                </c:pt>
                <c:pt idx="25">
                  <c:v>3</c:v>
                </c:pt>
                <c:pt idx="26">
                  <c:v>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ser>
          <c:idx val="2"/>
          <c:order val="2"/>
          <c:tx>
            <c:strRef>
              <c:f>теплоснабжение!$W$1</c:f>
              <c:strCache>
                <c:ptCount val="1"/>
                <c:pt idx="0">
                  <c:v>отчет 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теплоснабжение!$T$2:$T$31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теплоснабжение!$W$2:$W$31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  <c:pt idx="8">
                  <c:v>0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9238784"/>
        <c:axId val="159244672"/>
      </c:barChart>
      <c:catAx>
        <c:axId val="159238784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59244672"/>
        <c:crosses val="autoZero"/>
        <c:auto val="1"/>
        <c:lblAlgn val="ctr"/>
        <c:lblOffset val="100"/>
        <c:noMultiLvlLbl val="0"/>
      </c:catAx>
      <c:valAx>
        <c:axId val="159244672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/>
                  <a:t>Количество</a:t>
                </a:r>
                <a:r>
                  <a:rPr lang="ru-RU" baseline="0"/>
                  <a:t> угроз возникновения ЧС</a:t>
                </a:r>
                <a:endParaRPr lang="ru-RU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59238784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>
                <a:effectLst/>
              </a:rPr>
              <a:t>Количество  угроз возникновения ЧС на объектах электроснабжения ЖКХ Удмуртской Республики в 2017 году </a:t>
            </a:r>
            <a:endParaRPr lang="ru-RU">
              <a:effectLst/>
            </a:endParaRPr>
          </a:p>
        </c:rich>
      </c:tx>
      <c:overlay val="0"/>
    </c:title>
    <c:autoTitleDeleted val="0"/>
    <c:view3D>
      <c:rotX val="30"/>
      <c:rotY val="120"/>
      <c:rAngAx val="0"/>
      <c:perspective val="2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17082228892575038"/>
          <c:y val="0.30468753282271205"/>
          <c:w val="0.64428313083965094"/>
          <c:h val="0.4805826507189529"/>
        </c:manualLayout>
      </c:layout>
      <c:pie3DChart>
        <c:varyColors val="1"/>
        <c:ser>
          <c:idx val="0"/>
          <c:order val="0"/>
          <c:explosion val="7"/>
          <c:dPt>
            <c:idx val="0"/>
            <c:bubble3D val="0"/>
            <c:spPr>
              <a:solidFill>
                <a:srgbClr val="002060"/>
              </a:solidFill>
            </c:spPr>
          </c:dPt>
          <c:dPt>
            <c:idx val="1"/>
            <c:bubble3D val="0"/>
            <c:spPr>
              <a:solidFill>
                <a:srgbClr val="FF0000"/>
              </a:solidFill>
            </c:spPr>
          </c:dPt>
          <c:dPt>
            <c:idx val="2"/>
            <c:bubble3D val="0"/>
            <c:spPr>
              <a:solidFill>
                <a:srgbClr val="FFC000"/>
              </a:solidFill>
            </c:spPr>
          </c:dPt>
          <c:dPt>
            <c:idx val="3"/>
            <c:bubble3D val="0"/>
            <c:spPr>
              <a:solidFill>
                <a:srgbClr val="7030A0"/>
              </a:solidFill>
            </c:spPr>
          </c:dPt>
          <c:dPt>
            <c:idx val="4"/>
            <c:bubble3D val="0"/>
            <c:spPr>
              <a:solidFill>
                <a:srgbClr val="00B0F0"/>
              </a:solidFill>
            </c:spPr>
          </c:dPt>
          <c:dPt>
            <c:idx val="5"/>
            <c:bubble3D val="0"/>
            <c:spPr>
              <a:solidFill>
                <a:srgbClr val="00B050"/>
              </a:solidFill>
            </c:spPr>
          </c:dPt>
          <c:dPt>
            <c:idx val="6"/>
            <c:bubble3D val="0"/>
            <c:spPr>
              <a:solidFill>
                <a:schemeClr val="bg1">
                  <a:lumMod val="50000"/>
                </a:schemeClr>
              </a:solidFill>
            </c:spPr>
          </c:dPt>
          <c:dPt>
            <c:idx val="7"/>
            <c:bubble3D val="0"/>
            <c:spPr>
              <a:solidFill>
                <a:srgbClr val="FFFF00"/>
              </a:solidFill>
            </c:spPr>
          </c:dPt>
          <c:dLbls>
            <c:dLbl>
              <c:idx val="0"/>
              <c:layout>
                <c:manualLayout>
                  <c:x val="-7.3549454966777797E-2"/>
                  <c:y val="4.804707391625922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1.7701361287176431E-2"/>
                  <c:y val="8.26351942968757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8.2379146438535074E-4"/>
                  <c:y val="-8.1800047727685586E-3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-2.518614104467528E-2"/>
                  <c:y val="1.3347924804099305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4"/>
              <c:layout>
                <c:manualLayout>
                  <c:x val="5.4817869883103165E-2"/>
                  <c:y val="-5.2860082438409922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5"/>
              <c:layout>
                <c:manualLayout>
                  <c:x val="1.0409502410454605E-2"/>
                  <c:y val="4.9931695148448148E-3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6"/>
              <c:layout>
                <c:manualLayout>
                  <c:x val="4.2660731775620304E-2"/>
                  <c:y val="6.1974417327436013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7"/>
              <c:layout>
                <c:manualLayout>
                  <c:x val="4.4762053994972628E-2"/>
                  <c:y val="4.6847343683476463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электроснабжение!$G$2:$G$9</c:f>
              <c:strCache>
                <c:ptCount val="7"/>
                <c:pt idx="0">
                  <c:v>неблагоприятные природные явления</c:v>
                </c:pt>
                <c:pt idx="1">
                  <c:v>обрыв проводов ЛЭП</c:v>
                </c:pt>
                <c:pt idx="2">
                  <c:v>отказ оборудования ТП</c:v>
                </c:pt>
                <c:pt idx="3">
                  <c:v>падение дерева</c:v>
                </c:pt>
                <c:pt idx="4">
                  <c:v>перегрузка сетей энергоснабжения</c:v>
                </c:pt>
                <c:pt idx="5">
                  <c:v>повреждение опор ЛЭП</c:v>
                </c:pt>
                <c:pt idx="6">
                  <c:v>другие</c:v>
                </c:pt>
              </c:strCache>
            </c:strRef>
          </c:cat>
          <c:val>
            <c:numRef>
              <c:f>электроснабжение!$H$2:$H$9</c:f>
              <c:numCache>
                <c:formatCode>General</c:formatCode>
                <c:ptCount val="8"/>
                <c:pt idx="0">
                  <c:v>45</c:v>
                </c:pt>
                <c:pt idx="1">
                  <c:v>13</c:v>
                </c:pt>
                <c:pt idx="2">
                  <c:v>14</c:v>
                </c:pt>
                <c:pt idx="3">
                  <c:v>42</c:v>
                </c:pt>
                <c:pt idx="4">
                  <c:v>23</c:v>
                </c:pt>
                <c:pt idx="5">
                  <c:v>14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501859142607175E-2"/>
          <c:y val="0.13049443304645789"/>
          <c:w val="0.87996106736657975"/>
          <c:h val="0.61474790731308526"/>
        </c:manualLayout>
      </c:layout>
      <c:lineChart>
        <c:grouping val="standard"/>
        <c:varyColors val="0"/>
        <c:ser>
          <c:idx val="0"/>
          <c:order val="0"/>
          <c:tx>
            <c:v>2001 год аналог</c:v>
          </c:tx>
          <c:marker>
            <c:symbol val="none"/>
          </c:marker>
          <c:cat>
            <c:numRef>
              <c:f>'ТЕМПЕРАТУРНЫЕ ДАННЫЕ'!$B$4:$B$63</c:f>
              <c:numCache>
                <c:formatCode>[$-419]d\ mmm;@</c:formatCode>
                <c:ptCount val="6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cat>
          <c:val>
            <c:numRef>
              <c:f>'ТЕМПЕРАТУРНЫЕ ДАННЫЕ'!$V$4:$V$62</c:f>
              <c:numCache>
                <c:formatCode>General</c:formatCode>
                <c:ptCount val="59"/>
                <c:pt idx="0">
                  <c:v>-2</c:v>
                </c:pt>
                <c:pt idx="1">
                  <c:v>-11</c:v>
                </c:pt>
                <c:pt idx="2">
                  <c:v>-7</c:v>
                </c:pt>
                <c:pt idx="3">
                  <c:v>-3.5</c:v>
                </c:pt>
                <c:pt idx="4">
                  <c:v>0</c:v>
                </c:pt>
                <c:pt idx="5">
                  <c:v>-4</c:v>
                </c:pt>
                <c:pt idx="6">
                  <c:v>-0.5</c:v>
                </c:pt>
                <c:pt idx="7">
                  <c:v>-4</c:v>
                </c:pt>
                <c:pt idx="8">
                  <c:v>-16</c:v>
                </c:pt>
                <c:pt idx="9">
                  <c:v>-9</c:v>
                </c:pt>
                <c:pt idx="10">
                  <c:v>0</c:v>
                </c:pt>
                <c:pt idx="11">
                  <c:v>-5</c:v>
                </c:pt>
                <c:pt idx="12">
                  <c:v>-3</c:v>
                </c:pt>
                <c:pt idx="13">
                  <c:v>-9</c:v>
                </c:pt>
                <c:pt idx="14">
                  <c:v>-12.5</c:v>
                </c:pt>
                <c:pt idx="15">
                  <c:v>0</c:v>
                </c:pt>
                <c:pt idx="16">
                  <c:v>-1.5</c:v>
                </c:pt>
                <c:pt idx="17">
                  <c:v>-7.5</c:v>
                </c:pt>
                <c:pt idx="18">
                  <c:v>-7</c:v>
                </c:pt>
                <c:pt idx="19">
                  <c:v>-5</c:v>
                </c:pt>
                <c:pt idx="20">
                  <c:v>-15</c:v>
                </c:pt>
                <c:pt idx="21">
                  <c:v>-25.5</c:v>
                </c:pt>
                <c:pt idx="22">
                  <c:v>-8</c:v>
                </c:pt>
                <c:pt idx="23">
                  <c:v>-7</c:v>
                </c:pt>
                <c:pt idx="24">
                  <c:v>-18.5</c:v>
                </c:pt>
                <c:pt idx="25">
                  <c:v>-9.5</c:v>
                </c:pt>
                <c:pt idx="26">
                  <c:v>-6.5</c:v>
                </c:pt>
                <c:pt idx="27">
                  <c:v>-6</c:v>
                </c:pt>
                <c:pt idx="28">
                  <c:v>-3.5</c:v>
                </c:pt>
                <c:pt idx="29">
                  <c:v>-0.5</c:v>
                </c:pt>
                <c:pt idx="30">
                  <c:v>-2.5</c:v>
                </c:pt>
                <c:pt idx="31">
                  <c:v>-5.5</c:v>
                </c:pt>
                <c:pt idx="32">
                  <c:v>-17</c:v>
                </c:pt>
                <c:pt idx="33">
                  <c:v>-10.5</c:v>
                </c:pt>
                <c:pt idx="34">
                  <c:v>-15.5</c:v>
                </c:pt>
                <c:pt idx="35">
                  <c:v>-19</c:v>
                </c:pt>
                <c:pt idx="36">
                  <c:v>-18.5</c:v>
                </c:pt>
                <c:pt idx="37">
                  <c:v>-16</c:v>
                </c:pt>
                <c:pt idx="38">
                  <c:v>-19</c:v>
                </c:pt>
                <c:pt idx="39">
                  <c:v>-14.5</c:v>
                </c:pt>
                <c:pt idx="40">
                  <c:v>-3.5</c:v>
                </c:pt>
                <c:pt idx="41">
                  <c:v>-7.5</c:v>
                </c:pt>
                <c:pt idx="42">
                  <c:v>-9</c:v>
                </c:pt>
                <c:pt idx="43">
                  <c:v>-6.5</c:v>
                </c:pt>
                <c:pt idx="44">
                  <c:v>-14.5</c:v>
                </c:pt>
                <c:pt idx="45">
                  <c:v>-12</c:v>
                </c:pt>
                <c:pt idx="46">
                  <c:v>-3</c:v>
                </c:pt>
                <c:pt idx="47">
                  <c:v>-15.5</c:v>
                </c:pt>
                <c:pt idx="48">
                  <c:v>-13</c:v>
                </c:pt>
                <c:pt idx="49">
                  <c:v>-8</c:v>
                </c:pt>
                <c:pt idx="50">
                  <c:v>-7.5</c:v>
                </c:pt>
                <c:pt idx="51">
                  <c:v>-13</c:v>
                </c:pt>
                <c:pt idx="52">
                  <c:v>-9</c:v>
                </c:pt>
                <c:pt idx="53">
                  <c:v>-7.5</c:v>
                </c:pt>
                <c:pt idx="54">
                  <c:v>-4</c:v>
                </c:pt>
                <c:pt idx="55">
                  <c:v>-8.5</c:v>
                </c:pt>
                <c:pt idx="56">
                  <c:v>-8.5</c:v>
                </c:pt>
                <c:pt idx="57">
                  <c:v>-10.5</c:v>
                </c:pt>
                <c:pt idx="58">
                  <c:v>-8.5</c:v>
                </c:pt>
              </c:numCache>
            </c:numRef>
          </c:val>
          <c:smooth val="1"/>
        </c:ser>
        <c:ser>
          <c:idx val="1"/>
          <c:order val="1"/>
          <c:tx>
            <c:v>СМЗ</c:v>
          </c:tx>
          <c:marker>
            <c:symbol val="none"/>
          </c:marker>
          <c:cat>
            <c:numRef>
              <c:f>'ТЕМПЕРАТУРНЫЕ ДАННЫЕ'!$B$4:$B$63</c:f>
              <c:numCache>
                <c:formatCode>[$-419]d\ mmm;@</c:formatCode>
                <c:ptCount val="6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cat>
          <c:val>
            <c:numRef>
              <c:f>'ТЕМПЕРАТУРНЫЕ ДАННЫЕ'!$EW$4:$EW$63</c:f>
              <c:numCache>
                <c:formatCode>0</c:formatCode>
                <c:ptCount val="60"/>
                <c:pt idx="0">
                  <c:v>-16.157522624434389</c:v>
                </c:pt>
                <c:pt idx="1">
                  <c:v>-16.66148190045249</c:v>
                </c:pt>
                <c:pt idx="2">
                  <c:v>-12.930746606334843</c:v>
                </c:pt>
                <c:pt idx="3">
                  <c:v>-15.634898190045249</c:v>
                </c:pt>
                <c:pt idx="4">
                  <c:v>-12.639140271493211</c:v>
                </c:pt>
                <c:pt idx="5">
                  <c:v>-15.025735294117647</c:v>
                </c:pt>
                <c:pt idx="6">
                  <c:v>-15.84898190045249</c:v>
                </c:pt>
                <c:pt idx="7">
                  <c:v>-14.752545248868778</c:v>
                </c:pt>
                <c:pt idx="8">
                  <c:v>-12.219174208144796</c:v>
                </c:pt>
                <c:pt idx="9">
                  <c:v>-7.9380656108597289</c:v>
                </c:pt>
                <c:pt idx="10">
                  <c:v>-9.8410633484162915</c:v>
                </c:pt>
                <c:pt idx="11">
                  <c:v>-14.698246606334841</c:v>
                </c:pt>
                <c:pt idx="12">
                  <c:v>-13.10378959276018</c:v>
                </c:pt>
                <c:pt idx="13">
                  <c:v>-7.8402149321266972</c:v>
                </c:pt>
                <c:pt idx="14">
                  <c:v>-8.2811085972850673</c:v>
                </c:pt>
                <c:pt idx="15">
                  <c:v>-12.078619909502262</c:v>
                </c:pt>
                <c:pt idx="16">
                  <c:v>-14.596153846153847</c:v>
                </c:pt>
                <c:pt idx="17">
                  <c:v>-10.209276018099548</c:v>
                </c:pt>
                <c:pt idx="18">
                  <c:v>-8.322680995475114</c:v>
                </c:pt>
                <c:pt idx="19">
                  <c:v>-7.9555995475113122</c:v>
                </c:pt>
                <c:pt idx="20">
                  <c:v>-9.4728506787330318</c:v>
                </c:pt>
                <c:pt idx="21">
                  <c:v>-11.647341628959275</c:v>
                </c:pt>
                <c:pt idx="22">
                  <c:v>-10.675904977375566</c:v>
                </c:pt>
                <c:pt idx="23">
                  <c:v>-11.974830316742082</c:v>
                </c:pt>
                <c:pt idx="24">
                  <c:v>-14.025735294117647</c:v>
                </c:pt>
                <c:pt idx="25">
                  <c:v>-16.441459276018101</c:v>
                </c:pt>
                <c:pt idx="26">
                  <c:v>-17.720871040723981</c:v>
                </c:pt>
                <c:pt idx="27">
                  <c:v>-15.912330316742082</c:v>
                </c:pt>
                <c:pt idx="28">
                  <c:v>-12.968042986425338</c:v>
                </c:pt>
                <c:pt idx="29">
                  <c:v>-10.814762443438914</c:v>
                </c:pt>
                <c:pt idx="30">
                  <c:v>-8.1490384615384599</c:v>
                </c:pt>
                <c:pt idx="31">
                  <c:v>-6.7999151583710411</c:v>
                </c:pt>
                <c:pt idx="32">
                  <c:v>-8.4895361990950224</c:v>
                </c:pt>
                <c:pt idx="33">
                  <c:v>-9.2160633484162915</c:v>
                </c:pt>
                <c:pt idx="34">
                  <c:v>-8.2228506787330318</c:v>
                </c:pt>
                <c:pt idx="35">
                  <c:v>-9.5762443438914033</c:v>
                </c:pt>
                <c:pt idx="36">
                  <c:v>-10.527121040723982</c:v>
                </c:pt>
                <c:pt idx="37">
                  <c:v>-10.033371040723981</c:v>
                </c:pt>
                <c:pt idx="38">
                  <c:v>-11.335972850678733</c:v>
                </c:pt>
                <c:pt idx="39">
                  <c:v>-8.2047511312217196</c:v>
                </c:pt>
                <c:pt idx="40">
                  <c:v>-7.313631221719457</c:v>
                </c:pt>
                <c:pt idx="41">
                  <c:v>-7.2887443438914019</c:v>
                </c:pt>
                <c:pt idx="42">
                  <c:v>-7.645305429864254</c:v>
                </c:pt>
                <c:pt idx="43">
                  <c:v>-9.1717194570135732</c:v>
                </c:pt>
                <c:pt idx="44">
                  <c:v>-9.4309954751131215</c:v>
                </c:pt>
                <c:pt idx="45">
                  <c:v>-8.7075791855203626</c:v>
                </c:pt>
                <c:pt idx="46">
                  <c:v>-8.4276018099547514</c:v>
                </c:pt>
                <c:pt idx="47">
                  <c:v>-7.5670248868778272</c:v>
                </c:pt>
                <c:pt idx="48">
                  <c:v>-8.5828619909502279</c:v>
                </c:pt>
                <c:pt idx="49">
                  <c:v>-8.5100678733031678</c:v>
                </c:pt>
                <c:pt idx="50">
                  <c:v>-9.0821266968325798</c:v>
                </c:pt>
                <c:pt idx="51">
                  <c:v>-9.0432692307692317</c:v>
                </c:pt>
                <c:pt idx="52">
                  <c:v>-6.8486990950226243</c:v>
                </c:pt>
                <c:pt idx="53">
                  <c:v>-5.3868778280542982</c:v>
                </c:pt>
                <c:pt idx="54">
                  <c:v>-4.9940610859728505</c:v>
                </c:pt>
                <c:pt idx="55">
                  <c:v>-4.8088235294117645</c:v>
                </c:pt>
                <c:pt idx="56">
                  <c:v>-4.3959276018099542</c:v>
                </c:pt>
                <c:pt idx="57">
                  <c:v>-5.564762443438914</c:v>
                </c:pt>
                <c:pt idx="58">
                  <c:v>-4.6487556561085963</c:v>
                </c:pt>
                <c:pt idx="59">
                  <c:v>0</c:v>
                </c:pt>
              </c:numCache>
            </c:numRef>
          </c:val>
          <c:smooth val="1"/>
        </c:ser>
        <c:ser>
          <c:idx val="2"/>
          <c:order val="2"/>
          <c:tx>
            <c:strRef>
              <c:f>'ТЕМПЕРАТУРНЫЕ ДАННЫЕ'!$FN$2</c:f>
              <c:strCache>
                <c:ptCount val="1"/>
                <c:pt idx="0">
                  <c:v>2017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ДАННЫЕ'!$B$4:$B$63</c:f>
              <c:numCache>
                <c:formatCode>[$-419]d\ mmm;@</c:formatCode>
                <c:ptCount val="6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cat>
          <c:val>
            <c:numRef>
              <c:f>'ТЕМПЕРАТУРНЫЕ ДАННЫЕ'!$FN$4:$FN$62</c:f>
              <c:numCache>
                <c:formatCode>0</c:formatCode>
                <c:ptCount val="59"/>
                <c:pt idx="0">
                  <c:v>-2.5</c:v>
                </c:pt>
                <c:pt idx="1">
                  <c:v>-2.5</c:v>
                </c:pt>
                <c:pt idx="2">
                  <c:v>-7</c:v>
                </c:pt>
                <c:pt idx="3">
                  <c:v>-14</c:v>
                </c:pt>
                <c:pt idx="4">
                  <c:v>-18.5</c:v>
                </c:pt>
                <c:pt idx="5">
                  <c:v>-10</c:v>
                </c:pt>
                <c:pt idx="6">
                  <c:v>-20.25</c:v>
                </c:pt>
                <c:pt idx="7">
                  <c:v>-22.5</c:v>
                </c:pt>
                <c:pt idx="8">
                  <c:v>-29</c:v>
                </c:pt>
                <c:pt idx="9">
                  <c:v>-25</c:v>
                </c:pt>
                <c:pt idx="10">
                  <c:v>-12.5</c:v>
                </c:pt>
                <c:pt idx="11">
                  <c:v>-6</c:v>
                </c:pt>
                <c:pt idx="12">
                  <c:v>-8.5</c:v>
                </c:pt>
                <c:pt idx="13">
                  <c:v>-10</c:v>
                </c:pt>
                <c:pt idx="14">
                  <c:v>-10</c:v>
                </c:pt>
                <c:pt idx="15">
                  <c:v>-15</c:v>
                </c:pt>
                <c:pt idx="16">
                  <c:v>-17.5</c:v>
                </c:pt>
                <c:pt idx="17">
                  <c:v>-18</c:v>
                </c:pt>
                <c:pt idx="18">
                  <c:v>-17</c:v>
                </c:pt>
                <c:pt idx="19">
                  <c:v>-8</c:v>
                </c:pt>
                <c:pt idx="20">
                  <c:v>-10.5</c:v>
                </c:pt>
                <c:pt idx="21">
                  <c:v>-11</c:v>
                </c:pt>
                <c:pt idx="22">
                  <c:v>-12.5</c:v>
                </c:pt>
                <c:pt idx="23">
                  <c:v>-12.5</c:v>
                </c:pt>
                <c:pt idx="24">
                  <c:v>-20.5</c:v>
                </c:pt>
                <c:pt idx="25">
                  <c:v>-22.75</c:v>
                </c:pt>
                <c:pt idx="26">
                  <c:v>-20</c:v>
                </c:pt>
                <c:pt idx="27">
                  <c:v>-18.5</c:v>
                </c:pt>
                <c:pt idx="28">
                  <c:v>-18.5</c:v>
                </c:pt>
                <c:pt idx="29">
                  <c:v>-17.5</c:v>
                </c:pt>
                <c:pt idx="30">
                  <c:v>-18</c:v>
                </c:pt>
                <c:pt idx="31">
                  <c:v>-15</c:v>
                </c:pt>
                <c:pt idx="32">
                  <c:v>-12</c:v>
                </c:pt>
                <c:pt idx="33">
                  <c:v>-15</c:v>
                </c:pt>
                <c:pt idx="34">
                  <c:v>-19.5</c:v>
                </c:pt>
                <c:pt idx="35">
                  <c:v>-19.5</c:v>
                </c:pt>
                <c:pt idx="36">
                  <c:v>-20</c:v>
                </c:pt>
                <c:pt idx="37">
                  <c:v>-21</c:v>
                </c:pt>
                <c:pt idx="38">
                  <c:v>-23</c:v>
                </c:pt>
                <c:pt idx="39">
                  <c:v>-20.5</c:v>
                </c:pt>
                <c:pt idx="40">
                  <c:v>-18.5</c:v>
                </c:pt>
                <c:pt idx="41">
                  <c:v>-19.5</c:v>
                </c:pt>
                <c:pt idx="42">
                  <c:v>-15.5</c:v>
                </c:pt>
                <c:pt idx="43">
                  <c:v>-10.5</c:v>
                </c:pt>
                <c:pt idx="44">
                  <c:v>-8.5</c:v>
                </c:pt>
                <c:pt idx="45">
                  <c:v>-12.5</c:v>
                </c:pt>
                <c:pt idx="46">
                  <c:v>-12.5</c:v>
                </c:pt>
                <c:pt idx="47">
                  <c:v>-15</c:v>
                </c:pt>
                <c:pt idx="48">
                  <c:v>-12.5</c:v>
                </c:pt>
                <c:pt idx="49">
                  <c:v>-6.5</c:v>
                </c:pt>
                <c:pt idx="50">
                  <c:v>-4.5</c:v>
                </c:pt>
                <c:pt idx="51">
                  <c:v>0.5</c:v>
                </c:pt>
                <c:pt idx="52">
                  <c:v>0.5</c:v>
                </c:pt>
                <c:pt idx="53">
                  <c:v>-0.5</c:v>
                </c:pt>
                <c:pt idx="54">
                  <c:v>-1</c:v>
                </c:pt>
                <c:pt idx="55">
                  <c:v>0</c:v>
                </c:pt>
                <c:pt idx="56">
                  <c:v>-4</c:v>
                </c:pt>
                <c:pt idx="57">
                  <c:v>-7</c:v>
                </c:pt>
                <c:pt idx="58">
                  <c:v>-5.5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0360832"/>
        <c:axId val="130362368"/>
      </c:lineChart>
      <c:dateAx>
        <c:axId val="130360832"/>
        <c:scaling>
          <c:orientation val="minMax"/>
        </c:scaling>
        <c:delete val="0"/>
        <c:axPos val="b"/>
        <c:numFmt formatCode="[$-419]d\ mmm;@" sourceLinked="1"/>
        <c:majorTickMark val="out"/>
        <c:minorTickMark val="none"/>
        <c:tickLblPos val="low"/>
        <c:crossAx val="130362368"/>
        <c:crossesAt val="-30"/>
        <c:auto val="1"/>
        <c:lblOffset val="100"/>
        <c:baseTimeUnit val="days"/>
      </c:dateAx>
      <c:valAx>
        <c:axId val="130362368"/>
        <c:scaling>
          <c:orientation val="minMax"/>
          <c:min val="-4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3036083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5.7133203665348818E-2"/>
          <c:y val="0.90561360086889164"/>
          <c:w val="0.751168063077293"/>
          <c:h val="7.7661528440814823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>
          <a:latin typeface="+mn-lt"/>
        </a:defRPr>
      </a:pPr>
      <a:endParaRPr lang="ru-RU"/>
    </a:p>
  </c:txPr>
  <c:externalData r:id="rId1">
    <c:autoUpdate val="0"/>
  </c:externalData>
  <c:userShapes r:id="rId2"/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электроснабжение!$U$1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</c:spPr>
          <c:invertIfNegative val="0"/>
          <c:cat>
            <c:strRef>
              <c:f>электроснабжение!$T$2:$T$31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электроснабжение!$U$2:$U$31</c:f>
              <c:numCache>
                <c:formatCode>General</c:formatCode>
                <c:ptCount val="30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0</c:v>
                </c:pt>
                <c:pt idx="5">
                  <c:v>1</c:v>
                </c:pt>
                <c:pt idx="6">
                  <c:v>5</c:v>
                </c:pt>
                <c:pt idx="7">
                  <c:v>9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7</c:v>
                </c:pt>
                <c:pt idx="12">
                  <c:v>6</c:v>
                </c:pt>
                <c:pt idx="13">
                  <c:v>1</c:v>
                </c:pt>
                <c:pt idx="14">
                  <c:v>1</c:v>
                </c:pt>
                <c:pt idx="15">
                  <c:v>2</c:v>
                </c:pt>
                <c:pt idx="16">
                  <c:v>1</c:v>
                </c:pt>
                <c:pt idx="17">
                  <c:v>1</c:v>
                </c:pt>
                <c:pt idx="18">
                  <c:v>4</c:v>
                </c:pt>
                <c:pt idx="19">
                  <c:v>1</c:v>
                </c:pt>
                <c:pt idx="20">
                  <c:v>4</c:v>
                </c:pt>
                <c:pt idx="21">
                  <c:v>3</c:v>
                </c:pt>
                <c:pt idx="22">
                  <c:v>0</c:v>
                </c:pt>
                <c:pt idx="23">
                  <c:v>2</c:v>
                </c:pt>
                <c:pt idx="24">
                  <c:v>0</c:v>
                </c:pt>
                <c:pt idx="25">
                  <c:v>2</c:v>
                </c:pt>
                <c:pt idx="26">
                  <c:v>0</c:v>
                </c:pt>
                <c:pt idx="27">
                  <c:v>0</c:v>
                </c:pt>
                <c:pt idx="28">
                  <c:v>1</c:v>
                </c:pt>
                <c:pt idx="29">
                  <c:v>0</c:v>
                </c:pt>
              </c:numCache>
            </c:numRef>
          </c:val>
        </c:ser>
        <c:ser>
          <c:idx val="1"/>
          <c:order val="1"/>
          <c:tx>
            <c:strRef>
              <c:f>электроснабжение!$V$1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cat>
            <c:strRef>
              <c:f>электроснабжение!$T$2:$T$31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электроснабжение!$V$2:$V$31</c:f>
              <c:numCache>
                <c:formatCode>General</c:formatCode>
                <c:ptCount val="30"/>
                <c:pt idx="0">
                  <c:v>3</c:v>
                </c:pt>
                <c:pt idx="1">
                  <c:v>2</c:v>
                </c:pt>
                <c:pt idx="2">
                  <c:v>3</c:v>
                </c:pt>
                <c:pt idx="3">
                  <c:v>2</c:v>
                </c:pt>
                <c:pt idx="4">
                  <c:v>1</c:v>
                </c:pt>
                <c:pt idx="5">
                  <c:v>2</c:v>
                </c:pt>
                <c:pt idx="6">
                  <c:v>3</c:v>
                </c:pt>
                <c:pt idx="7">
                  <c:v>6</c:v>
                </c:pt>
                <c:pt idx="8">
                  <c:v>2</c:v>
                </c:pt>
                <c:pt idx="9">
                  <c:v>2</c:v>
                </c:pt>
                <c:pt idx="10">
                  <c:v>1</c:v>
                </c:pt>
                <c:pt idx="11">
                  <c:v>3</c:v>
                </c:pt>
                <c:pt idx="12">
                  <c:v>4</c:v>
                </c:pt>
                <c:pt idx="13">
                  <c:v>2</c:v>
                </c:pt>
                <c:pt idx="14">
                  <c:v>1</c:v>
                </c:pt>
                <c:pt idx="15">
                  <c:v>4</c:v>
                </c:pt>
                <c:pt idx="16">
                  <c:v>4</c:v>
                </c:pt>
                <c:pt idx="17">
                  <c:v>1</c:v>
                </c:pt>
                <c:pt idx="18">
                  <c:v>3</c:v>
                </c:pt>
                <c:pt idx="19">
                  <c:v>3</c:v>
                </c:pt>
                <c:pt idx="20">
                  <c:v>6</c:v>
                </c:pt>
                <c:pt idx="21">
                  <c:v>3</c:v>
                </c:pt>
                <c:pt idx="22">
                  <c:v>2</c:v>
                </c:pt>
                <c:pt idx="23">
                  <c:v>4</c:v>
                </c:pt>
                <c:pt idx="24">
                  <c:v>1</c:v>
                </c:pt>
                <c:pt idx="25">
                  <c:v>2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</c:numCache>
            </c:numRef>
          </c:val>
        </c:ser>
        <c:ser>
          <c:idx val="2"/>
          <c:order val="2"/>
          <c:tx>
            <c:strRef>
              <c:f>электроснабжение!$W$1</c:f>
              <c:strCache>
                <c:ptCount val="1"/>
                <c:pt idx="0">
                  <c:v>отчет 2017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электроснабжение!$T$2:$T$31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Малопургинский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Якшур-Бодьинский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электроснабжение!$W$2:$W$31</c:f>
              <c:numCache>
                <c:formatCode>General</c:formatCode>
                <c:ptCount val="30"/>
                <c:pt idx="0">
                  <c:v>9</c:v>
                </c:pt>
                <c:pt idx="1">
                  <c:v>8</c:v>
                </c:pt>
                <c:pt idx="2">
                  <c:v>8</c:v>
                </c:pt>
                <c:pt idx="3">
                  <c:v>4</c:v>
                </c:pt>
                <c:pt idx="4">
                  <c:v>8</c:v>
                </c:pt>
                <c:pt idx="5">
                  <c:v>2</c:v>
                </c:pt>
                <c:pt idx="6">
                  <c:v>2</c:v>
                </c:pt>
                <c:pt idx="7">
                  <c:v>21</c:v>
                </c:pt>
                <c:pt idx="8">
                  <c:v>13</c:v>
                </c:pt>
                <c:pt idx="9">
                  <c:v>8</c:v>
                </c:pt>
                <c:pt idx="10">
                  <c:v>2</c:v>
                </c:pt>
                <c:pt idx="11">
                  <c:v>4</c:v>
                </c:pt>
                <c:pt idx="12">
                  <c:v>7</c:v>
                </c:pt>
                <c:pt idx="13">
                  <c:v>3</c:v>
                </c:pt>
                <c:pt idx="14">
                  <c:v>4</c:v>
                </c:pt>
                <c:pt idx="15">
                  <c:v>11</c:v>
                </c:pt>
                <c:pt idx="16">
                  <c:v>10</c:v>
                </c:pt>
                <c:pt idx="17">
                  <c:v>3</c:v>
                </c:pt>
                <c:pt idx="18">
                  <c:v>11</c:v>
                </c:pt>
                <c:pt idx="19">
                  <c:v>12</c:v>
                </c:pt>
                <c:pt idx="20">
                  <c:v>23</c:v>
                </c:pt>
                <c:pt idx="21">
                  <c:v>11</c:v>
                </c:pt>
                <c:pt idx="22">
                  <c:v>5</c:v>
                </c:pt>
                <c:pt idx="23">
                  <c:v>13</c:v>
                </c:pt>
                <c:pt idx="24">
                  <c:v>2</c:v>
                </c:pt>
                <c:pt idx="25">
                  <c:v>8</c:v>
                </c:pt>
                <c:pt idx="26">
                  <c:v>1</c:v>
                </c:pt>
                <c:pt idx="27">
                  <c:v>3</c:v>
                </c:pt>
                <c:pt idx="28">
                  <c:v>1</c:v>
                </c:pt>
                <c:pt idx="29">
                  <c:v>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0441088"/>
        <c:axId val="160442624"/>
      </c:barChart>
      <c:catAx>
        <c:axId val="16044108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0442624"/>
        <c:crosses val="autoZero"/>
        <c:auto val="1"/>
        <c:lblAlgn val="ctr"/>
        <c:lblOffset val="100"/>
        <c:noMultiLvlLbl val="0"/>
      </c:catAx>
      <c:valAx>
        <c:axId val="160442624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/>
                  <a:t>Количество угроз возникновения ЧС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60441088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800" b="1" i="0" u="none" strike="noStrike" baseline="0">
                <a:effectLst/>
              </a:rPr>
              <a:t>Количество  угроз возникновения ЧС на объектах ЖКХ Удмуртской Республики в 2017 году</a:t>
            </a:r>
            <a:endParaRPr lang="ru-RU"/>
          </a:p>
        </c:rich>
      </c:tx>
      <c:overlay val="0"/>
    </c:title>
    <c:autoTitleDeleted val="0"/>
    <c:view3D>
      <c:rotX val="40"/>
      <c:rotY val="7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8"/>
          <c:dPt>
            <c:idx val="0"/>
            <c:bubble3D val="0"/>
            <c:spPr>
              <a:solidFill>
                <a:srgbClr val="002060"/>
              </a:solidFill>
            </c:spPr>
          </c:dPt>
          <c:dPt>
            <c:idx val="1"/>
            <c:bubble3D val="0"/>
            <c:spPr>
              <a:solidFill>
                <a:srgbClr val="FF0000"/>
              </a:solidFill>
            </c:spPr>
          </c:dPt>
          <c:dPt>
            <c:idx val="2"/>
            <c:bubble3D val="0"/>
            <c:spPr>
              <a:solidFill>
                <a:srgbClr val="00B050"/>
              </a:solidFill>
            </c:spPr>
          </c:dPt>
          <c:dPt>
            <c:idx val="3"/>
            <c:bubble3D val="0"/>
            <c:spPr>
              <a:solidFill>
                <a:srgbClr val="7030A0"/>
              </a:solidFill>
            </c:spPr>
          </c:dPt>
          <c:dLbls>
            <c:dLbl>
              <c:idx val="0"/>
              <c:layout>
                <c:manualLayout>
                  <c:x val="6.6698602136616325E-2"/>
                  <c:y val="1.3868198907568987E-3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3.8326487216003829E-3"/>
                  <c:y val="-4.696507531153200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-9.7923409797990493E-3"/>
                  <c:y val="-2.526849684329999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3.4572147091479037E-2"/>
                  <c:y val="-3.4817100565132063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Лист1!$A$1:$A$4</c:f>
              <c:strCache>
                <c:ptCount val="4"/>
                <c:pt idx="0">
                  <c:v>Электроснабжение</c:v>
                </c:pt>
                <c:pt idx="1">
                  <c:v>ХВС</c:v>
                </c:pt>
                <c:pt idx="2">
                  <c:v>Газоснабжение</c:v>
                </c:pt>
                <c:pt idx="3">
                  <c:v>Теплоснабжение</c:v>
                </c:pt>
              </c:strCache>
            </c:strRef>
          </c:cat>
          <c:val>
            <c:numRef>
              <c:f>Лист1!$B$1:$B$4</c:f>
              <c:numCache>
                <c:formatCode>General</c:formatCode>
                <c:ptCount val="4"/>
                <c:pt idx="0">
                  <c:v>155</c:v>
                </c:pt>
                <c:pt idx="1">
                  <c:v>85</c:v>
                </c:pt>
                <c:pt idx="2">
                  <c:v>25</c:v>
                </c:pt>
                <c:pt idx="3">
                  <c:v>12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140852161955735E-2"/>
          <c:y val="2.3469718099621478E-2"/>
          <c:w val="0.89049743408393656"/>
          <c:h val="0.75183671124233098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ОРЗ!$Z$35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ОРЗ!$A$37:$A$65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ОРЗ!$Z$37:$Z$65</c:f>
              <c:numCache>
                <c:formatCode>0</c:formatCode>
                <c:ptCount val="29"/>
                <c:pt idx="0">
                  <c:v>3744</c:v>
                </c:pt>
                <c:pt idx="1">
                  <c:v>5945</c:v>
                </c:pt>
                <c:pt idx="2">
                  <c:v>4762</c:v>
                </c:pt>
                <c:pt idx="3">
                  <c:v>10075</c:v>
                </c:pt>
                <c:pt idx="4">
                  <c:v>1644</c:v>
                </c:pt>
                <c:pt idx="5">
                  <c:v>3822</c:v>
                </c:pt>
                <c:pt idx="6">
                  <c:v>16188</c:v>
                </c:pt>
                <c:pt idx="7">
                  <c:v>7150</c:v>
                </c:pt>
                <c:pt idx="8">
                  <c:v>3701</c:v>
                </c:pt>
                <c:pt idx="9">
                  <c:v>2308</c:v>
                </c:pt>
                <c:pt idx="10">
                  <c:v>5341</c:v>
                </c:pt>
                <c:pt idx="11">
                  <c:v>3302</c:v>
                </c:pt>
                <c:pt idx="12">
                  <c:v>1733</c:v>
                </c:pt>
                <c:pt idx="13">
                  <c:v>1741</c:v>
                </c:pt>
                <c:pt idx="14">
                  <c:v>3023</c:v>
                </c:pt>
                <c:pt idx="15">
                  <c:v>5362</c:v>
                </c:pt>
                <c:pt idx="16">
                  <c:v>2174</c:v>
                </c:pt>
                <c:pt idx="17">
                  <c:v>2865</c:v>
                </c:pt>
                <c:pt idx="18">
                  <c:v>7884</c:v>
                </c:pt>
                <c:pt idx="19">
                  <c:v>4942</c:v>
                </c:pt>
                <c:pt idx="20">
                  <c:v>877</c:v>
                </c:pt>
                <c:pt idx="21">
                  <c:v>5632</c:v>
                </c:pt>
                <c:pt idx="22">
                  <c:v>3895</c:v>
                </c:pt>
                <c:pt idx="23">
                  <c:v>3537</c:v>
                </c:pt>
                <c:pt idx="24">
                  <c:v>214315</c:v>
                </c:pt>
                <c:pt idx="25">
                  <c:v>36213</c:v>
                </c:pt>
                <c:pt idx="26">
                  <c:v>31279</c:v>
                </c:pt>
                <c:pt idx="27">
                  <c:v>38479</c:v>
                </c:pt>
                <c:pt idx="28">
                  <c:v>29202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69804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ОРЗ!$A$37:$A$65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ОРЗ!$AB$5:$AB$33</c:f>
              <c:numCache>
                <c:formatCode>0</c:formatCode>
                <c:ptCount val="29"/>
                <c:pt idx="0">
                  <c:v>3338.7666666666669</c:v>
                </c:pt>
                <c:pt idx="1">
                  <c:v>6903.5333333333338</c:v>
                </c:pt>
                <c:pt idx="2">
                  <c:v>4449.2333333333327</c:v>
                </c:pt>
                <c:pt idx="3">
                  <c:v>8645.9666666666672</c:v>
                </c:pt>
                <c:pt idx="4">
                  <c:v>1876.7666666666667</c:v>
                </c:pt>
                <c:pt idx="5">
                  <c:v>3994.5666666666666</c:v>
                </c:pt>
                <c:pt idx="6">
                  <c:v>12994.533333333333</c:v>
                </c:pt>
                <c:pt idx="7">
                  <c:v>7135.1333333333341</c:v>
                </c:pt>
                <c:pt idx="8">
                  <c:v>3685.8333333333335</c:v>
                </c:pt>
                <c:pt idx="9">
                  <c:v>2470.5333333333333</c:v>
                </c:pt>
                <c:pt idx="10">
                  <c:v>4647.5333333333338</c:v>
                </c:pt>
                <c:pt idx="11">
                  <c:v>2824.3666666666668</c:v>
                </c:pt>
                <c:pt idx="12">
                  <c:v>1255.6666666666667</c:v>
                </c:pt>
                <c:pt idx="13">
                  <c:v>1599.3333333333335</c:v>
                </c:pt>
                <c:pt idx="14">
                  <c:v>3310.7666666666669</c:v>
                </c:pt>
                <c:pt idx="15">
                  <c:v>4523.833333333333</c:v>
                </c:pt>
                <c:pt idx="16">
                  <c:v>1718.4333333333334</c:v>
                </c:pt>
                <c:pt idx="17">
                  <c:v>2946.4</c:v>
                </c:pt>
                <c:pt idx="18">
                  <c:v>7433.6333333333341</c:v>
                </c:pt>
                <c:pt idx="19">
                  <c:v>4600.7333333333336</c:v>
                </c:pt>
                <c:pt idx="20">
                  <c:v>1593.9666666666667</c:v>
                </c:pt>
                <c:pt idx="21">
                  <c:v>6859.1333333333332</c:v>
                </c:pt>
                <c:pt idx="22">
                  <c:v>3116.6333333333332</c:v>
                </c:pt>
                <c:pt idx="23">
                  <c:v>2912.9666666666667</c:v>
                </c:pt>
                <c:pt idx="24">
                  <c:v>213065.19999999998</c:v>
                </c:pt>
                <c:pt idx="25">
                  <c:v>34202.5</c:v>
                </c:pt>
                <c:pt idx="26">
                  <c:v>31163.633333333331</c:v>
                </c:pt>
                <c:pt idx="27">
                  <c:v>34927.4</c:v>
                </c:pt>
                <c:pt idx="28">
                  <c:v>26668.799999999999</c:v>
                </c:pt>
              </c:numCache>
            </c:numRef>
          </c:val>
        </c:ser>
        <c:ser>
          <c:idx val="0"/>
          <c:order val="2"/>
          <c:tx>
            <c:strRef>
              <c:f>ОРЗ!$Z$3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ОРЗ!$A$37:$A$65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ОРЗ!$Z$5:$Z$33</c:f>
              <c:numCache>
                <c:formatCode>0</c:formatCode>
                <c:ptCount val="29"/>
                <c:pt idx="0">
                  <c:v>2365</c:v>
                </c:pt>
                <c:pt idx="1">
                  <c:v>8194</c:v>
                </c:pt>
                <c:pt idx="2">
                  <c:v>4116</c:v>
                </c:pt>
                <c:pt idx="3">
                  <c:v>10468</c:v>
                </c:pt>
                <c:pt idx="4">
                  <c:v>2108</c:v>
                </c:pt>
                <c:pt idx="5">
                  <c:v>4742</c:v>
                </c:pt>
                <c:pt idx="6">
                  <c:v>16699</c:v>
                </c:pt>
                <c:pt idx="7">
                  <c:v>8185</c:v>
                </c:pt>
                <c:pt idx="8">
                  <c:v>4405</c:v>
                </c:pt>
                <c:pt idx="9">
                  <c:v>3111</c:v>
                </c:pt>
                <c:pt idx="10">
                  <c:v>6558</c:v>
                </c:pt>
                <c:pt idx="11">
                  <c:v>3534</c:v>
                </c:pt>
                <c:pt idx="12">
                  <c:v>1908</c:v>
                </c:pt>
                <c:pt idx="13">
                  <c:v>1897</c:v>
                </c:pt>
                <c:pt idx="14">
                  <c:v>4970</c:v>
                </c:pt>
                <c:pt idx="15">
                  <c:v>5340</c:v>
                </c:pt>
                <c:pt idx="16">
                  <c:v>1943</c:v>
                </c:pt>
                <c:pt idx="17">
                  <c:v>2985</c:v>
                </c:pt>
                <c:pt idx="18">
                  <c:v>6011</c:v>
                </c:pt>
                <c:pt idx="19">
                  <c:v>5038</c:v>
                </c:pt>
                <c:pt idx="20">
                  <c:v>1036</c:v>
                </c:pt>
                <c:pt idx="21">
                  <c:v>7465</c:v>
                </c:pt>
                <c:pt idx="22">
                  <c:v>3404</c:v>
                </c:pt>
                <c:pt idx="23">
                  <c:v>3309</c:v>
                </c:pt>
                <c:pt idx="24">
                  <c:v>229215</c:v>
                </c:pt>
                <c:pt idx="25">
                  <c:v>38966</c:v>
                </c:pt>
                <c:pt idx="26">
                  <c:v>35945</c:v>
                </c:pt>
                <c:pt idx="27">
                  <c:v>35154</c:v>
                </c:pt>
                <c:pt idx="28">
                  <c:v>30647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0303360"/>
        <c:axId val="160305152"/>
      </c:barChart>
      <c:catAx>
        <c:axId val="1603033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0305152"/>
        <c:crosses val="autoZero"/>
        <c:auto val="1"/>
        <c:lblAlgn val="ctr"/>
        <c:lblOffset val="100"/>
        <c:noMultiLvlLbl val="0"/>
      </c:catAx>
      <c:valAx>
        <c:axId val="160305152"/>
        <c:scaling>
          <c:logBase val="10"/>
          <c:orientation val="minMax"/>
          <c:max val="250000"/>
          <c:min val="500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030336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"/>
          <c:y val="0.88949861995705559"/>
          <c:w val="1"/>
          <c:h val="0.11050138004294438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227798699075659E-2"/>
          <c:y val="2.3591704433940104E-2"/>
          <c:w val="0.91275831564532695"/>
          <c:h val="0.76193825525751346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ГРИПП!$Z$35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ГРИПП!$A$37:$A$65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ГРИПП!$Z$37:$Z$65</c:f>
              <c:numCache>
                <c:formatCode>0</c:formatCode>
                <c:ptCount val="29"/>
                <c:pt idx="0">
                  <c:v>1</c:v>
                </c:pt>
                <c:pt idx="1">
                  <c:v>3</c:v>
                </c:pt>
                <c:pt idx="2">
                  <c:v>43</c:v>
                </c:pt>
                <c:pt idx="3">
                  <c:v>16</c:v>
                </c:pt>
                <c:pt idx="4">
                  <c:v>11.4</c:v>
                </c:pt>
                <c:pt idx="5">
                  <c:v>1</c:v>
                </c:pt>
                <c:pt idx="6">
                  <c:v>16</c:v>
                </c:pt>
                <c:pt idx="7">
                  <c:v>19</c:v>
                </c:pt>
                <c:pt idx="8">
                  <c:v>15</c:v>
                </c:pt>
                <c:pt idx="9">
                  <c:v>14</c:v>
                </c:pt>
                <c:pt idx="10">
                  <c:v>37</c:v>
                </c:pt>
                <c:pt idx="11">
                  <c:v>45</c:v>
                </c:pt>
                <c:pt idx="12">
                  <c:v>26.2</c:v>
                </c:pt>
                <c:pt idx="13">
                  <c:v>0</c:v>
                </c:pt>
                <c:pt idx="14">
                  <c:v>11</c:v>
                </c:pt>
                <c:pt idx="15">
                  <c:v>6</c:v>
                </c:pt>
                <c:pt idx="16">
                  <c:v>8</c:v>
                </c:pt>
                <c:pt idx="17">
                  <c:v>21</c:v>
                </c:pt>
                <c:pt idx="18">
                  <c:v>2</c:v>
                </c:pt>
                <c:pt idx="19">
                  <c:v>22</c:v>
                </c:pt>
                <c:pt idx="20">
                  <c:v>22</c:v>
                </c:pt>
                <c:pt idx="21">
                  <c:v>14</c:v>
                </c:pt>
                <c:pt idx="22">
                  <c:v>9</c:v>
                </c:pt>
                <c:pt idx="23">
                  <c:v>7</c:v>
                </c:pt>
                <c:pt idx="24">
                  <c:v>358</c:v>
                </c:pt>
                <c:pt idx="25">
                  <c:v>89</c:v>
                </c:pt>
                <c:pt idx="26">
                  <c:v>47</c:v>
                </c:pt>
                <c:pt idx="27">
                  <c:v>7</c:v>
                </c:pt>
                <c:pt idx="28">
                  <c:v>35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ГРИПП!$A$37:$A$65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ГРИПП!$AB$5:$AB$33</c:f>
              <c:numCache>
                <c:formatCode>0</c:formatCode>
                <c:ptCount val="29"/>
                <c:pt idx="0">
                  <c:v>0</c:v>
                </c:pt>
                <c:pt idx="1">
                  <c:v>25.533333333333335</c:v>
                </c:pt>
                <c:pt idx="2">
                  <c:v>50</c:v>
                </c:pt>
                <c:pt idx="3">
                  <c:v>9</c:v>
                </c:pt>
                <c:pt idx="4">
                  <c:v>17.8</c:v>
                </c:pt>
                <c:pt idx="5">
                  <c:v>54</c:v>
                </c:pt>
                <c:pt idx="6">
                  <c:v>19.333333333333336</c:v>
                </c:pt>
                <c:pt idx="7">
                  <c:v>5</c:v>
                </c:pt>
                <c:pt idx="8">
                  <c:v>16</c:v>
                </c:pt>
                <c:pt idx="9">
                  <c:v>17</c:v>
                </c:pt>
                <c:pt idx="10">
                  <c:v>59</c:v>
                </c:pt>
                <c:pt idx="11">
                  <c:v>17</c:v>
                </c:pt>
                <c:pt idx="12">
                  <c:v>85.125</c:v>
                </c:pt>
                <c:pt idx="13">
                  <c:v>1</c:v>
                </c:pt>
                <c:pt idx="14">
                  <c:v>3</c:v>
                </c:pt>
                <c:pt idx="15">
                  <c:v>9</c:v>
                </c:pt>
                <c:pt idx="16">
                  <c:v>5</c:v>
                </c:pt>
                <c:pt idx="17">
                  <c:v>3</c:v>
                </c:pt>
                <c:pt idx="18">
                  <c:v>2</c:v>
                </c:pt>
                <c:pt idx="19">
                  <c:v>11</c:v>
                </c:pt>
                <c:pt idx="20">
                  <c:v>75.400000000000006</c:v>
                </c:pt>
                <c:pt idx="21">
                  <c:v>29.2</c:v>
                </c:pt>
                <c:pt idx="22">
                  <c:v>13.733333333333333</c:v>
                </c:pt>
                <c:pt idx="23">
                  <c:v>85</c:v>
                </c:pt>
                <c:pt idx="24">
                  <c:v>228</c:v>
                </c:pt>
                <c:pt idx="25">
                  <c:v>75.7</c:v>
                </c:pt>
                <c:pt idx="26">
                  <c:v>142</c:v>
                </c:pt>
                <c:pt idx="27">
                  <c:v>415.06666666666666</c:v>
                </c:pt>
                <c:pt idx="28">
                  <c:v>45</c:v>
                </c:pt>
              </c:numCache>
            </c:numRef>
          </c:val>
        </c:ser>
        <c:ser>
          <c:idx val="0"/>
          <c:order val="2"/>
          <c:tx>
            <c:strRef>
              <c:f>ГРИПП!$Z$3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ГРИПП!$A$37:$A$65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ГРИПП!$Z$5:$Z$33</c:f>
              <c:numCache>
                <c:formatCode>0</c:formatCode>
                <c:ptCount val="29"/>
                <c:pt idx="0">
                  <c:v>3</c:v>
                </c:pt>
                <c:pt idx="1">
                  <c:v>4</c:v>
                </c:pt>
                <c:pt idx="2">
                  <c:v>78</c:v>
                </c:pt>
                <c:pt idx="3">
                  <c:v>1</c:v>
                </c:pt>
                <c:pt idx="4">
                  <c:v>16</c:v>
                </c:pt>
                <c:pt idx="5">
                  <c:v>14</c:v>
                </c:pt>
                <c:pt idx="6">
                  <c:v>11</c:v>
                </c:pt>
                <c:pt idx="7">
                  <c:v>3</c:v>
                </c:pt>
                <c:pt idx="8">
                  <c:v>151</c:v>
                </c:pt>
                <c:pt idx="9">
                  <c:v>24</c:v>
                </c:pt>
                <c:pt idx="10">
                  <c:v>110</c:v>
                </c:pt>
                <c:pt idx="11">
                  <c:v>6</c:v>
                </c:pt>
                <c:pt idx="12">
                  <c:v>66</c:v>
                </c:pt>
                <c:pt idx="13">
                  <c:v>24</c:v>
                </c:pt>
                <c:pt idx="14">
                  <c:v>4</c:v>
                </c:pt>
                <c:pt idx="15">
                  <c:v>0</c:v>
                </c:pt>
                <c:pt idx="16">
                  <c:v>34</c:v>
                </c:pt>
                <c:pt idx="17">
                  <c:v>5</c:v>
                </c:pt>
                <c:pt idx="18">
                  <c:v>0</c:v>
                </c:pt>
                <c:pt idx="19">
                  <c:v>2</c:v>
                </c:pt>
                <c:pt idx="20">
                  <c:v>44</c:v>
                </c:pt>
                <c:pt idx="21">
                  <c:v>42</c:v>
                </c:pt>
                <c:pt idx="22">
                  <c:v>23</c:v>
                </c:pt>
                <c:pt idx="23">
                  <c:v>2</c:v>
                </c:pt>
                <c:pt idx="24">
                  <c:v>290</c:v>
                </c:pt>
                <c:pt idx="25">
                  <c:v>30</c:v>
                </c:pt>
                <c:pt idx="26">
                  <c:v>115</c:v>
                </c:pt>
                <c:pt idx="27">
                  <c:v>11</c:v>
                </c:pt>
                <c:pt idx="28">
                  <c:v>82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1872128"/>
        <c:axId val="161878016"/>
      </c:barChart>
      <c:catAx>
        <c:axId val="1618721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txPr>
          <a:bodyPr rot="-5400000" vert="horz"/>
          <a:lstStyle/>
          <a:p>
            <a:pPr>
              <a:defRPr/>
            </a:pPr>
            <a:endParaRPr lang="ru-RU"/>
          </a:p>
        </c:txPr>
        <c:crossAx val="161878016"/>
        <c:crossesAt val="0"/>
        <c:auto val="1"/>
        <c:lblAlgn val="ctr"/>
        <c:lblOffset val="0"/>
        <c:noMultiLvlLbl val="0"/>
      </c:catAx>
      <c:valAx>
        <c:axId val="161878016"/>
        <c:scaling>
          <c:logBase val="10"/>
          <c:orientation val="minMax"/>
          <c:max val="500"/>
          <c:min val="1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1872128"/>
        <c:crossesAt val="1"/>
        <c:crossBetween val="between"/>
      </c:valAx>
    </c:plotArea>
    <c:legend>
      <c:legendPos val="r"/>
      <c:layout>
        <c:manualLayout>
          <c:xMode val="edge"/>
          <c:yMode val="edge"/>
          <c:x val="0"/>
          <c:y val="0.88937837969742162"/>
          <c:w val="1"/>
          <c:h val="0.10914920748253884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227798699075659E-2"/>
          <c:y val="2.3591704433940104E-2"/>
          <c:w val="0.9161853064019172"/>
          <c:h val="0.75054685638427487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ОКИ!$Z$35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ОКИ!$A$5:$A$33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ОКИ!$Z$37:$Z$65</c:f>
              <c:numCache>
                <c:formatCode>0</c:formatCode>
                <c:ptCount val="29"/>
                <c:pt idx="0">
                  <c:v>188</c:v>
                </c:pt>
                <c:pt idx="1">
                  <c:v>149</c:v>
                </c:pt>
                <c:pt idx="2">
                  <c:v>217</c:v>
                </c:pt>
                <c:pt idx="3">
                  <c:v>63</c:v>
                </c:pt>
                <c:pt idx="4">
                  <c:v>35</c:v>
                </c:pt>
                <c:pt idx="5">
                  <c:v>184</c:v>
                </c:pt>
                <c:pt idx="6">
                  <c:v>570</c:v>
                </c:pt>
                <c:pt idx="7">
                  <c:v>214</c:v>
                </c:pt>
                <c:pt idx="8">
                  <c:v>97</c:v>
                </c:pt>
                <c:pt idx="9">
                  <c:v>163</c:v>
                </c:pt>
                <c:pt idx="10">
                  <c:v>159</c:v>
                </c:pt>
                <c:pt idx="11">
                  <c:v>94</c:v>
                </c:pt>
                <c:pt idx="12">
                  <c:v>39</c:v>
                </c:pt>
                <c:pt idx="13">
                  <c:v>7</c:v>
                </c:pt>
                <c:pt idx="14">
                  <c:v>214</c:v>
                </c:pt>
                <c:pt idx="15">
                  <c:v>110</c:v>
                </c:pt>
                <c:pt idx="16">
                  <c:v>158</c:v>
                </c:pt>
                <c:pt idx="17">
                  <c:v>109</c:v>
                </c:pt>
                <c:pt idx="18">
                  <c:v>207</c:v>
                </c:pt>
                <c:pt idx="19">
                  <c:v>145</c:v>
                </c:pt>
                <c:pt idx="20">
                  <c:v>7</c:v>
                </c:pt>
                <c:pt idx="21">
                  <c:v>69</c:v>
                </c:pt>
                <c:pt idx="22">
                  <c:v>58</c:v>
                </c:pt>
                <c:pt idx="23">
                  <c:v>68</c:v>
                </c:pt>
                <c:pt idx="24">
                  <c:v>6597</c:v>
                </c:pt>
                <c:pt idx="25">
                  <c:v>736</c:v>
                </c:pt>
                <c:pt idx="26">
                  <c:v>398</c:v>
                </c:pt>
                <c:pt idx="27">
                  <c:v>376</c:v>
                </c:pt>
                <c:pt idx="28">
                  <c:v>278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ОКИ!$A$5:$A$33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ОКИ!$AB$5:$AB$33</c:f>
              <c:numCache>
                <c:formatCode>0</c:formatCode>
                <c:ptCount val="29"/>
                <c:pt idx="0">
                  <c:v>158.5</c:v>
                </c:pt>
                <c:pt idx="1">
                  <c:v>136.53333333333333</c:v>
                </c:pt>
                <c:pt idx="2">
                  <c:v>196.93333333333334</c:v>
                </c:pt>
                <c:pt idx="3">
                  <c:v>63.966666666666669</c:v>
                </c:pt>
                <c:pt idx="4">
                  <c:v>42.266666666666673</c:v>
                </c:pt>
                <c:pt idx="5">
                  <c:v>133.63333333333333</c:v>
                </c:pt>
                <c:pt idx="6">
                  <c:v>418.8</c:v>
                </c:pt>
                <c:pt idx="7">
                  <c:v>208.5</c:v>
                </c:pt>
                <c:pt idx="8">
                  <c:v>198.63333333333333</c:v>
                </c:pt>
                <c:pt idx="9">
                  <c:v>138.26666666666668</c:v>
                </c:pt>
                <c:pt idx="10">
                  <c:v>136.23333333333332</c:v>
                </c:pt>
                <c:pt idx="11">
                  <c:v>67.7</c:v>
                </c:pt>
                <c:pt idx="12">
                  <c:v>65.733333333333334</c:v>
                </c:pt>
                <c:pt idx="13">
                  <c:v>62.633333333333333</c:v>
                </c:pt>
                <c:pt idx="14">
                  <c:v>204.13333333333333</c:v>
                </c:pt>
                <c:pt idx="15">
                  <c:v>180.3</c:v>
                </c:pt>
                <c:pt idx="16">
                  <c:v>105.4</c:v>
                </c:pt>
                <c:pt idx="17">
                  <c:v>129.5</c:v>
                </c:pt>
                <c:pt idx="18">
                  <c:v>198.6</c:v>
                </c:pt>
                <c:pt idx="19">
                  <c:v>77.2</c:v>
                </c:pt>
                <c:pt idx="20">
                  <c:v>12.933333333333334</c:v>
                </c:pt>
                <c:pt idx="21">
                  <c:v>72.833333333333329</c:v>
                </c:pt>
                <c:pt idx="22">
                  <c:v>34.133333333333333</c:v>
                </c:pt>
                <c:pt idx="23">
                  <c:v>50.866666666666667</c:v>
                </c:pt>
                <c:pt idx="24">
                  <c:v>6383.4666666666662</c:v>
                </c:pt>
                <c:pt idx="25">
                  <c:v>926.5</c:v>
                </c:pt>
                <c:pt idx="26">
                  <c:v>381.9</c:v>
                </c:pt>
                <c:pt idx="27">
                  <c:v>316.83333333333337</c:v>
                </c:pt>
                <c:pt idx="28">
                  <c:v>229.26666666666668</c:v>
                </c:pt>
              </c:numCache>
            </c:numRef>
          </c:val>
        </c:ser>
        <c:ser>
          <c:idx val="0"/>
          <c:order val="2"/>
          <c:tx>
            <c:strRef>
              <c:f>ОКИ!$Z$3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ОКИ!$A$5:$A$33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ОКИ!$Z$5:$Z$33</c:f>
              <c:numCache>
                <c:formatCode>0</c:formatCode>
                <c:ptCount val="29"/>
                <c:pt idx="0">
                  <c:v>126</c:v>
                </c:pt>
                <c:pt idx="1">
                  <c:v>45</c:v>
                </c:pt>
                <c:pt idx="2">
                  <c:v>182</c:v>
                </c:pt>
                <c:pt idx="3">
                  <c:v>78</c:v>
                </c:pt>
                <c:pt idx="4">
                  <c:v>14</c:v>
                </c:pt>
                <c:pt idx="5">
                  <c:v>94</c:v>
                </c:pt>
                <c:pt idx="6">
                  <c:v>484</c:v>
                </c:pt>
                <c:pt idx="7">
                  <c:v>114</c:v>
                </c:pt>
                <c:pt idx="8">
                  <c:v>200</c:v>
                </c:pt>
                <c:pt idx="9">
                  <c:v>100</c:v>
                </c:pt>
                <c:pt idx="10">
                  <c:v>83</c:v>
                </c:pt>
                <c:pt idx="11">
                  <c:v>76</c:v>
                </c:pt>
                <c:pt idx="12">
                  <c:v>29</c:v>
                </c:pt>
                <c:pt idx="13">
                  <c:v>6</c:v>
                </c:pt>
                <c:pt idx="14">
                  <c:v>157</c:v>
                </c:pt>
                <c:pt idx="15">
                  <c:v>100</c:v>
                </c:pt>
                <c:pt idx="16">
                  <c:v>116</c:v>
                </c:pt>
                <c:pt idx="17">
                  <c:v>147</c:v>
                </c:pt>
                <c:pt idx="18">
                  <c:v>161</c:v>
                </c:pt>
                <c:pt idx="19">
                  <c:v>112</c:v>
                </c:pt>
                <c:pt idx="20">
                  <c:v>2</c:v>
                </c:pt>
                <c:pt idx="21">
                  <c:v>86</c:v>
                </c:pt>
                <c:pt idx="22">
                  <c:v>59</c:v>
                </c:pt>
                <c:pt idx="23">
                  <c:v>40</c:v>
                </c:pt>
                <c:pt idx="24">
                  <c:v>6532</c:v>
                </c:pt>
                <c:pt idx="25">
                  <c:v>413</c:v>
                </c:pt>
                <c:pt idx="26">
                  <c:v>332</c:v>
                </c:pt>
                <c:pt idx="27">
                  <c:v>189</c:v>
                </c:pt>
                <c:pt idx="28">
                  <c:v>250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1946624"/>
        <c:axId val="161956608"/>
      </c:barChart>
      <c:catAx>
        <c:axId val="161946624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1956608"/>
        <c:crosses val="autoZero"/>
        <c:auto val="1"/>
        <c:lblAlgn val="ctr"/>
        <c:lblOffset val="100"/>
        <c:noMultiLvlLbl val="0"/>
      </c:catAx>
      <c:valAx>
        <c:axId val="161956608"/>
        <c:scaling>
          <c:logBase val="10"/>
          <c:orientation val="minMax"/>
          <c:max val="7000"/>
          <c:min val="1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194662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7.6872304005471803E-4"/>
          <c:y val="0.88937837969742162"/>
          <c:w val="0.9978399726121191"/>
          <c:h val="0.10914920748253884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0149278215223099E-2"/>
          <c:y val="2.3469718099621478E-2"/>
          <c:w val="0.92371916010498689"/>
          <c:h val="0.75183671124233098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ГЛПС!$Z$35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ГЛПС!$Z$37:$Z$65</c:f>
              <c:numCache>
                <c:formatCode>0</c:formatCode>
                <c:ptCount val="29"/>
                <c:pt idx="0">
                  <c:v>34</c:v>
                </c:pt>
                <c:pt idx="1">
                  <c:v>1</c:v>
                </c:pt>
                <c:pt idx="2">
                  <c:v>21</c:v>
                </c:pt>
                <c:pt idx="3">
                  <c:v>7</c:v>
                </c:pt>
                <c:pt idx="4">
                  <c:v>3</c:v>
                </c:pt>
                <c:pt idx="5">
                  <c:v>6</c:v>
                </c:pt>
                <c:pt idx="6">
                  <c:v>32</c:v>
                </c:pt>
                <c:pt idx="7">
                  <c:v>34</c:v>
                </c:pt>
                <c:pt idx="8">
                  <c:v>10</c:v>
                </c:pt>
                <c:pt idx="9">
                  <c:v>7</c:v>
                </c:pt>
                <c:pt idx="10">
                  <c:v>0</c:v>
                </c:pt>
                <c:pt idx="11">
                  <c:v>30</c:v>
                </c:pt>
                <c:pt idx="12">
                  <c:v>7</c:v>
                </c:pt>
                <c:pt idx="13">
                  <c:v>4</c:v>
                </c:pt>
                <c:pt idx="14">
                  <c:v>15</c:v>
                </c:pt>
                <c:pt idx="15">
                  <c:v>1</c:v>
                </c:pt>
                <c:pt idx="16">
                  <c:v>7</c:v>
                </c:pt>
                <c:pt idx="17">
                  <c:v>12</c:v>
                </c:pt>
                <c:pt idx="18">
                  <c:v>32</c:v>
                </c:pt>
                <c:pt idx="19">
                  <c:v>17</c:v>
                </c:pt>
                <c:pt idx="20">
                  <c:v>2</c:v>
                </c:pt>
                <c:pt idx="21">
                  <c:v>23</c:v>
                </c:pt>
                <c:pt idx="22">
                  <c:v>7</c:v>
                </c:pt>
                <c:pt idx="23">
                  <c:v>1</c:v>
                </c:pt>
                <c:pt idx="24">
                  <c:v>203</c:v>
                </c:pt>
                <c:pt idx="25">
                  <c:v>10</c:v>
                </c:pt>
                <c:pt idx="26">
                  <c:v>39</c:v>
                </c:pt>
                <c:pt idx="27">
                  <c:v>4</c:v>
                </c:pt>
                <c:pt idx="28">
                  <c:v>49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ГЛПС!$AB$5:$AB$33</c:f>
              <c:numCache>
                <c:formatCode>0</c:formatCode>
                <c:ptCount val="29"/>
                <c:pt idx="0">
                  <c:v>33.333333333333336</c:v>
                </c:pt>
                <c:pt idx="1">
                  <c:v>1.0666666666666667</c:v>
                </c:pt>
                <c:pt idx="2">
                  <c:v>16.2</c:v>
                </c:pt>
                <c:pt idx="3">
                  <c:v>10.6</c:v>
                </c:pt>
                <c:pt idx="4">
                  <c:v>4.0666666666666664</c:v>
                </c:pt>
                <c:pt idx="5">
                  <c:v>1.0333333333333332</c:v>
                </c:pt>
                <c:pt idx="6">
                  <c:v>61.866666666666667</c:v>
                </c:pt>
                <c:pt idx="7">
                  <c:v>33.200000000000003</c:v>
                </c:pt>
                <c:pt idx="8">
                  <c:v>3.6</c:v>
                </c:pt>
                <c:pt idx="9">
                  <c:v>2.4666666666666668</c:v>
                </c:pt>
                <c:pt idx="10">
                  <c:v>0.16666666666666666</c:v>
                </c:pt>
                <c:pt idx="11">
                  <c:v>17.866666666666667</c:v>
                </c:pt>
                <c:pt idx="12">
                  <c:v>8.1999999999999993</c:v>
                </c:pt>
                <c:pt idx="13">
                  <c:v>4.3</c:v>
                </c:pt>
                <c:pt idx="14">
                  <c:v>29.8</c:v>
                </c:pt>
                <c:pt idx="15">
                  <c:v>7.5666666666666664</c:v>
                </c:pt>
                <c:pt idx="16">
                  <c:v>12.133333333333333</c:v>
                </c:pt>
                <c:pt idx="17">
                  <c:v>20.633333333333336</c:v>
                </c:pt>
                <c:pt idx="18">
                  <c:v>34.06666666666667</c:v>
                </c:pt>
                <c:pt idx="19">
                  <c:v>24.766666666666666</c:v>
                </c:pt>
                <c:pt idx="20">
                  <c:v>0.16666666666666666</c:v>
                </c:pt>
                <c:pt idx="21">
                  <c:v>25.799999999999997</c:v>
                </c:pt>
                <c:pt idx="22">
                  <c:v>0</c:v>
                </c:pt>
                <c:pt idx="23">
                  <c:v>0</c:v>
                </c:pt>
                <c:pt idx="24">
                  <c:v>450.33333333333331</c:v>
                </c:pt>
                <c:pt idx="25">
                  <c:v>19.200000000000003</c:v>
                </c:pt>
                <c:pt idx="26">
                  <c:v>57.7</c:v>
                </c:pt>
                <c:pt idx="27">
                  <c:v>1</c:v>
                </c:pt>
                <c:pt idx="28">
                  <c:v>31.166666666666664</c:v>
                </c:pt>
              </c:numCache>
            </c:numRef>
          </c:val>
        </c:ser>
        <c:ser>
          <c:idx val="0"/>
          <c:order val="2"/>
          <c:tx>
            <c:strRef>
              <c:f>ГЛПС!$Z$3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ГЛПС!$Z$5:$Z$33</c:f>
              <c:numCache>
                <c:formatCode>0</c:formatCode>
                <c:ptCount val="29"/>
                <c:pt idx="0">
                  <c:v>34</c:v>
                </c:pt>
                <c:pt idx="1">
                  <c:v>10</c:v>
                </c:pt>
                <c:pt idx="2">
                  <c:v>40</c:v>
                </c:pt>
                <c:pt idx="3">
                  <c:v>20</c:v>
                </c:pt>
                <c:pt idx="4">
                  <c:v>5</c:v>
                </c:pt>
                <c:pt idx="5">
                  <c:v>11</c:v>
                </c:pt>
                <c:pt idx="6">
                  <c:v>161</c:v>
                </c:pt>
                <c:pt idx="7">
                  <c:v>69</c:v>
                </c:pt>
                <c:pt idx="8">
                  <c:v>4</c:v>
                </c:pt>
                <c:pt idx="9">
                  <c:v>4</c:v>
                </c:pt>
                <c:pt idx="10">
                  <c:v>10</c:v>
                </c:pt>
                <c:pt idx="11">
                  <c:v>37</c:v>
                </c:pt>
                <c:pt idx="12">
                  <c:v>4</c:v>
                </c:pt>
                <c:pt idx="13">
                  <c:v>7</c:v>
                </c:pt>
                <c:pt idx="14">
                  <c:v>55</c:v>
                </c:pt>
                <c:pt idx="15">
                  <c:v>5</c:v>
                </c:pt>
                <c:pt idx="16">
                  <c:v>18</c:v>
                </c:pt>
                <c:pt idx="17">
                  <c:v>47</c:v>
                </c:pt>
                <c:pt idx="18">
                  <c:v>95</c:v>
                </c:pt>
                <c:pt idx="19">
                  <c:v>47</c:v>
                </c:pt>
                <c:pt idx="20">
                  <c:v>3</c:v>
                </c:pt>
                <c:pt idx="21">
                  <c:v>69</c:v>
                </c:pt>
                <c:pt idx="22">
                  <c:v>2</c:v>
                </c:pt>
                <c:pt idx="23">
                  <c:v>3</c:v>
                </c:pt>
                <c:pt idx="24">
                  <c:v>1027</c:v>
                </c:pt>
                <c:pt idx="25">
                  <c:v>14</c:v>
                </c:pt>
                <c:pt idx="26">
                  <c:v>86</c:v>
                </c:pt>
                <c:pt idx="27">
                  <c:v>4</c:v>
                </c:pt>
                <c:pt idx="28">
                  <c:v>51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2742656"/>
        <c:axId val="162744192"/>
      </c:barChart>
      <c:catAx>
        <c:axId val="162742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2744192"/>
        <c:crosses val="autoZero"/>
        <c:auto val="1"/>
        <c:lblAlgn val="ctr"/>
        <c:lblOffset val="100"/>
        <c:noMultiLvlLbl val="0"/>
      </c:catAx>
      <c:valAx>
        <c:axId val="162744192"/>
        <c:scaling>
          <c:logBase val="10"/>
          <c:orientation val="minMax"/>
          <c:max val="1100"/>
          <c:min val="1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274265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1.2849956255473041E-4"/>
          <c:y val="0.88949861995705559"/>
          <c:w val="0.99709372265966756"/>
          <c:h val="0.10858482639884644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3282511253971413E-2"/>
          <c:y val="2.3591704433940104E-2"/>
          <c:w val="0.9267087028084342"/>
          <c:h val="0.76127035839970225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КЭ!$Z$35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КЭ!$A$37:$A$65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КЭ!$Z$37:$Z$65</c:f>
              <c:numCache>
                <c:formatCode>0</c:formatCode>
                <c:ptCount val="29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</c:v>
                </c:pt>
                <c:pt idx="8">
                  <c:v>0</c:v>
                </c:pt>
                <c:pt idx="9">
                  <c:v>0</c:v>
                </c:pt>
                <c:pt idx="10">
                  <c:v>2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5</c:v>
                </c:pt>
                <c:pt idx="19">
                  <c:v>2</c:v>
                </c:pt>
                <c:pt idx="20">
                  <c:v>0</c:v>
                </c:pt>
                <c:pt idx="21">
                  <c:v>2</c:v>
                </c:pt>
                <c:pt idx="22">
                  <c:v>0</c:v>
                </c:pt>
                <c:pt idx="23">
                  <c:v>1</c:v>
                </c:pt>
                <c:pt idx="24">
                  <c:v>10</c:v>
                </c:pt>
                <c:pt idx="25">
                  <c:v>0</c:v>
                </c:pt>
                <c:pt idx="26">
                  <c:v>3</c:v>
                </c:pt>
                <c:pt idx="27">
                  <c:v>0</c:v>
                </c:pt>
                <c:pt idx="28">
                  <c:v>2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КЭ!$A$37:$A$65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КЭ!$AB$5:$AB$33</c:f>
              <c:numCache>
                <c:formatCode>0</c:formatCode>
                <c:ptCount val="29"/>
                <c:pt idx="0">
                  <c:v>0</c:v>
                </c:pt>
                <c:pt idx="1">
                  <c:v>3.5333333333333332</c:v>
                </c:pt>
                <c:pt idx="2">
                  <c:v>1.5</c:v>
                </c:pt>
                <c:pt idx="3">
                  <c:v>0</c:v>
                </c:pt>
                <c:pt idx="4">
                  <c:v>0</c:v>
                </c:pt>
                <c:pt idx="5">
                  <c:v>1.1000000000000001</c:v>
                </c:pt>
                <c:pt idx="6">
                  <c:v>0.4</c:v>
                </c:pt>
                <c:pt idx="7">
                  <c:v>5.0999999999999996</c:v>
                </c:pt>
                <c:pt idx="8">
                  <c:v>0</c:v>
                </c:pt>
                <c:pt idx="9">
                  <c:v>0.1</c:v>
                </c:pt>
                <c:pt idx="10">
                  <c:v>3.4666666666666663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3.1</c:v>
                </c:pt>
                <c:pt idx="19">
                  <c:v>2.2000000000000002</c:v>
                </c:pt>
                <c:pt idx="20">
                  <c:v>0</c:v>
                </c:pt>
                <c:pt idx="21">
                  <c:v>3.5</c:v>
                </c:pt>
                <c:pt idx="22">
                  <c:v>0</c:v>
                </c:pt>
                <c:pt idx="23">
                  <c:v>0</c:v>
                </c:pt>
                <c:pt idx="24">
                  <c:v>19.2</c:v>
                </c:pt>
                <c:pt idx="25">
                  <c:v>0</c:v>
                </c:pt>
                <c:pt idx="26">
                  <c:v>1</c:v>
                </c:pt>
                <c:pt idx="27">
                  <c:v>0</c:v>
                </c:pt>
                <c:pt idx="28">
                  <c:v>5</c:v>
                </c:pt>
              </c:numCache>
            </c:numRef>
          </c:val>
        </c:ser>
        <c:ser>
          <c:idx val="0"/>
          <c:order val="2"/>
          <c:tx>
            <c:strRef>
              <c:f>КЭ!$Z$3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КЭ!$A$37:$A$65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КЭ!$Z$5:$Z$33</c:f>
              <c:numCache>
                <c:formatCode>0</c:formatCode>
                <c:ptCount val="29"/>
                <c:pt idx="0">
                  <c:v>1</c:v>
                </c:pt>
                <c:pt idx="1">
                  <c:v>5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2</c:v>
                </c:pt>
                <c:pt idx="6">
                  <c:v>1</c:v>
                </c:pt>
                <c:pt idx="7">
                  <c:v>3</c:v>
                </c:pt>
                <c:pt idx="8">
                  <c:v>0</c:v>
                </c:pt>
                <c:pt idx="9">
                  <c:v>1</c:v>
                </c:pt>
                <c:pt idx="10">
                  <c:v>7</c:v>
                </c:pt>
                <c:pt idx="11">
                  <c:v>1</c:v>
                </c:pt>
                <c:pt idx="12">
                  <c:v>0</c:v>
                </c:pt>
                <c:pt idx="13">
                  <c:v>1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8</c:v>
                </c:pt>
                <c:pt idx="19">
                  <c:v>1</c:v>
                </c:pt>
                <c:pt idx="20">
                  <c:v>0</c:v>
                </c:pt>
                <c:pt idx="21">
                  <c:v>4</c:v>
                </c:pt>
                <c:pt idx="22">
                  <c:v>1</c:v>
                </c:pt>
                <c:pt idx="23">
                  <c:v>1</c:v>
                </c:pt>
                <c:pt idx="24">
                  <c:v>13</c:v>
                </c:pt>
                <c:pt idx="25">
                  <c:v>0</c:v>
                </c:pt>
                <c:pt idx="26">
                  <c:v>3</c:v>
                </c:pt>
                <c:pt idx="27">
                  <c:v>1</c:v>
                </c:pt>
                <c:pt idx="28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558144"/>
        <c:axId val="163559680"/>
      </c:barChart>
      <c:catAx>
        <c:axId val="1635581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3559680"/>
        <c:crosses val="autoZero"/>
        <c:auto val="1"/>
        <c:lblAlgn val="ctr"/>
        <c:lblOffset val="100"/>
        <c:noMultiLvlLbl val="0"/>
      </c:catAx>
      <c:valAx>
        <c:axId val="163559680"/>
        <c:scaling>
          <c:orientation val="minMax"/>
          <c:max val="20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355814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"/>
          <c:y val="0.88937837969742162"/>
          <c:w val="1"/>
          <c:h val="0.10914920748253884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3314755220814783E-2"/>
          <c:y val="2.3591704433940104E-2"/>
          <c:w val="0.93033815816501197"/>
          <c:h val="0.76127035839970225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КБ!$Z$35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КБ!$Z$37:$Z$65</c:f>
              <c:numCache>
                <c:formatCode>0</c:formatCode>
                <c:ptCount val="29"/>
                <c:pt idx="0">
                  <c:v>1</c:v>
                </c:pt>
                <c:pt idx="1">
                  <c:v>16</c:v>
                </c:pt>
                <c:pt idx="2">
                  <c:v>3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  <c:pt idx="6">
                  <c:v>3</c:v>
                </c:pt>
                <c:pt idx="7">
                  <c:v>21</c:v>
                </c:pt>
                <c:pt idx="8">
                  <c:v>0</c:v>
                </c:pt>
                <c:pt idx="9">
                  <c:v>1</c:v>
                </c:pt>
                <c:pt idx="10">
                  <c:v>4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11</c:v>
                </c:pt>
                <c:pt idx="19">
                  <c:v>1</c:v>
                </c:pt>
                <c:pt idx="20">
                  <c:v>0</c:v>
                </c:pt>
                <c:pt idx="21">
                  <c:v>0</c:v>
                </c:pt>
                <c:pt idx="22">
                  <c:v>1</c:v>
                </c:pt>
                <c:pt idx="23">
                  <c:v>0</c:v>
                </c:pt>
                <c:pt idx="24">
                  <c:v>19</c:v>
                </c:pt>
                <c:pt idx="25">
                  <c:v>0</c:v>
                </c:pt>
                <c:pt idx="26">
                  <c:v>3</c:v>
                </c:pt>
                <c:pt idx="27">
                  <c:v>0</c:v>
                </c:pt>
                <c:pt idx="28">
                  <c:v>1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КБ!$AB$5:$AB$33</c:f>
              <c:numCache>
                <c:formatCode>0</c:formatCode>
                <c:ptCount val="29"/>
                <c:pt idx="0">
                  <c:v>0.66666666666666663</c:v>
                </c:pt>
                <c:pt idx="1">
                  <c:v>6.166666666666667</c:v>
                </c:pt>
                <c:pt idx="2">
                  <c:v>1.3666666666666667</c:v>
                </c:pt>
                <c:pt idx="3">
                  <c:v>1</c:v>
                </c:pt>
                <c:pt idx="4">
                  <c:v>0</c:v>
                </c:pt>
                <c:pt idx="5">
                  <c:v>1.1000000000000001</c:v>
                </c:pt>
                <c:pt idx="6">
                  <c:v>7.9</c:v>
                </c:pt>
                <c:pt idx="7">
                  <c:v>15.700000000000001</c:v>
                </c:pt>
                <c:pt idx="8">
                  <c:v>0</c:v>
                </c:pt>
                <c:pt idx="9">
                  <c:v>1.8</c:v>
                </c:pt>
                <c:pt idx="10">
                  <c:v>5.3666666666666663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</c:v>
                </c:pt>
                <c:pt idx="15">
                  <c:v>0.7</c:v>
                </c:pt>
                <c:pt idx="16">
                  <c:v>3</c:v>
                </c:pt>
                <c:pt idx="17">
                  <c:v>1.9666666666666668</c:v>
                </c:pt>
                <c:pt idx="18">
                  <c:v>4</c:v>
                </c:pt>
                <c:pt idx="19">
                  <c:v>1</c:v>
                </c:pt>
                <c:pt idx="20">
                  <c:v>0</c:v>
                </c:pt>
                <c:pt idx="21">
                  <c:v>7.1666666666666661</c:v>
                </c:pt>
                <c:pt idx="22">
                  <c:v>0</c:v>
                </c:pt>
                <c:pt idx="23">
                  <c:v>0</c:v>
                </c:pt>
                <c:pt idx="24">
                  <c:v>57.133333333333333</c:v>
                </c:pt>
                <c:pt idx="25">
                  <c:v>2.7</c:v>
                </c:pt>
                <c:pt idx="26">
                  <c:v>4</c:v>
                </c:pt>
                <c:pt idx="27">
                  <c:v>0</c:v>
                </c:pt>
                <c:pt idx="28">
                  <c:v>1.1000000000000001</c:v>
                </c:pt>
              </c:numCache>
            </c:numRef>
          </c:val>
        </c:ser>
        <c:ser>
          <c:idx val="0"/>
          <c:order val="2"/>
          <c:tx>
            <c:strRef>
              <c:f>КБ!$Z$3</c:f>
              <c:strCache>
                <c:ptCount val="1"/>
                <c:pt idx="0">
                  <c:v>2017 год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КБ!$A$37:$A$65</c:f>
              <c:strCache>
                <c:ptCount val="29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Граховский</c:v>
                </c:pt>
                <c:pt idx="5">
                  <c:v>Дебеский</c:v>
                </c:pt>
                <c:pt idx="6">
                  <c:v>Завьяловский</c:v>
                </c:pt>
                <c:pt idx="7">
                  <c:v>Игринский</c:v>
                </c:pt>
                <c:pt idx="8">
                  <c:v>Камбарский</c:v>
                </c:pt>
                <c:pt idx="9">
                  <c:v>Каракулинский</c:v>
                </c:pt>
                <c:pt idx="10">
                  <c:v>Кезский</c:v>
                </c:pt>
                <c:pt idx="11">
                  <c:v>Кизнерский</c:v>
                </c:pt>
                <c:pt idx="12">
                  <c:v>Киясовский</c:v>
                </c:pt>
                <c:pt idx="13">
                  <c:v>Красногорский</c:v>
                </c:pt>
                <c:pt idx="14">
                  <c:v>М.Пургинский</c:v>
                </c:pt>
                <c:pt idx="15">
                  <c:v>Сарапульский</c:v>
                </c:pt>
                <c:pt idx="16">
                  <c:v>Селтинский</c:v>
                </c:pt>
                <c:pt idx="17">
                  <c:v>Сюмсинский</c:v>
                </c:pt>
                <c:pt idx="18">
                  <c:v>Увинский</c:v>
                </c:pt>
                <c:pt idx="19">
                  <c:v>Шарканский</c:v>
                </c:pt>
                <c:pt idx="20">
                  <c:v>Юкаменский</c:v>
                </c:pt>
                <c:pt idx="21">
                  <c:v>Як.Бодьинский</c:v>
                </c:pt>
                <c:pt idx="22">
                  <c:v>Ярский</c:v>
                </c:pt>
                <c:pt idx="23">
                  <c:v>Глазовский</c:v>
                </c:pt>
                <c:pt idx="24">
                  <c:v>Ижевск</c:v>
                </c:pt>
                <c:pt idx="25">
                  <c:v>Сарапул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</c:strCache>
            </c:strRef>
          </c:cat>
          <c:val>
            <c:numRef>
              <c:f>КБ!$Z$5:$Z$33</c:f>
              <c:numCache>
                <c:formatCode>0</c:formatCode>
                <c:ptCount val="29"/>
                <c:pt idx="0">
                  <c:v>4</c:v>
                </c:pt>
                <c:pt idx="1">
                  <c:v>8</c:v>
                </c:pt>
                <c:pt idx="2">
                  <c:v>1</c:v>
                </c:pt>
                <c:pt idx="3">
                  <c:v>2</c:v>
                </c:pt>
                <c:pt idx="4">
                  <c:v>1</c:v>
                </c:pt>
                <c:pt idx="5">
                  <c:v>1</c:v>
                </c:pt>
                <c:pt idx="6">
                  <c:v>12</c:v>
                </c:pt>
                <c:pt idx="7">
                  <c:v>9</c:v>
                </c:pt>
                <c:pt idx="8">
                  <c:v>0</c:v>
                </c:pt>
                <c:pt idx="9">
                  <c:v>1</c:v>
                </c:pt>
                <c:pt idx="10">
                  <c:v>3</c:v>
                </c:pt>
                <c:pt idx="11">
                  <c:v>0</c:v>
                </c:pt>
                <c:pt idx="12">
                  <c:v>0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2</c:v>
                </c:pt>
                <c:pt idx="17">
                  <c:v>6</c:v>
                </c:pt>
                <c:pt idx="18">
                  <c:v>8</c:v>
                </c:pt>
                <c:pt idx="19">
                  <c:v>0</c:v>
                </c:pt>
                <c:pt idx="20">
                  <c:v>0</c:v>
                </c:pt>
                <c:pt idx="21">
                  <c:v>3</c:v>
                </c:pt>
                <c:pt idx="22">
                  <c:v>0</c:v>
                </c:pt>
                <c:pt idx="23">
                  <c:v>0</c:v>
                </c:pt>
                <c:pt idx="24">
                  <c:v>29</c:v>
                </c:pt>
                <c:pt idx="25">
                  <c:v>2</c:v>
                </c:pt>
                <c:pt idx="26">
                  <c:v>9</c:v>
                </c:pt>
                <c:pt idx="27">
                  <c:v>2</c:v>
                </c:pt>
                <c:pt idx="28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4365056"/>
        <c:axId val="164366592"/>
      </c:barChart>
      <c:catAx>
        <c:axId val="1643650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4366592"/>
        <c:crosses val="autoZero"/>
        <c:auto val="1"/>
        <c:lblAlgn val="ctr"/>
        <c:lblOffset val="100"/>
        <c:noMultiLvlLbl val="0"/>
      </c:catAx>
      <c:valAx>
        <c:axId val="164366592"/>
        <c:scaling>
          <c:orientation val="minMax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заболевших</a:t>
                </a:r>
                <a:endParaRPr lang="ru-RU" sz="1400" b="0" dirty="0"/>
              </a:p>
            </c:rich>
          </c:tx>
          <c:overlay val="0"/>
        </c:title>
        <c:numFmt formatCode="0" sourceLinked="1"/>
        <c:majorTickMark val="out"/>
        <c:minorTickMark val="none"/>
        <c:tickLblPos val="nextTo"/>
        <c:crossAx val="16436505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7.6872304005471803E-4"/>
          <c:y val="0.88937837969742162"/>
          <c:w val="0.9978399726121191"/>
          <c:h val="0.10914920748253884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3540072974692816E-2"/>
          <c:y val="2.3591704433940104E-2"/>
          <c:w val="0.92641040502845506"/>
          <c:h val="0.77368513400071226"/>
        </c:manualLayout>
      </c:layout>
      <c:barChart>
        <c:barDir val="col"/>
        <c:grouping val="clustered"/>
        <c:varyColors val="0"/>
        <c:ser>
          <c:idx val="2"/>
          <c:order val="0"/>
          <c:tx>
            <c:strRef>
              <c:f>ПАСПОРТ!$F$2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ПАСПОРТ!$A$3:$A$32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ПАСПОРТ!$F$3:$F$32</c:f>
              <c:numCache>
                <c:formatCode>General</c:formatCode>
                <c:ptCount val="30"/>
                <c:pt idx="0">
                  <c:v>5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  <c:pt idx="4">
                  <c:v>5</c:v>
                </c:pt>
                <c:pt idx="5">
                  <c:v>1</c:v>
                </c:pt>
                <c:pt idx="6">
                  <c:v>9</c:v>
                </c:pt>
                <c:pt idx="7">
                  <c:v>1</c:v>
                </c:pt>
                <c:pt idx="8">
                  <c:v>7</c:v>
                </c:pt>
                <c:pt idx="9">
                  <c:v>2</c:v>
                </c:pt>
                <c:pt idx="10">
                  <c:v>1</c:v>
                </c:pt>
                <c:pt idx="11">
                  <c:v>13</c:v>
                </c:pt>
                <c:pt idx="12">
                  <c:v>13</c:v>
                </c:pt>
                <c:pt idx="13">
                  <c:v>4</c:v>
                </c:pt>
                <c:pt idx="14">
                  <c:v>1</c:v>
                </c:pt>
                <c:pt idx="15">
                  <c:v>2</c:v>
                </c:pt>
                <c:pt idx="16">
                  <c:v>2</c:v>
                </c:pt>
                <c:pt idx="17">
                  <c:v>11</c:v>
                </c:pt>
                <c:pt idx="18">
                  <c:v>10</c:v>
                </c:pt>
                <c:pt idx="19">
                  <c:v>1</c:v>
                </c:pt>
                <c:pt idx="20">
                  <c:v>11</c:v>
                </c:pt>
                <c:pt idx="21">
                  <c:v>1</c:v>
                </c:pt>
                <c:pt idx="22">
                  <c:v>0</c:v>
                </c:pt>
                <c:pt idx="23">
                  <c:v>0</c:v>
                </c:pt>
                <c:pt idx="24">
                  <c:v>2</c:v>
                </c:pt>
                <c:pt idx="25">
                  <c:v>1</c:v>
                </c:pt>
                <c:pt idx="26">
                  <c:v>2</c:v>
                </c:pt>
                <c:pt idx="27">
                  <c:v>1</c:v>
                </c:pt>
                <c:pt idx="28">
                  <c:v>0</c:v>
                </c:pt>
                <c:pt idx="29">
                  <c:v>2</c:v>
                </c:pt>
              </c:numCache>
            </c:numRef>
          </c:val>
        </c:ser>
        <c:ser>
          <c:idx val="1"/>
          <c:order val="1"/>
          <c:tx>
            <c:v>СМЗ</c:v>
          </c:tx>
          <c:spPr>
            <a:solidFill>
              <a:srgbClr val="008000">
                <a:alpha val="70000"/>
              </a:srgbClr>
            </a:solidFill>
            <a:ln>
              <a:solidFill>
                <a:schemeClr val="tx2"/>
              </a:solidFill>
            </a:ln>
          </c:spPr>
          <c:invertIfNegative val="0"/>
          <c:cat>
            <c:strRef>
              <c:f>ПАСПОРТ!$A$3:$A$32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ПАСПОРТ!$I$3:$I$32</c:f>
              <c:numCache>
                <c:formatCode>General</c:formatCode>
                <c:ptCount val="30"/>
                <c:pt idx="0">
                  <c:v>3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3</c:v>
                </c:pt>
                <c:pt idx="5">
                  <c:v>2</c:v>
                </c:pt>
                <c:pt idx="6">
                  <c:v>3</c:v>
                </c:pt>
                <c:pt idx="7">
                  <c:v>3</c:v>
                </c:pt>
                <c:pt idx="8">
                  <c:v>5</c:v>
                </c:pt>
                <c:pt idx="9">
                  <c:v>2</c:v>
                </c:pt>
                <c:pt idx="10">
                  <c:v>1</c:v>
                </c:pt>
                <c:pt idx="11">
                  <c:v>4</c:v>
                </c:pt>
                <c:pt idx="12">
                  <c:v>7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4</c:v>
                </c:pt>
                <c:pt idx="17">
                  <c:v>6</c:v>
                </c:pt>
                <c:pt idx="18">
                  <c:v>4</c:v>
                </c:pt>
                <c:pt idx="19">
                  <c:v>2</c:v>
                </c:pt>
                <c:pt idx="20">
                  <c:v>6</c:v>
                </c:pt>
                <c:pt idx="21">
                  <c:v>2</c:v>
                </c:pt>
                <c:pt idx="22">
                  <c:v>3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</c:numCache>
            </c:numRef>
          </c:val>
        </c:ser>
        <c:ser>
          <c:idx val="0"/>
          <c:order val="2"/>
          <c:tx>
            <c:strRef>
              <c:f>ПАСПОРТ!$G$2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chemeClr val="tx2"/>
              </a:solidFill>
            </a:ln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ПАСПОРТ!$A$3:$A$32</c:f>
              <c:strCache>
                <c:ptCount val="30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  <c:pt idx="26">
                  <c:v>Воткинск</c:v>
                </c:pt>
                <c:pt idx="27">
                  <c:v>Глазов</c:v>
                </c:pt>
                <c:pt idx="28">
                  <c:v>Можга</c:v>
                </c:pt>
                <c:pt idx="29">
                  <c:v>Сарапул</c:v>
                </c:pt>
              </c:strCache>
            </c:strRef>
          </c:cat>
          <c:val>
            <c:numRef>
              <c:f>ПАСПОРТ!$G$3:$G$32</c:f>
              <c:numCache>
                <c:formatCode>General</c:formatCode>
                <c:ptCount val="30"/>
                <c:pt idx="0">
                  <c:v>2</c:v>
                </c:pt>
                <c:pt idx="1">
                  <c:v>0</c:v>
                </c:pt>
                <c:pt idx="2">
                  <c:v>2</c:v>
                </c:pt>
                <c:pt idx="3">
                  <c:v>1</c:v>
                </c:pt>
                <c:pt idx="4">
                  <c:v>1</c:v>
                </c:pt>
                <c:pt idx="5">
                  <c:v>0</c:v>
                </c:pt>
                <c:pt idx="6">
                  <c:v>3</c:v>
                </c:pt>
                <c:pt idx="7">
                  <c:v>1</c:v>
                </c:pt>
                <c:pt idx="8">
                  <c:v>6</c:v>
                </c:pt>
                <c:pt idx="9">
                  <c:v>0</c:v>
                </c:pt>
                <c:pt idx="10">
                  <c:v>0</c:v>
                </c:pt>
                <c:pt idx="11">
                  <c:v>6</c:v>
                </c:pt>
                <c:pt idx="12">
                  <c:v>4</c:v>
                </c:pt>
                <c:pt idx="13">
                  <c:v>2</c:v>
                </c:pt>
                <c:pt idx="14">
                  <c:v>1</c:v>
                </c:pt>
                <c:pt idx="15">
                  <c:v>6</c:v>
                </c:pt>
                <c:pt idx="16">
                  <c:v>7</c:v>
                </c:pt>
                <c:pt idx="17">
                  <c:v>4</c:v>
                </c:pt>
                <c:pt idx="18">
                  <c:v>7</c:v>
                </c:pt>
                <c:pt idx="19">
                  <c:v>4</c:v>
                </c:pt>
                <c:pt idx="20">
                  <c:v>7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0</c:v>
                </c:pt>
                <c:pt idx="25">
                  <c:v>1</c:v>
                </c:pt>
                <c:pt idx="26">
                  <c:v>0</c:v>
                </c:pt>
                <c:pt idx="27">
                  <c:v>0</c:v>
                </c:pt>
                <c:pt idx="28">
                  <c:v>1</c:v>
                </c:pt>
                <c:pt idx="29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5249408"/>
        <c:axId val="165250944"/>
      </c:barChart>
      <c:catAx>
        <c:axId val="165249408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5250944"/>
        <c:crosses val="autoZero"/>
        <c:auto val="1"/>
        <c:lblAlgn val="ctr"/>
        <c:lblOffset val="100"/>
        <c:noMultiLvlLbl val="0"/>
      </c:catAx>
      <c:valAx>
        <c:axId val="165250944"/>
        <c:scaling>
          <c:orientation val="minMax"/>
        </c:scaling>
        <c:delete val="0"/>
        <c:axPos val="l"/>
        <c:majorGridlines/>
        <c:minorGridlines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ru-RU" sz="1400" b="0" dirty="0" smtClean="0"/>
                  <a:t>Количество заболеваний</a:t>
                </a:r>
                <a:r>
                  <a:rPr lang="ru-RU" sz="1400" b="0" baseline="0" dirty="0" smtClean="0"/>
                  <a:t> бешенством</a:t>
                </a:r>
                <a:endParaRPr lang="ru-RU" sz="1400" b="0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6524940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1.4015327587942501E-3"/>
          <c:y val="0.9322723877591309"/>
          <c:w val="0.99859846724120571"/>
          <c:h val="6.7727612240869109E-2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5.972451881014873E-2"/>
          <c:y val="2.3784727470217794E-2"/>
          <c:w val="0.93284219160104986"/>
          <c:h val="0.73734343898150034"/>
        </c:manualLayout>
      </c:layout>
      <c:bar3DChart>
        <c:barDir val="col"/>
        <c:grouping val="clustered"/>
        <c:varyColors val="0"/>
        <c:ser>
          <c:idx val="2"/>
          <c:order val="0"/>
          <c:tx>
            <c:strRef>
              <c:f>'снижение годовое'!$G$1:$G$2</c:f>
              <c:strCache>
                <c:ptCount val="1"/>
                <c:pt idx="0">
                  <c:v>АППГ</c:v>
                </c:pt>
              </c:strCache>
            </c:strRef>
          </c:tx>
          <c:spPr>
            <a:solidFill>
              <a:srgbClr val="0000FF"/>
            </a:solidFill>
            <a:ln w="3175">
              <a:solidFill>
                <a:schemeClr val="tx1"/>
              </a:solidFill>
            </a:ln>
          </c:spPr>
          <c:invertIfNegative val="0"/>
          <c:cat>
            <c:strRef>
              <c:f>'снижение годовое'!$A$3:$A$28</c:f>
              <c:strCache>
                <c:ptCount val="26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</c:strCache>
            </c:strRef>
          </c:cat>
          <c:val>
            <c:numRef>
              <c:f>'снижение годовое'!$G$3:$G$28</c:f>
              <c:numCache>
                <c:formatCode>General</c:formatCode>
                <c:ptCount val="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</c:v>
                </c:pt>
                <c:pt idx="5">
                  <c:v>2</c:v>
                </c:pt>
                <c:pt idx="6">
                  <c:v>1</c:v>
                </c:pt>
                <c:pt idx="7">
                  <c:v>4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2</c:v>
                </c:pt>
                <c:pt idx="13">
                  <c:v>4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0</c:v>
                </c:pt>
                <c:pt idx="18">
                  <c:v>2</c:v>
                </c:pt>
                <c:pt idx="19">
                  <c:v>2</c:v>
                </c:pt>
                <c:pt idx="20">
                  <c:v>2</c:v>
                </c:pt>
                <c:pt idx="21">
                  <c:v>2</c:v>
                </c:pt>
                <c:pt idx="22">
                  <c:v>3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</c:numCache>
            </c:numRef>
          </c:val>
        </c:ser>
        <c:ser>
          <c:idx val="1"/>
          <c:order val="1"/>
          <c:tx>
            <c:strRef>
              <c:f>'снижение годовое'!$M$2</c:f>
              <c:strCache>
                <c:ptCount val="1"/>
                <c:pt idx="0">
                  <c:v>СМЗ</c:v>
                </c:pt>
              </c:strCache>
            </c:strRef>
          </c:tx>
          <c:spPr>
            <a:solidFill>
              <a:srgbClr val="00B050"/>
            </a:solidFill>
            <a:ln w="3175">
              <a:solidFill>
                <a:schemeClr val="tx1"/>
              </a:solidFill>
            </a:ln>
          </c:spPr>
          <c:invertIfNegative val="0"/>
          <c:cat>
            <c:strRef>
              <c:f>'снижение годовое'!$A$3:$A$28</c:f>
              <c:strCache>
                <c:ptCount val="26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</c:strCache>
            </c:strRef>
          </c:cat>
          <c:val>
            <c:numRef>
              <c:f>'снижение годовое'!$M$3:$M$28</c:f>
              <c:numCache>
                <c:formatCode>0</c:formatCode>
                <c:ptCount val="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</c:v>
                </c:pt>
                <c:pt idx="4">
                  <c:v>5</c:v>
                </c:pt>
                <c:pt idx="5">
                  <c:v>3</c:v>
                </c:pt>
                <c:pt idx="6">
                  <c:v>4</c:v>
                </c:pt>
                <c:pt idx="7">
                  <c:v>6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1</c:v>
                </c:pt>
                <c:pt idx="12">
                  <c:v>3</c:v>
                </c:pt>
                <c:pt idx="13">
                  <c:v>7</c:v>
                </c:pt>
                <c:pt idx="14">
                  <c:v>5</c:v>
                </c:pt>
                <c:pt idx="15">
                  <c:v>9</c:v>
                </c:pt>
                <c:pt idx="16">
                  <c:v>6</c:v>
                </c:pt>
                <c:pt idx="17">
                  <c:v>0</c:v>
                </c:pt>
                <c:pt idx="18">
                  <c:v>4</c:v>
                </c:pt>
                <c:pt idx="19">
                  <c:v>5</c:v>
                </c:pt>
                <c:pt idx="20">
                  <c:v>5</c:v>
                </c:pt>
                <c:pt idx="21">
                  <c:v>3</c:v>
                </c:pt>
                <c:pt idx="22">
                  <c:v>7</c:v>
                </c:pt>
                <c:pt idx="23">
                  <c:v>0</c:v>
                </c:pt>
                <c:pt idx="24">
                  <c:v>1</c:v>
                </c:pt>
                <c:pt idx="25">
                  <c:v>0</c:v>
                </c:pt>
              </c:numCache>
            </c:numRef>
          </c:val>
        </c:ser>
        <c:ser>
          <c:idx val="0"/>
          <c:order val="2"/>
          <c:tx>
            <c:strRef>
              <c:f>'снижение годовое'!$H$1:$H$2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FF0000"/>
            </a:solidFill>
            <a:ln w="3175">
              <a:solidFill>
                <a:schemeClr val="tx1"/>
              </a:solidFill>
            </a:ln>
          </c:spPr>
          <c:invertIfNegative val="0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'снижение годовое'!$A$3:$A$28</c:f>
              <c:strCache>
                <c:ptCount val="26"/>
                <c:pt idx="0">
                  <c:v>Алнашский</c:v>
                </c:pt>
                <c:pt idx="1">
                  <c:v>Балезинский</c:v>
                </c:pt>
                <c:pt idx="2">
                  <c:v>Вавожский</c:v>
                </c:pt>
                <c:pt idx="3">
                  <c:v>Воткинский</c:v>
                </c:pt>
                <c:pt idx="4">
                  <c:v>Глазовский</c:v>
                </c:pt>
                <c:pt idx="5">
                  <c:v>Граховский</c:v>
                </c:pt>
                <c:pt idx="6">
                  <c:v>Дебеский</c:v>
                </c:pt>
                <c:pt idx="7">
                  <c:v>Завьяловский</c:v>
                </c:pt>
                <c:pt idx="8">
                  <c:v>Игринский</c:v>
                </c:pt>
                <c:pt idx="9">
                  <c:v>Камбарский</c:v>
                </c:pt>
                <c:pt idx="10">
                  <c:v>Каракулинский</c:v>
                </c:pt>
                <c:pt idx="11">
                  <c:v>Кезский</c:v>
                </c:pt>
                <c:pt idx="12">
                  <c:v>Кизнерский</c:v>
                </c:pt>
                <c:pt idx="13">
                  <c:v>Киясовский</c:v>
                </c:pt>
                <c:pt idx="14">
                  <c:v>Красногорский</c:v>
                </c:pt>
                <c:pt idx="15">
                  <c:v>М.Пургинский</c:v>
                </c:pt>
                <c:pt idx="16">
                  <c:v>Можгинский</c:v>
                </c:pt>
                <c:pt idx="17">
                  <c:v>Сарапульский</c:v>
                </c:pt>
                <c:pt idx="18">
                  <c:v>Селтинский</c:v>
                </c:pt>
                <c:pt idx="19">
                  <c:v>Сюмсинский</c:v>
                </c:pt>
                <c:pt idx="20">
                  <c:v>Увинский</c:v>
                </c:pt>
                <c:pt idx="21">
                  <c:v>Шарканский</c:v>
                </c:pt>
                <c:pt idx="22">
                  <c:v>Юкаменский</c:v>
                </c:pt>
                <c:pt idx="23">
                  <c:v>Як.Бодьинский</c:v>
                </c:pt>
                <c:pt idx="24">
                  <c:v>Ярский</c:v>
                </c:pt>
                <c:pt idx="25">
                  <c:v>Ижевск</c:v>
                </c:pt>
              </c:strCache>
            </c:strRef>
          </c:cat>
          <c:val>
            <c:numRef>
              <c:f>'снижение годовое'!$H$3:$H$28</c:f>
              <c:numCache>
                <c:formatCode>0</c:formatCode>
                <c:ptCount val="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4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0</c:v>
                </c:pt>
                <c:pt idx="17">
                  <c:v>0</c:v>
                </c:pt>
                <c:pt idx="18">
                  <c:v>1</c:v>
                </c:pt>
                <c:pt idx="19">
                  <c:v>2</c:v>
                </c:pt>
                <c:pt idx="20">
                  <c:v>1</c:v>
                </c:pt>
                <c:pt idx="21">
                  <c:v>1</c:v>
                </c:pt>
                <c:pt idx="22">
                  <c:v>2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67193216"/>
        <c:axId val="167207296"/>
        <c:axId val="0"/>
      </c:bar3DChart>
      <c:catAx>
        <c:axId val="16719321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ru-RU"/>
          </a:p>
        </c:txPr>
        <c:crossAx val="167207296"/>
        <c:crosses val="autoZero"/>
        <c:auto val="1"/>
        <c:lblAlgn val="ctr"/>
        <c:lblOffset val="100"/>
        <c:noMultiLvlLbl val="0"/>
      </c:catAx>
      <c:valAx>
        <c:axId val="167207296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ru-RU" dirty="0" smtClean="0"/>
                  <a:t>Количество</a:t>
                </a:r>
                <a:r>
                  <a:rPr lang="ru-RU" baseline="0" dirty="0" smtClean="0"/>
                  <a:t> неблагополучных по лейкозу хозяйств</a:t>
                </a:r>
                <a:endParaRPr lang="ru-RU" dirty="0"/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16719321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3006671041119866"/>
          <c:y val="0.88371434414470618"/>
          <c:w val="0.70743328958880136"/>
          <c:h val="0.11618770890775137"/>
        </c:manualLayout>
      </c:layout>
      <c:overlay val="0"/>
      <c:txPr>
        <a:bodyPr/>
        <a:lstStyle/>
        <a:p>
          <a:pPr>
            <a:defRPr sz="12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1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8577680525164105E-2"/>
          <c:y val="2.5175777103616171E-2"/>
          <c:w val="0.93624298603812395"/>
          <c:h val="0.67274779188606559"/>
        </c:manualLayout>
      </c:layout>
      <c:lineChart>
        <c:grouping val="standard"/>
        <c:varyColors val="0"/>
        <c:ser>
          <c:idx val="1"/>
          <c:order val="0"/>
          <c:tx>
            <c:v>СМЗ</c:v>
          </c:tx>
          <c:marker>
            <c:symbol val="none"/>
          </c:marker>
          <c:cat>
            <c:numRef>
              <c:f>'ТЕМПЕРАТУРНЫЕ ДАННЫЕ'!$B$4:$B$63</c:f>
              <c:numCache>
                <c:formatCode>[$-419]d\ mmm;@</c:formatCode>
                <c:ptCount val="6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cat>
          <c:val>
            <c:numRef>
              <c:f>'ТЕМПЕРАТУРНЫЕ ДАННЫЕ'!$FO$4:$FO$62</c:f>
              <c:numCache>
                <c:formatCode>0</c:formatCode>
                <c:ptCount val="59"/>
                <c:pt idx="0">
                  <c:v>-9.3287613122171944</c:v>
                </c:pt>
                <c:pt idx="1">
                  <c:v>-9.5807409502262448</c:v>
                </c:pt>
                <c:pt idx="2">
                  <c:v>-9.9653733031674214</c:v>
                </c:pt>
                <c:pt idx="3">
                  <c:v>-14.817449095022624</c:v>
                </c:pt>
                <c:pt idx="4">
                  <c:v>-15.569570135746606</c:v>
                </c:pt>
                <c:pt idx="5">
                  <c:v>-12.512867647058822</c:v>
                </c:pt>
                <c:pt idx="6">
                  <c:v>-18.049490950226243</c:v>
                </c:pt>
                <c:pt idx="7">
                  <c:v>-18.626272624434389</c:v>
                </c:pt>
                <c:pt idx="8">
                  <c:v>-20.609587104072396</c:v>
                </c:pt>
                <c:pt idx="9">
                  <c:v>-16.469032805429865</c:v>
                </c:pt>
                <c:pt idx="10">
                  <c:v>-11.170531674208146</c:v>
                </c:pt>
                <c:pt idx="11">
                  <c:v>-10.349123303167421</c:v>
                </c:pt>
                <c:pt idx="12">
                  <c:v>-10.80189479638009</c:v>
                </c:pt>
                <c:pt idx="13">
                  <c:v>-8.9201074660633495</c:v>
                </c:pt>
                <c:pt idx="14">
                  <c:v>-9.1405542986425345</c:v>
                </c:pt>
                <c:pt idx="15">
                  <c:v>-13.539309954751131</c:v>
                </c:pt>
                <c:pt idx="16">
                  <c:v>-16.048076923076923</c:v>
                </c:pt>
                <c:pt idx="17">
                  <c:v>-14.104638009049774</c:v>
                </c:pt>
                <c:pt idx="18">
                  <c:v>-12.661340497737557</c:v>
                </c:pt>
                <c:pt idx="19">
                  <c:v>-7.9777997737556561</c:v>
                </c:pt>
                <c:pt idx="20">
                  <c:v>-9.9864253393665159</c:v>
                </c:pt>
                <c:pt idx="21">
                  <c:v>-11.323670814479637</c:v>
                </c:pt>
                <c:pt idx="22">
                  <c:v>-11.587952488687783</c:v>
                </c:pt>
                <c:pt idx="23">
                  <c:v>-12.237415158371041</c:v>
                </c:pt>
                <c:pt idx="24">
                  <c:v>-17.262867647058822</c:v>
                </c:pt>
                <c:pt idx="25">
                  <c:v>-19.59572963800905</c:v>
                </c:pt>
                <c:pt idx="26">
                  <c:v>-18.860435520361989</c:v>
                </c:pt>
                <c:pt idx="27">
                  <c:v>-17.206165158371043</c:v>
                </c:pt>
                <c:pt idx="28">
                  <c:v>-15.734021493212669</c:v>
                </c:pt>
                <c:pt idx="29">
                  <c:v>-14.157381221719458</c:v>
                </c:pt>
                <c:pt idx="30">
                  <c:v>-13.07451923076923</c:v>
                </c:pt>
                <c:pt idx="31">
                  <c:v>-10.899957579185521</c:v>
                </c:pt>
                <c:pt idx="32">
                  <c:v>-10.24476809954751</c:v>
                </c:pt>
                <c:pt idx="33">
                  <c:v>-12.108031674208146</c:v>
                </c:pt>
                <c:pt idx="34">
                  <c:v>-13.861425339366516</c:v>
                </c:pt>
                <c:pt idx="35">
                  <c:v>-14.538122171945702</c:v>
                </c:pt>
                <c:pt idx="36">
                  <c:v>-15.263560520361992</c:v>
                </c:pt>
                <c:pt idx="37">
                  <c:v>-15.516685520361991</c:v>
                </c:pt>
                <c:pt idx="38">
                  <c:v>-17.167986425339365</c:v>
                </c:pt>
                <c:pt idx="39">
                  <c:v>-14.35237556561086</c:v>
                </c:pt>
                <c:pt idx="40">
                  <c:v>-12.906815610859729</c:v>
                </c:pt>
                <c:pt idx="41">
                  <c:v>-13.394372171945701</c:v>
                </c:pt>
                <c:pt idx="42">
                  <c:v>-11.572652714932127</c:v>
                </c:pt>
                <c:pt idx="43">
                  <c:v>-9.8358597285067866</c:v>
                </c:pt>
                <c:pt idx="44">
                  <c:v>-8.9654977375565608</c:v>
                </c:pt>
                <c:pt idx="45">
                  <c:v>-10.603789592760181</c:v>
                </c:pt>
                <c:pt idx="46">
                  <c:v>-10.463800904977376</c:v>
                </c:pt>
                <c:pt idx="47">
                  <c:v>-11.283512443438914</c:v>
                </c:pt>
                <c:pt idx="48">
                  <c:v>-10.541430995475114</c:v>
                </c:pt>
                <c:pt idx="49">
                  <c:v>-7.5050339366515839</c:v>
                </c:pt>
                <c:pt idx="50">
                  <c:v>-6.7910633484162899</c:v>
                </c:pt>
                <c:pt idx="51">
                  <c:v>-4.2716346153846159</c:v>
                </c:pt>
                <c:pt idx="52">
                  <c:v>-3.1743495475113122</c:v>
                </c:pt>
                <c:pt idx="53">
                  <c:v>-2.9434389140271491</c:v>
                </c:pt>
                <c:pt idx="54">
                  <c:v>-2.9970305429864252</c:v>
                </c:pt>
                <c:pt idx="55">
                  <c:v>-2.4044117647058822</c:v>
                </c:pt>
                <c:pt idx="56">
                  <c:v>-4.1979638009049776</c:v>
                </c:pt>
                <c:pt idx="57">
                  <c:v>-6.282381221719457</c:v>
                </c:pt>
                <c:pt idx="58">
                  <c:v>-5.0743778280542982</c:v>
                </c:pt>
              </c:numCache>
            </c:numRef>
          </c:val>
          <c:smooth val="1"/>
        </c:ser>
        <c:ser>
          <c:idx val="2"/>
          <c:order val="1"/>
          <c:tx>
            <c:strRef>
              <c:f>'ТЕМПЕРАТУРНЫЕ ДАННЫЕ'!$GC$2</c:f>
              <c:strCache>
                <c:ptCount val="1"/>
                <c:pt idx="0">
                  <c:v>2018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ДАННЫЕ'!$B$4:$B$63</c:f>
              <c:numCache>
                <c:formatCode>[$-419]d\ mmm;@</c:formatCode>
                <c:ptCount val="6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</c:numCache>
            </c:numRef>
          </c:cat>
          <c:val>
            <c:numRef>
              <c:f>'ТЕМПЕРАТУРНЫЕ ДАННЫЕ'!$DQ$4:$DQ$62</c:f>
              <c:numCache>
                <c:formatCode>General</c:formatCode>
                <c:ptCount val="59"/>
                <c:pt idx="0">
                  <c:v>-4</c:v>
                </c:pt>
                <c:pt idx="1">
                  <c:v>-4.5</c:v>
                </c:pt>
                <c:pt idx="2">
                  <c:v>-20</c:v>
                </c:pt>
                <c:pt idx="3">
                  <c:v>-24.5</c:v>
                </c:pt>
                <c:pt idx="4">
                  <c:v>-15</c:v>
                </c:pt>
                <c:pt idx="5">
                  <c:v>-9</c:v>
                </c:pt>
                <c:pt idx="6">
                  <c:v>-6.5</c:v>
                </c:pt>
                <c:pt idx="7">
                  <c:v>-5</c:v>
                </c:pt>
                <c:pt idx="8">
                  <c:v>-2.5</c:v>
                </c:pt>
                <c:pt idx="9">
                  <c:v>-2.5</c:v>
                </c:pt>
                <c:pt idx="10">
                  <c:v>-3</c:v>
                </c:pt>
                <c:pt idx="11">
                  <c:v>-2</c:v>
                </c:pt>
                <c:pt idx="12">
                  <c:v>-5</c:v>
                </c:pt>
                <c:pt idx="13">
                  <c:v>-3</c:v>
                </c:pt>
                <c:pt idx="14">
                  <c:v>-15</c:v>
                </c:pt>
                <c:pt idx="15">
                  <c:v>-14.5</c:v>
                </c:pt>
                <c:pt idx="16">
                  <c:v>-10.5</c:v>
                </c:pt>
                <c:pt idx="17">
                  <c:v>-9.25</c:v>
                </c:pt>
                <c:pt idx="18">
                  <c:v>-14.75</c:v>
                </c:pt>
                <c:pt idx="19">
                  <c:v>-16</c:v>
                </c:pt>
                <c:pt idx="20">
                  <c:v>-24.5</c:v>
                </c:pt>
                <c:pt idx="21">
                  <c:v>-16.25</c:v>
                </c:pt>
                <c:pt idx="22">
                  <c:v>-19</c:v>
                </c:pt>
                <c:pt idx="23">
                  <c:v>-22.25</c:v>
                </c:pt>
                <c:pt idx="24">
                  <c:v>-24.75</c:v>
                </c:pt>
                <c:pt idx="25">
                  <c:v>-27.25</c:v>
                </c:pt>
                <c:pt idx="26">
                  <c:v>-26.5</c:v>
                </c:pt>
                <c:pt idx="27">
                  <c:v>-31.25</c:v>
                </c:pt>
                <c:pt idx="28">
                  <c:v>-30</c:v>
                </c:pt>
                <c:pt idx="29">
                  <c:v>-31.25</c:v>
                </c:pt>
                <c:pt idx="30">
                  <c:v>-24.5</c:v>
                </c:pt>
                <c:pt idx="31">
                  <c:v>-23.5</c:v>
                </c:pt>
                <c:pt idx="32">
                  <c:v>-19.25</c:v>
                </c:pt>
                <c:pt idx="33">
                  <c:v>-15.5</c:v>
                </c:pt>
                <c:pt idx="34">
                  <c:v>-16</c:v>
                </c:pt>
                <c:pt idx="35">
                  <c:v>-19.5</c:v>
                </c:pt>
                <c:pt idx="36">
                  <c:v>-22</c:v>
                </c:pt>
                <c:pt idx="37">
                  <c:v>-23.75</c:v>
                </c:pt>
                <c:pt idx="38">
                  <c:v>-24</c:v>
                </c:pt>
                <c:pt idx="39">
                  <c:v>-18.5</c:v>
                </c:pt>
                <c:pt idx="40">
                  <c:v>-14.5</c:v>
                </c:pt>
                <c:pt idx="41">
                  <c:v>-16</c:v>
                </c:pt>
                <c:pt idx="42">
                  <c:v>-12.5</c:v>
                </c:pt>
                <c:pt idx="43">
                  <c:v>-12.5</c:v>
                </c:pt>
                <c:pt idx="44">
                  <c:v>-7.5</c:v>
                </c:pt>
                <c:pt idx="45">
                  <c:v>-4.5</c:v>
                </c:pt>
                <c:pt idx="46">
                  <c:v>-6</c:v>
                </c:pt>
                <c:pt idx="47">
                  <c:v>-4.5</c:v>
                </c:pt>
                <c:pt idx="48">
                  <c:v>-5</c:v>
                </c:pt>
                <c:pt idx="49">
                  <c:v>-6.5</c:v>
                </c:pt>
                <c:pt idx="50">
                  <c:v>-10.5</c:v>
                </c:pt>
                <c:pt idx="51">
                  <c:v>-18.5</c:v>
                </c:pt>
                <c:pt idx="52">
                  <c:v>-23</c:v>
                </c:pt>
                <c:pt idx="53">
                  <c:v>-24.25</c:v>
                </c:pt>
                <c:pt idx="54">
                  <c:v>-14.5</c:v>
                </c:pt>
                <c:pt idx="55">
                  <c:v>-5</c:v>
                </c:pt>
                <c:pt idx="56">
                  <c:v>-3</c:v>
                </c:pt>
                <c:pt idx="57">
                  <c:v>-4.5</c:v>
                </c:pt>
                <c:pt idx="58">
                  <c:v>-5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/>
          <c:downBars>
            <c:spPr>
              <a:solidFill>
                <a:srgbClr val="00B0F0"/>
              </a:solidFill>
            </c:spPr>
          </c:downBars>
        </c:upDownBars>
        <c:marker val="1"/>
        <c:smooth val="0"/>
        <c:axId val="130409216"/>
        <c:axId val="130410752"/>
      </c:lineChart>
      <c:dateAx>
        <c:axId val="130409216"/>
        <c:scaling>
          <c:orientation val="minMax"/>
        </c:scaling>
        <c:delete val="0"/>
        <c:axPos val="b"/>
        <c:numFmt formatCode="[$-419]d\ mmm;@" sourceLinked="0"/>
        <c:majorTickMark val="out"/>
        <c:minorTickMark val="none"/>
        <c:tickLblPos val="low"/>
        <c:crossAx val="130410752"/>
        <c:crossesAt val="-30"/>
        <c:auto val="1"/>
        <c:lblOffset val="100"/>
        <c:baseTimeUnit val="days"/>
      </c:dateAx>
      <c:valAx>
        <c:axId val="130410752"/>
        <c:scaling>
          <c:orientation val="minMax"/>
          <c:min val="-40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crossAx val="13040921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5.7133211365267403E-2"/>
          <c:y val="0.90561358401628356"/>
          <c:w val="0.751168029541879"/>
          <c:h val="7.7661542307211562E-2"/>
        </c:manualLayout>
      </c:layout>
      <c:overlay val="0"/>
    </c:legend>
    <c:plotVisOnly val="1"/>
    <c:dispBlanksAs val="gap"/>
    <c:showDLblsOverMax val="0"/>
  </c:chart>
  <c:externalData r:id="rId1">
    <c:autoUpdate val="1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0890748031496073E-2"/>
          <c:y val="0.14734539326923557"/>
          <c:w val="0.88273884514435697"/>
          <c:h val="0.59368420703461244"/>
        </c:manualLayout>
      </c:layout>
      <c:lineChart>
        <c:grouping val="standard"/>
        <c:varyColors val="0"/>
        <c:ser>
          <c:idx val="0"/>
          <c:order val="0"/>
          <c:tx>
            <c:v>2001 год аналог</c:v>
          </c:tx>
          <c:marker>
            <c:symbol val="none"/>
          </c:marker>
          <c:cat>
            <c:numRef>
              <c:f>'ТЕМПЕРАТУРНЫЕ ДАННЫЕ'!$B$64:$B$155</c:f>
              <c:numCache>
                <c:formatCode>[$-419]d\ mmm;@</c:formatCode>
                <c:ptCount val="92"/>
                <c:pt idx="0">
                  <c:v>61</c:v>
                </c:pt>
                <c:pt idx="1">
                  <c:v>62</c:v>
                </c:pt>
                <c:pt idx="2">
                  <c:v>63</c:v>
                </c:pt>
                <c:pt idx="3">
                  <c:v>64</c:v>
                </c:pt>
                <c:pt idx="4">
                  <c:v>65</c:v>
                </c:pt>
                <c:pt idx="5">
                  <c:v>66</c:v>
                </c:pt>
                <c:pt idx="6">
                  <c:v>67</c:v>
                </c:pt>
                <c:pt idx="7">
                  <c:v>68</c:v>
                </c:pt>
                <c:pt idx="8">
                  <c:v>69</c:v>
                </c:pt>
                <c:pt idx="9">
                  <c:v>70</c:v>
                </c:pt>
                <c:pt idx="10">
                  <c:v>71</c:v>
                </c:pt>
                <c:pt idx="11">
                  <c:v>72</c:v>
                </c:pt>
                <c:pt idx="12">
                  <c:v>73</c:v>
                </c:pt>
                <c:pt idx="13">
                  <c:v>74</c:v>
                </c:pt>
                <c:pt idx="14">
                  <c:v>75</c:v>
                </c:pt>
                <c:pt idx="15">
                  <c:v>76</c:v>
                </c:pt>
                <c:pt idx="16">
                  <c:v>77</c:v>
                </c:pt>
                <c:pt idx="17">
                  <c:v>78</c:v>
                </c:pt>
                <c:pt idx="18">
                  <c:v>79</c:v>
                </c:pt>
                <c:pt idx="19">
                  <c:v>80</c:v>
                </c:pt>
                <c:pt idx="20">
                  <c:v>81</c:v>
                </c:pt>
                <c:pt idx="21">
                  <c:v>82</c:v>
                </c:pt>
                <c:pt idx="22">
                  <c:v>83</c:v>
                </c:pt>
                <c:pt idx="23">
                  <c:v>84</c:v>
                </c:pt>
                <c:pt idx="24">
                  <c:v>85</c:v>
                </c:pt>
                <c:pt idx="25">
                  <c:v>86</c:v>
                </c:pt>
                <c:pt idx="26">
                  <c:v>87</c:v>
                </c:pt>
                <c:pt idx="27">
                  <c:v>88</c:v>
                </c:pt>
                <c:pt idx="28">
                  <c:v>89</c:v>
                </c:pt>
                <c:pt idx="29">
                  <c:v>90</c:v>
                </c:pt>
                <c:pt idx="30">
                  <c:v>91</c:v>
                </c:pt>
                <c:pt idx="31">
                  <c:v>92</c:v>
                </c:pt>
                <c:pt idx="32">
                  <c:v>93</c:v>
                </c:pt>
                <c:pt idx="33">
                  <c:v>94</c:v>
                </c:pt>
                <c:pt idx="34">
                  <c:v>95</c:v>
                </c:pt>
                <c:pt idx="35">
                  <c:v>96</c:v>
                </c:pt>
                <c:pt idx="36">
                  <c:v>97</c:v>
                </c:pt>
                <c:pt idx="37">
                  <c:v>98</c:v>
                </c:pt>
                <c:pt idx="38">
                  <c:v>99</c:v>
                </c:pt>
                <c:pt idx="39">
                  <c:v>100</c:v>
                </c:pt>
                <c:pt idx="40">
                  <c:v>101</c:v>
                </c:pt>
                <c:pt idx="41">
                  <c:v>102</c:v>
                </c:pt>
                <c:pt idx="42">
                  <c:v>103</c:v>
                </c:pt>
                <c:pt idx="43">
                  <c:v>104</c:v>
                </c:pt>
                <c:pt idx="44">
                  <c:v>105</c:v>
                </c:pt>
                <c:pt idx="45">
                  <c:v>106</c:v>
                </c:pt>
                <c:pt idx="46">
                  <c:v>107</c:v>
                </c:pt>
                <c:pt idx="47">
                  <c:v>108</c:v>
                </c:pt>
                <c:pt idx="48">
                  <c:v>109</c:v>
                </c:pt>
                <c:pt idx="49">
                  <c:v>110</c:v>
                </c:pt>
                <c:pt idx="50">
                  <c:v>111</c:v>
                </c:pt>
                <c:pt idx="51">
                  <c:v>112</c:v>
                </c:pt>
                <c:pt idx="52">
                  <c:v>113</c:v>
                </c:pt>
                <c:pt idx="53">
                  <c:v>114</c:v>
                </c:pt>
                <c:pt idx="54">
                  <c:v>115</c:v>
                </c:pt>
                <c:pt idx="55">
                  <c:v>116</c:v>
                </c:pt>
                <c:pt idx="56">
                  <c:v>117</c:v>
                </c:pt>
                <c:pt idx="57">
                  <c:v>118</c:v>
                </c:pt>
                <c:pt idx="58">
                  <c:v>119</c:v>
                </c:pt>
                <c:pt idx="59">
                  <c:v>120</c:v>
                </c:pt>
                <c:pt idx="60">
                  <c:v>121</c:v>
                </c:pt>
                <c:pt idx="61">
                  <c:v>122</c:v>
                </c:pt>
                <c:pt idx="62">
                  <c:v>123</c:v>
                </c:pt>
                <c:pt idx="63">
                  <c:v>124</c:v>
                </c:pt>
                <c:pt idx="64">
                  <c:v>125</c:v>
                </c:pt>
                <c:pt idx="65">
                  <c:v>126</c:v>
                </c:pt>
                <c:pt idx="66">
                  <c:v>127</c:v>
                </c:pt>
                <c:pt idx="67">
                  <c:v>128</c:v>
                </c:pt>
                <c:pt idx="68">
                  <c:v>129</c:v>
                </c:pt>
                <c:pt idx="69">
                  <c:v>130</c:v>
                </c:pt>
                <c:pt idx="70">
                  <c:v>131</c:v>
                </c:pt>
                <c:pt idx="71">
                  <c:v>132</c:v>
                </c:pt>
                <c:pt idx="72">
                  <c:v>133</c:v>
                </c:pt>
                <c:pt idx="73">
                  <c:v>134</c:v>
                </c:pt>
                <c:pt idx="74">
                  <c:v>135</c:v>
                </c:pt>
                <c:pt idx="75">
                  <c:v>136</c:v>
                </c:pt>
                <c:pt idx="76">
                  <c:v>137</c:v>
                </c:pt>
                <c:pt idx="77">
                  <c:v>138</c:v>
                </c:pt>
                <c:pt idx="78">
                  <c:v>139</c:v>
                </c:pt>
                <c:pt idx="79">
                  <c:v>140</c:v>
                </c:pt>
                <c:pt idx="80">
                  <c:v>141</c:v>
                </c:pt>
                <c:pt idx="81">
                  <c:v>142</c:v>
                </c:pt>
                <c:pt idx="82">
                  <c:v>143</c:v>
                </c:pt>
                <c:pt idx="83">
                  <c:v>144</c:v>
                </c:pt>
                <c:pt idx="84">
                  <c:v>145</c:v>
                </c:pt>
                <c:pt idx="85">
                  <c:v>146</c:v>
                </c:pt>
                <c:pt idx="86">
                  <c:v>147</c:v>
                </c:pt>
                <c:pt idx="87">
                  <c:v>148</c:v>
                </c:pt>
                <c:pt idx="88">
                  <c:v>149</c:v>
                </c:pt>
                <c:pt idx="89">
                  <c:v>150</c:v>
                </c:pt>
                <c:pt idx="90">
                  <c:v>151</c:v>
                </c:pt>
                <c:pt idx="91">
                  <c:v>152</c:v>
                </c:pt>
              </c:numCache>
            </c:numRef>
          </c:cat>
          <c:val>
            <c:numRef>
              <c:f>'ТЕМПЕРАТУРНЫЕ ДАННЫЕ'!$V$64:$V$155</c:f>
              <c:numCache>
                <c:formatCode>General</c:formatCode>
                <c:ptCount val="92"/>
                <c:pt idx="0">
                  <c:v>-8.5</c:v>
                </c:pt>
                <c:pt idx="1">
                  <c:v>-9.5</c:v>
                </c:pt>
                <c:pt idx="2">
                  <c:v>-2.5</c:v>
                </c:pt>
                <c:pt idx="3">
                  <c:v>-1</c:v>
                </c:pt>
                <c:pt idx="4">
                  <c:v>0</c:v>
                </c:pt>
                <c:pt idx="5">
                  <c:v>0</c:v>
                </c:pt>
                <c:pt idx="6">
                  <c:v>-6.5</c:v>
                </c:pt>
                <c:pt idx="7">
                  <c:v>-5</c:v>
                </c:pt>
                <c:pt idx="8">
                  <c:v>-8.5</c:v>
                </c:pt>
                <c:pt idx="9">
                  <c:v>-6</c:v>
                </c:pt>
                <c:pt idx="10">
                  <c:v>-4</c:v>
                </c:pt>
                <c:pt idx="11">
                  <c:v>0</c:v>
                </c:pt>
                <c:pt idx="12">
                  <c:v>0.5</c:v>
                </c:pt>
                <c:pt idx="13">
                  <c:v>1</c:v>
                </c:pt>
                <c:pt idx="14">
                  <c:v>1</c:v>
                </c:pt>
                <c:pt idx="15">
                  <c:v>1.5</c:v>
                </c:pt>
                <c:pt idx="16">
                  <c:v>2.5</c:v>
                </c:pt>
                <c:pt idx="17">
                  <c:v>0.5</c:v>
                </c:pt>
                <c:pt idx="18">
                  <c:v>-0.5</c:v>
                </c:pt>
                <c:pt idx="19">
                  <c:v>-3</c:v>
                </c:pt>
                <c:pt idx="20">
                  <c:v>-2.5</c:v>
                </c:pt>
                <c:pt idx="21">
                  <c:v>0.5</c:v>
                </c:pt>
                <c:pt idx="22">
                  <c:v>-3</c:v>
                </c:pt>
                <c:pt idx="23">
                  <c:v>-2.5</c:v>
                </c:pt>
                <c:pt idx="24">
                  <c:v>-2.5</c:v>
                </c:pt>
                <c:pt idx="25">
                  <c:v>-2</c:v>
                </c:pt>
                <c:pt idx="26">
                  <c:v>1</c:v>
                </c:pt>
                <c:pt idx="27">
                  <c:v>-0.5</c:v>
                </c:pt>
                <c:pt idx="28">
                  <c:v>-6.5</c:v>
                </c:pt>
                <c:pt idx="29">
                  <c:v>-6.5</c:v>
                </c:pt>
                <c:pt idx="30">
                  <c:v>-7.5</c:v>
                </c:pt>
                <c:pt idx="31">
                  <c:v>0.5</c:v>
                </c:pt>
                <c:pt idx="32">
                  <c:v>1</c:v>
                </c:pt>
                <c:pt idx="33">
                  <c:v>1</c:v>
                </c:pt>
                <c:pt idx="34">
                  <c:v>0.5</c:v>
                </c:pt>
                <c:pt idx="35">
                  <c:v>3.5</c:v>
                </c:pt>
                <c:pt idx="36">
                  <c:v>-0.5</c:v>
                </c:pt>
                <c:pt idx="37">
                  <c:v>2.5</c:v>
                </c:pt>
                <c:pt idx="38">
                  <c:v>2</c:v>
                </c:pt>
                <c:pt idx="39">
                  <c:v>4</c:v>
                </c:pt>
                <c:pt idx="40">
                  <c:v>3.5</c:v>
                </c:pt>
                <c:pt idx="41">
                  <c:v>6.5</c:v>
                </c:pt>
                <c:pt idx="42">
                  <c:v>6.5</c:v>
                </c:pt>
                <c:pt idx="43">
                  <c:v>5</c:v>
                </c:pt>
                <c:pt idx="44">
                  <c:v>7.5</c:v>
                </c:pt>
                <c:pt idx="45">
                  <c:v>3</c:v>
                </c:pt>
                <c:pt idx="46">
                  <c:v>4</c:v>
                </c:pt>
                <c:pt idx="47">
                  <c:v>5</c:v>
                </c:pt>
                <c:pt idx="48">
                  <c:v>6</c:v>
                </c:pt>
                <c:pt idx="49">
                  <c:v>8</c:v>
                </c:pt>
                <c:pt idx="50">
                  <c:v>11.5</c:v>
                </c:pt>
                <c:pt idx="51">
                  <c:v>14.5</c:v>
                </c:pt>
                <c:pt idx="52">
                  <c:v>14</c:v>
                </c:pt>
                <c:pt idx="53">
                  <c:v>13</c:v>
                </c:pt>
                <c:pt idx="54">
                  <c:v>14.5</c:v>
                </c:pt>
                <c:pt idx="55">
                  <c:v>17</c:v>
                </c:pt>
                <c:pt idx="56">
                  <c:v>19</c:v>
                </c:pt>
                <c:pt idx="57">
                  <c:v>19.5</c:v>
                </c:pt>
                <c:pt idx="58">
                  <c:v>19</c:v>
                </c:pt>
                <c:pt idx="59">
                  <c:v>19.5</c:v>
                </c:pt>
                <c:pt idx="60">
                  <c:v>16.5</c:v>
                </c:pt>
                <c:pt idx="61">
                  <c:v>17.5</c:v>
                </c:pt>
                <c:pt idx="62">
                  <c:v>16.5</c:v>
                </c:pt>
                <c:pt idx="63">
                  <c:v>20.5</c:v>
                </c:pt>
                <c:pt idx="64">
                  <c:v>10.5</c:v>
                </c:pt>
                <c:pt idx="65">
                  <c:v>13</c:v>
                </c:pt>
                <c:pt idx="66">
                  <c:v>19.5</c:v>
                </c:pt>
                <c:pt idx="67">
                  <c:v>19.5</c:v>
                </c:pt>
                <c:pt idx="68">
                  <c:v>9</c:v>
                </c:pt>
                <c:pt idx="69">
                  <c:v>5</c:v>
                </c:pt>
                <c:pt idx="70">
                  <c:v>10</c:v>
                </c:pt>
                <c:pt idx="71">
                  <c:v>15.5</c:v>
                </c:pt>
                <c:pt idx="72">
                  <c:v>18.5</c:v>
                </c:pt>
                <c:pt idx="73">
                  <c:v>11.5</c:v>
                </c:pt>
                <c:pt idx="74">
                  <c:v>13.5</c:v>
                </c:pt>
                <c:pt idx="75">
                  <c:v>8</c:v>
                </c:pt>
                <c:pt idx="76">
                  <c:v>11.5</c:v>
                </c:pt>
                <c:pt idx="77">
                  <c:v>11.5</c:v>
                </c:pt>
                <c:pt idx="78">
                  <c:v>14</c:v>
                </c:pt>
                <c:pt idx="79">
                  <c:v>12</c:v>
                </c:pt>
                <c:pt idx="80">
                  <c:v>20.5</c:v>
                </c:pt>
                <c:pt idx="81">
                  <c:v>18.5</c:v>
                </c:pt>
                <c:pt idx="82">
                  <c:v>12.5</c:v>
                </c:pt>
                <c:pt idx="83">
                  <c:v>11.5</c:v>
                </c:pt>
                <c:pt idx="84">
                  <c:v>12.5</c:v>
                </c:pt>
                <c:pt idx="85">
                  <c:v>14.5</c:v>
                </c:pt>
                <c:pt idx="86">
                  <c:v>12</c:v>
                </c:pt>
                <c:pt idx="87">
                  <c:v>8.5</c:v>
                </c:pt>
                <c:pt idx="88">
                  <c:v>12.5</c:v>
                </c:pt>
                <c:pt idx="89">
                  <c:v>13.5</c:v>
                </c:pt>
                <c:pt idx="90">
                  <c:v>14.5</c:v>
                </c:pt>
                <c:pt idx="91">
                  <c:v>15.5</c:v>
                </c:pt>
              </c:numCache>
            </c:numRef>
          </c:val>
          <c:smooth val="1"/>
        </c:ser>
        <c:ser>
          <c:idx val="1"/>
          <c:order val="1"/>
          <c:tx>
            <c:v>СМЗ</c:v>
          </c:tx>
          <c:marker>
            <c:symbol val="none"/>
          </c:marker>
          <c:cat>
            <c:numRef>
              <c:f>'ТЕМПЕРАТУРНЫЕ ДАННЫЕ'!$B$64:$B$155</c:f>
              <c:numCache>
                <c:formatCode>[$-419]d\ mmm;@</c:formatCode>
                <c:ptCount val="92"/>
                <c:pt idx="0">
                  <c:v>61</c:v>
                </c:pt>
                <c:pt idx="1">
                  <c:v>62</c:v>
                </c:pt>
                <c:pt idx="2">
                  <c:v>63</c:v>
                </c:pt>
                <c:pt idx="3">
                  <c:v>64</c:v>
                </c:pt>
                <c:pt idx="4">
                  <c:v>65</c:v>
                </c:pt>
                <c:pt idx="5">
                  <c:v>66</c:v>
                </c:pt>
                <c:pt idx="6">
                  <c:v>67</c:v>
                </c:pt>
                <c:pt idx="7">
                  <c:v>68</c:v>
                </c:pt>
                <c:pt idx="8">
                  <c:v>69</c:v>
                </c:pt>
                <c:pt idx="9">
                  <c:v>70</c:v>
                </c:pt>
                <c:pt idx="10">
                  <c:v>71</c:v>
                </c:pt>
                <c:pt idx="11">
                  <c:v>72</c:v>
                </c:pt>
                <c:pt idx="12">
                  <c:v>73</c:v>
                </c:pt>
                <c:pt idx="13">
                  <c:v>74</c:v>
                </c:pt>
                <c:pt idx="14">
                  <c:v>75</c:v>
                </c:pt>
                <c:pt idx="15">
                  <c:v>76</c:v>
                </c:pt>
                <c:pt idx="16">
                  <c:v>77</c:v>
                </c:pt>
                <c:pt idx="17">
                  <c:v>78</c:v>
                </c:pt>
                <c:pt idx="18">
                  <c:v>79</c:v>
                </c:pt>
                <c:pt idx="19">
                  <c:v>80</c:v>
                </c:pt>
                <c:pt idx="20">
                  <c:v>81</c:v>
                </c:pt>
                <c:pt idx="21">
                  <c:v>82</c:v>
                </c:pt>
                <c:pt idx="22">
                  <c:v>83</c:v>
                </c:pt>
                <c:pt idx="23">
                  <c:v>84</c:v>
                </c:pt>
                <c:pt idx="24">
                  <c:v>85</c:v>
                </c:pt>
                <c:pt idx="25">
                  <c:v>86</c:v>
                </c:pt>
                <c:pt idx="26">
                  <c:v>87</c:v>
                </c:pt>
                <c:pt idx="27">
                  <c:v>88</c:v>
                </c:pt>
                <c:pt idx="28">
                  <c:v>89</c:v>
                </c:pt>
                <c:pt idx="29">
                  <c:v>90</c:v>
                </c:pt>
                <c:pt idx="30">
                  <c:v>91</c:v>
                </c:pt>
                <c:pt idx="31">
                  <c:v>92</c:v>
                </c:pt>
                <c:pt idx="32">
                  <c:v>93</c:v>
                </c:pt>
                <c:pt idx="33">
                  <c:v>94</c:v>
                </c:pt>
                <c:pt idx="34">
                  <c:v>95</c:v>
                </c:pt>
                <c:pt idx="35">
                  <c:v>96</c:v>
                </c:pt>
                <c:pt idx="36">
                  <c:v>97</c:v>
                </c:pt>
                <c:pt idx="37">
                  <c:v>98</c:v>
                </c:pt>
                <c:pt idx="38">
                  <c:v>99</c:v>
                </c:pt>
                <c:pt idx="39">
                  <c:v>100</c:v>
                </c:pt>
                <c:pt idx="40">
                  <c:v>101</c:v>
                </c:pt>
                <c:pt idx="41">
                  <c:v>102</c:v>
                </c:pt>
                <c:pt idx="42">
                  <c:v>103</c:v>
                </c:pt>
                <c:pt idx="43">
                  <c:v>104</c:v>
                </c:pt>
                <c:pt idx="44">
                  <c:v>105</c:v>
                </c:pt>
                <c:pt idx="45">
                  <c:v>106</c:v>
                </c:pt>
                <c:pt idx="46">
                  <c:v>107</c:v>
                </c:pt>
                <c:pt idx="47">
                  <c:v>108</c:v>
                </c:pt>
                <c:pt idx="48">
                  <c:v>109</c:v>
                </c:pt>
                <c:pt idx="49">
                  <c:v>110</c:v>
                </c:pt>
                <c:pt idx="50">
                  <c:v>111</c:v>
                </c:pt>
                <c:pt idx="51">
                  <c:v>112</c:v>
                </c:pt>
                <c:pt idx="52">
                  <c:v>113</c:v>
                </c:pt>
                <c:pt idx="53">
                  <c:v>114</c:v>
                </c:pt>
                <c:pt idx="54">
                  <c:v>115</c:v>
                </c:pt>
                <c:pt idx="55">
                  <c:v>116</c:v>
                </c:pt>
                <c:pt idx="56">
                  <c:v>117</c:v>
                </c:pt>
                <c:pt idx="57">
                  <c:v>118</c:v>
                </c:pt>
                <c:pt idx="58">
                  <c:v>119</c:v>
                </c:pt>
                <c:pt idx="59">
                  <c:v>120</c:v>
                </c:pt>
                <c:pt idx="60">
                  <c:v>121</c:v>
                </c:pt>
                <c:pt idx="61">
                  <c:v>122</c:v>
                </c:pt>
                <c:pt idx="62">
                  <c:v>123</c:v>
                </c:pt>
                <c:pt idx="63">
                  <c:v>124</c:v>
                </c:pt>
                <c:pt idx="64">
                  <c:v>125</c:v>
                </c:pt>
                <c:pt idx="65">
                  <c:v>126</c:v>
                </c:pt>
                <c:pt idx="66">
                  <c:v>127</c:v>
                </c:pt>
                <c:pt idx="67">
                  <c:v>128</c:v>
                </c:pt>
                <c:pt idx="68">
                  <c:v>129</c:v>
                </c:pt>
                <c:pt idx="69">
                  <c:v>130</c:v>
                </c:pt>
                <c:pt idx="70">
                  <c:v>131</c:v>
                </c:pt>
                <c:pt idx="71">
                  <c:v>132</c:v>
                </c:pt>
                <c:pt idx="72">
                  <c:v>133</c:v>
                </c:pt>
                <c:pt idx="73">
                  <c:v>134</c:v>
                </c:pt>
                <c:pt idx="74">
                  <c:v>135</c:v>
                </c:pt>
                <c:pt idx="75">
                  <c:v>136</c:v>
                </c:pt>
                <c:pt idx="76">
                  <c:v>137</c:v>
                </c:pt>
                <c:pt idx="77">
                  <c:v>138</c:v>
                </c:pt>
                <c:pt idx="78">
                  <c:v>139</c:v>
                </c:pt>
                <c:pt idx="79">
                  <c:v>140</c:v>
                </c:pt>
                <c:pt idx="80">
                  <c:v>141</c:v>
                </c:pt>
                <c:pt idx="81">
                  <c:v>142</c:v>
                </c:pt>
                <c:pt idx="82">
                  <c:v>143</c:v>
                </c:pt>
                <c:pt idx="83">
                  <c:v>144</c:v>
                </c:pt>
                <c:pt idx="84">
                  <c:v>145</c:v>
                </c:pt>
                <c:pt idx="85">
                  <c:v>146</c:v>
                </c:pt>
                <c:pt idx="86">
                  <c:v>147</c:v>
                </c:pt>
                <c:pt idx="87">
                  <c:v>148</c:v>
                </c:pt>
                <c:pt idx="88">
                  <c:v>149</c:v>
                </c:pt>
                <c:pt idx="89">
                  <c:v>150</c:v>
                </c:pt>
                <c:pt idx="90">
                  <c:v>151</c:v>
                </c:pt>
                <c:pt idx="91">
                  <c:v>152</c:v>
                </c:pt>
              </c:numCache>
            </c:numRef>
          </c:cat>
          <c:val>
            <c:numRef>
              <c:f>'ТЕМПЕРАТУРНЫЕ ДАННЫЕ'!$EW$64:$EW$155</c:f>
              <c:numCache>
                <c:formatCode>0</c:formatCode>
                <c:ptCount val="92"/>
                <c:pt idx="0">
                  <c:v>-4.5865384615384617</c:v>
                </c:pt>
                <c:pt idx="1">
                  <c:v>-6.4338235294117645</c:v>
                </c:pt>
                <c:pt idx="2">
                  <c:v>-4.3653846153846159</c:v>
                </c:pt>
                <c:pt idx="3">
                  <c:v>-3.2536764705882355</c:v>
                </c:pt>
                <c:pt idx="4">
                  <c:v>-4.127828054298643</c:v>
                </c:pt>
                <c:pt idx="5">
                  <c:v>-3.8617929864253391</c:v>
                </c:pt>
                <c:pt idx="6">
                  <c:v>-4.4525735294117643</c:v>
                </c:pt>
                <c:pt idx="7">
                  <c:v>-2.8851809954751131</c:v>
                </c:pt>
                <c:pt idx="8">
                  <c:v>-3.9756787330316747</c:v>
                </c:pt>
                <c:pt idx="9">
                  <c:v>-3.4844457013574663</c:v>
                </c:pt>
                <c:pt idx="10">
                  <c:v>-4.5562782805429869</c:v>
                </c:pt>
                <c:pt idx="11">
                  <c:v>-3.6125848416289594</c:v>
                </c:pt>
                <c:pt idx="12">
                  <c:v>-4.3046945701357462</c:v>
                </c:pt>
                <c:pt idx="13">
                  <c:v>-4.5845588235294112</c:v>
                </c:pt>
                <c:pt idx="14">
                  <c:v>-7.2180429864253393</c:v>
                </c:pt>
                <c:pt idx="15">
                  <c:v>-6.2912895927601813</c:v>
                </c:pt>
                <c:pt idx="16">
                  <c:v>-3.0028280542986425</c:v>
                </c:pt>
                <c:pt idx="17">
                  <c:v>-3.8518099547511313</c:v>
                </c:pt>
                <c:pt idx="18">
                  <c:v>-4.7510180995475118</c:v>
                </c:pt>
                <c:pt idx="19">
                  <c:v>-5.0721719457013572</c:v>
                </c:pt>
                <c:pt idx="20">
                  <c:v>-5.7652714932126701</c:v>
                </c:pt>
                <c:pt idx="21">
                  <c:v>-5.8523755656108598</c:v>
                </c:pt>
                <c:pt idx="22">
                  <c:v>-4.5130090497737552</c:v>
                </c:pt>
                <c:pt idx="23">
                  <c:v>-1.9802036199095023</c:v>
                </c:pt>
                <c:pt idx="24">
                  <c:v>-2.6003959276018098</c:v>
                </c:pt>
                <c:pt idx="25">
                  <c:v>-1.2990101809954751</c:v>
                </c:pt>
                <c:pt idx="26">
                  <c:v>0.54855769230769236</c:v>
                </c:pt>
                <c:pt idx="27">
                  <c:v>0.18438914027149311</c:v>
                </c:pt>
                <c:pt idx="28">
                  <c:v>-2.8280542986425239E-3</c:v>
                </c:pt>
                <c:pt idx="29">
                  <c:v>0.15158371040723978</c:v>
                </c:pt>
                <c:pt idx="30">
                  <c:v>0.15497737556561086</c:v>
                </c:pt>
                <c:pt idx="31">
                  <c:v>0.63829185520361986</c:v>
                </c:pt>
                <c:pt idx="32">
                  <c:v>0.59827488687782804</c:v>
                </c:pt>
                <c:pt idx="33">
                  <c:v>1.7415158371040724</c:v>
                </c:pt>
                <c:pt idx="34">
                  <c:v>1.4294400452488689</c:v>
                </c:pt>
                <c:pt idx="35">
                  <c:v>1.5127262443438914</c:v>
                </c:pt>
                <c:pt idx="36">
                  <c:v>1.1221719457013575</c:v>
                </c:pt>
                <c:pt idx="37">
                  <c:v>1.4304298642533937</c:v>
                </c:pt>
                <c:pt idx="38">
                  <c:v>3.2217194570135748</c:v>
                </c:pt>
                <c:pt idx="39">
                  <c:v>3.9875565610859729</c:v>
                </c:pt>
                <c:pt idx="40" formatCode="0.0">
                  <c:v>5.6787330316742084</c:v>
                </c:pt>
                <c:pt idx="41" formatCode="0.0">
                  <c:v>4.6761877828054299</c:v>
                </c:pt>
                <c:pt idx="42" formatCode="0.0">
                  <c:v>4.1866515837104075</c:v>
                </c:pt>
                <c:pt idx="43" formatCode="0.0">
                  <c:v>3.8964932126696832</c:v>
                </c:pt>
                <c:pt idx="44" formatCode="0.0">
                  <c:v>5.2143665158371038</c:v>
                </c:pt>
                <c:pt idx="45" formatCode="0.0">
                  <c:v>7.3829185520361991</c:v>
                </c:pt>
                <c:pt idx="46" formatCode="0.0">
                  <c:v>8.8509615384615383</c:v>
                </c:pt>
                <c:pt idx="47" formatCode="0.0">
                  <c:v>8.8996040723981906</c:v>
                </c:pt>
                <c:pt idx="48" formatCode="0.0">
                  <c:v>6.6481900452488691</c:v>
                </c:pt>
                <c:pt idx="49" formatCode="0.0">
                  <c:v>6.7890271493212673</c:v>
                </c:pt>
                <c:pt idx="50" formatCode="0.0">
                  <c:v>8.5571266968325794</c:v>
                </c:pt>
                <c:pt idx="51" formatCode="0.0">
                  <c:v>7.4561651583710411</c:v>
                </c:pt>
                <c:pt idx="52" formatCode="0.0">
                  <c:v>8.6069004524886878</c:v>
                </c:pt>
                <c:pt idx="53" formatCode="0.0">
                  <c:v>7.4819004524886878</c:v>
                </c:pt>
                <c:pt idx="54" formatCode="0.0">
                  <c:v>5.8266402714932122</c:v>
                </c:pt>
                <c:pt idx="55" formatCode="0.0">
                  <c:v>7.4886877828054299</c:v>
                </c:pt>
                <c:pt idx="56" formatCode="0.0">
                  <c:v>8.149886877828056</c:v>
                </c:pt>
                <c:pt idx="57" formatCode="0.0">
                  <c:v>7.8781108597285066</c:v>
                </c:pt>
                <c:pt idx="58" formatCode="0.0">
                  <c:v>8.0350678733031682</c:v>
                </c:pt>
                <c:pt idx="59" formatCode="0.0">
                  <c:v>7.9728506787330318</c:v>
                </c:pt>
                <c:pt idx="60" formatCode="0.0">
                  <c:v>9.2304864253393664</c:v>
                </c:pt>
                <c:pt idx="61" formatCode="0.0">
                  <c:v>8.7661199095022617</c:v>
                </c:pt>
                <c:pt idx="62" formatCode="0.0">
                  <c:v>8.6696832579185532</c:v>
                </c:pt>
                <c:pt idx="63" formatCode="0.0">
                  <c:v>9.0016968325791851</c:v>
                </c:pt>
                <c:pt idx="64" formatCode="0.0">
                  <c:v>9.1153846153846168</c:v>
                </c:pt>
                <c:pt idx="65" formatCode="0.0">
                  <c:v>10.912613122171944</c:v>
                </c:pt>
                <c:pt idx="66" formatCode="0.0">
                  <c:v>12.714366515837105</c:v>
                </c:pt>
                <c:pt idx="67" formatCode="0.0">
                  <c:v>12.380090497737557</c:v>
                </c:pt>
                <c:pt idx="68" formatCode="0.0">
                  <c:v>11.014705882352942</c:v>
                </c:pt>
                <c:pt idx="69" formatCode="0.0">
                  <c:v>10.412895927601809</c:v>
                </c:pt>
                <c:pt idx="70" formatCode="0.0">
                  <c:v>12.196549773755656</c:v>
                </c:pt>
                <c:pt idx="71" formatCode="0.0">
                  <c:v>11.824519230769232</c:v>
                </c:pt>
                <c:pt idx="72" formatCode="0.0">
                  <c:v>14.39564479638009</c:v>
                </c:pt>
                <c:pt idx="73" formatCode="0.0">
                  <c:v>11.027432126696834</c:v>
                </c:pt>
                <c:pt idx="74" formatCode="0.0">
                  <c:v>9.2737556561085981</c:v>
                </c:pt>
                <c:pt idx="75" formatCode="0.0">
                  <c:v>9.5707013574660635</c:v>
                </c:pt>
                <c:pt idx="76" formatCode="0.0">
                  <c:v>9.6430995475113122</c:v>
                </c:pt>
                <c:pt idx="77" formatCode="0.0">
                  <c:v>11.027997737556561</c:v>
                </c:pt>
                <c:pt idx="78" formatCode="0.0">
                  <c:v>12.203337104072398</c:v>
                </c:pt>
                <c:pt idx="79" formatCode="0.0">
                  <c:v>12.617929864253394</c:v>
                </c:pt>
                <c:pt idx="80" formatCode="0.0">
                  <c:v>14.608031674208144</c:v>
                </c:pt>
                <c:pt idx="81" formatCode="0.0">
                  <c:v>15.827771493212669</c:v>
                </c:pt>
                <c:pt idx="82" formatCode="0.0">
                  <c:v>15.903280542986426</c:v>
                </c:pt>
                <c:pt idx="83" formatCode="0.0">
                  <c:v>15.404694570135746</c:v>
                </c:pt>
                <c:pt idx="84" formatCode="0.0">
                  <c:v>16.54524886877828</c:v>
                </c:pt>
                <c:pt idx="85" formatCode="0.0">
                  <c:v>17.373303167420815</c:v>
                </c:pt>
                <c:pt idx="86" formatCode="0.0">
                  <c:v>18.015554298642535</c:v>
                </c:pt>
                <c:pt idx="87" formatCode="0.0">
                  <c:v>18.598699095022624</c:v>
                </c:pt>
                <c:pt idx="88" formatCode="0.0">
                  <c:v>17.788461538461537</c:v>
                </c:pt>
                <c:pt idx="89" formatCode="0.0">
                  <c:v>15.400735294117647</c:v>
                </c:pt>
                <c:pt idx="90" formatCode="0.0">
                  <c:v>13.610859728506789</c:v>
                </c:pt>
                <c:pt idx="91" formatCode="0.0">
                  <c:v>12.068721719457013</c:v>
                </c:pt>
              </c:numCache>
            </c:numRef>
          </c:val>
          <c:smooth val="1"/>
        </c:ser>
        <c:ser>
          <c:idx val="2"/>
          <c:order val="2"/>
          <c:tx>
            <c:v>2017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ДАННЫЕ'!$B$64:$B$155</c:f>
              <c:numCache>
                <c:formatCode>[$-419]d\ mmm;@</c:formatCode>
                <c:ptCount val="92"/>
                <c:pt idx="0">
                  <c:v>61</c:v>
                </c:pt>
                <c:pt idx="1">
                  <c:v>62</c:v>
                </c:pt>
                <c:pt idx="2">
                  <c:v>63</c:v>
                </c:pt>
                <c:pt idx="3">
                  <c:v>64</c:v>
                </c:pt>
                <c:pt idx="4">
                  <c:v>65</c:v>
                </c:pt>
                <c:pt idx="5">
                  <c:v>66</c:v>
                </c:pt>
                <c:pt idx="6">
                  <c:v>67</c:v>
                </c:pt>
                <c:pt idx="7">
                  <c:v>68</c:v>
                </c:pt>
                <c:pt idx="8">
                  <c:v>69</c:v>
                </c:pt>
                <c:pt idx="9">
                  <c:v>70</c:v>
                </c:pt>
                <c:pt idx="10">
                  <c:v>71</c:v>
                </c:pt>
                <c:pt idx="11">
                  <c:v>72</c:v>
                </c:pt>
                <c:pt idx="12">
                  <c:v>73</c:v>
                </c:pt>
                <c:pt idx="13">
                  <c:v>74</c:v>
                </c:pt>
                <c:pt idx="14">
                  <c:v>75</c:v>
                </c:pt>
                <c:pt idx="15">
                  <c:v>76</c:v>
                </c:pt>
                <c:pt idx="16">
                  <c:v>77</c:v>
                </c:pt>
                <c:pt idx="17">
                  <c:v>78</c:v>
                </c:pt>
                <c:pt idx="18">
                  <c:v>79</c:v>
                </c:pt>
                <c:pt idx="19">
                  <c:v>80</c:v>
                </c:pt>
                <c:pt idx="20">
                  <c:v>81</c:v>
                </c:pt>
                <c:pt idx="21">
                  <c:v>82</c:v>
                </c:pt>
                <c:pt idx="22">
                  <c:v>83</c:v>
                </c:pt>
                <c:pt idx="23">
                  <c:v>84</c:v>
                </c:pt>
                <c:pt idx="24">
                  <c:v>85</c:v>
                </c:pt>
                <c:pt idx="25">
                  <c:v>86</c:v>
                </c:pt>
                <c:pt idx="26">
                  <c:v>87</c:v>
                </c:pt>
                <c:pt idx="27">
                  <c:v>88</c:v>
                </c:pt>
                <c:pt idx="28">
                  <c:v>89</c:v>
                </c:pt>
                <c:pt idx="29">
                  <c:v>90</c:v>
                </c:pt>
                <c:pt idx="30">
                  <c:v>91</c:v>
                </c:pt>
                <c:pt idx="31">
                  <c:v>92</c:v>
                </c:pt>
                <c:pt idx="32">
                  <c:v>93</c:v>
                </c:pt>
                <c:pt idx="33">
                  <c:v>94</c:v>
                </c:pt>
                <c:pt idx="34">
                  <c:v>95</c:v>
                </c:pt>
                <c:pt idx="35">
                  <c:v>96</c:v>
                </c:pt>
                <c:pt idx="36">
                  <c:v>97</c:v>
                </c:pt>
                <c:pt idx="37">
                  <c:v>98</c:v>
                </c:pt>
                <c:pt idx="38">
                  <c:v>99</c:v>
                </c:pt>
                <c:pt idx="39">
                  <c:v>100</c:v>
                </c:pt>
                <c:pt idx="40">
                  <c:v>101</c:v>
                </c:pt>
                <c:pt idx="41">
                  <c:v>102</c:v>
                </c:pt>
                <c:pt idx="42">
                  <c:v>103</c:v>
                </c:pt>
                <c:pt idx="43">
                  <c:v>104</c:v>
                </c:pt>
                <c:pt idx="44">
                  <c:v>105</c:v>
                </c:pt>
                <c:pt idx="45">
                  <c:v>106</c:v>
                </c:pt>
                <c:pt idx="46">
                  <c:v>107</c:v>
                </c:pt>
                <c:pt idx="47">
                  <c:v>108</c:v>
                </c:pt>
                <c:pt idx="48">
                  <c:v>109</c:v>
                </c:pt>
                <c:pt idx="49">
                  <c:v>110</c:v>
                </c:pt>
                <c:pt idx="50">
                  <c:v>111</c:v>
                </c:pt>
                <c:pt idx="51">
                  <c:v>112</c:v>
                </c:pt>
                <c:pt idx="52">
                  <c:v>113</c:v>
                </c:pt>
                <c:pt idx="53">
                  <c:v>114</c:v>
                </c:pt>
                <c:pt idx="54">
                  <c:v>115</c:v>
                </c:pt>
                <c:pt idx="55">
                  <c:v>116</c:v>
                </c:pt>
                <c:pt idx="56">
                  <c:v>117</c:v>
                </c:pt>
                <c:pt idx="57">
                  <c:v>118</c:v>
                </c:pt>
                <c:pt idx="58">
                  <c:v>119</c:v>
                </c:pt>
                <c:pt idx="59">
                  <c:v>120</c:v>
                </c:pt>
                <c:pt idx="60">
                  <c:v>121</c:v>
                </c:pt>
                <c:pt idx="61">
                  <c:v>122</c:v>
                </c:pt>
                <c:pt idx="62">
                  <c:v>123</c:v>
                </c:pt>
                <c:pt idx="63">
                  <c:v>124</c:v>
                </c:pt>
                <c:pt idx="64">
                  <c:v>125</c:v>
                </c:pt>
                <c:pt idx="65">
                  <c:v>126</c:v>
                </c:pt>
                <c:pt idx="66">
                  <c:v>127</c:v>
                </c:pt>
                <c:pt idx="67">
                  <c:v>128</c:v>
                </c:pt>
                <c:pt idx="68">
                  <c:v>129</c:v>
                </c:pt>
                <c:pt idx="69">
                  <c:v>130</c:v>
                </c:pt>
                <c:pt idx="70">
                  <c:v>131</c:v>
                </c:pt>
                <c:pt idx="71">
                  <c:v>132</c:v>
                </c:pt>
                <c:pt idx="72">
                  <c:v>133</c:v>
                </c:pt>
                <c:pt idx="73">
                  <c:v>134</c:v>
                </c:pt>
                <c:pt idx="74">
                  <c:v>135</c:v>
                </c:pt>
                <c:pt idx="75">
                  <c:v>136</c:v>
                </c:pt>
                <c:pt idx="76">
                  <c:v>137</c:v>
                </c:pt>
                <c:pt idx="77">
                  <c:v>138</c:v>
                </c:pt>
                <c:pt idx="78">
                  <c:v>139</c:v>
                </c:pt>
                <c:pt idx="79">
                  <c:v>140</c:v>
                </c:pt>
                <c:pt idx="80">
                  <c:v>141</c:v>
                </c:pt>
                <c:pt idx="81">
                  <c:v>142</c:v>
                </c:pt>
                <c:pt idx="82">
                  <c:v>143</c:v>
                </c:pt>
                <c:pt idx="83">
                  <c:v>144</c:v>
                </c:pt>
                <c:pt idx="84">
                  <c:v>145</c:v>
                </c:pt>
                <c:pt idx="85">
                  <c:v>146</c:v>
                </c:pt>
                <c:pt idx="86">
                  <c:v>147</c:v>
                </c:pt>
                <c:pt idx="87">
                  <c:v>148</c:v>
                </c:pt>
                <c:pt idx="88">
                  <c:v>149</c:v>
                </c:pt>
                <c:pt idx="89">
                  <c:v>150</c:v>
                </c:pt>
                <c:pt idx="90">
                  <c:v>151</c:v>
                </c:pt>
                <c:pt idx="91">
                  <c:v>152</c:v>
                </c:pt>
              </c:numCache>
            </c:numRef>
          </c:cat>
          <c:val>
            <c:numRef>
              <c:f>'ТЕМПЕРАТУРНЫЕ ДАННЫЕ'!$FN$64:$FN$155</c:f>
              <c:numCache>
                <c:formatCode>0</c:formatCode>
                <c:ptCount val="92"/>
                <c:pt idx="0">
                  <c:v>-7.5</c:v>
                </c:pt>
                <c:pt idx="1">
                  <c:v>-4</c:v>
                </c:pt>
                <c:pt idx="2">
                  <c:v>-1.5</c:v>
                </c:pt>
                <c:pt idx="3">
                  <c:v>-1</c:v>
                </c:pt>
                <c:pt idx="4">
                  <c:v>-1</c:v>
                </c:pt>
                <c:pt idx="5">
                  <c:v>0.5</c:v>
                </c:pt>
                <c:pt idx="6">
                  <c:v>-3</c:v>
                </c:pt>
                <c:pt idx="7">
                  <c:v>-6.5</c:v>
                </c:pt>
                <c:pt idx="8">
                  <c:v>-7</c:v>
                </c:pt>
                <c:pt idx="9">
                  <c:v>-5.5</c:v>
                </c:pt>
                <c:pt idx="10">
                  <c:v>-3.5</c:v>
                </c:pt>
                <c:pt idx="11">
                  <c:v>-4</c:v>
                </c:pt>
                <c:pt idx="12">
                  <c:v>-3.5</c:v>
                </c:pt>
                <c:pt idx="13">
                  <c:v>-3</c:v>
                </c:pt>
                <c:pt idx="14">
                  <c:v>-7</c:v>
                </c:pt>
                <c:pt idx="15">
                  <c:v>-3</c:v>
                </c:pt>
                <c:pt idx="16">
                  <c:v>-2.5</c:v>
                </c:pt>
                <c:pt idx="17">
                  <c:v>-2.5</c:v>
                </c:pt>
                <c:pt idx="18">
                  <c:v>-4</c:v>
                </c:pt>
                <c:pt idx="19">
                  <c:v>-3.5</c:v>
                </c:pt>
                <c:pt idx="20">
                  <c:v>-3.5</c:v>
                </c:pt>
                <c:pt idx="21">
                  <c:v>-2.5</c:v>
                </c:pt>
                <c:pt idx="22">
                  <c:v>-3</c:v>
                </c:pt>
                <c:pt idx="23">
                  <c:v>0</c:v>
                </c:pt>
                <c:pt idx="24">
                  <c:v>-0.5</c:v>
                </c:pt>
                <c:pt idx="25">
                  <c:v>-0.5</c:v>
                </c:pt>
                <c:pt idx="26">
                  <c:v>-1</c:v>
                </c:pt>
                <c:pt idx="27">
                  <c:v>-1</c:v>
                </c:pt>
                <c:pt idx="28">
                  <c:v>-2.5</c:v>
                </c:pt>
                <c:pt idx="29">
                  <c:v>-5</c:v>
                </c:pt>
                <c:pt idx="30">
                  <c:v>-6.5</c:v>
                </c:pt>
                <c:pt idx="31">
                  <c:v>-7.5</c:v>
                </c:pt>
                <c:pt idx="32">
                  <c:v>-6</c:v>
                </c:pt>
                <c:pt idx="33">
                  <c:v>-2.5</c:v>
                </c:pt>
                <c:pt idx="34">
                  <c:v>-5.5</c:v>
                </c:pt>
                <c:pt idx="35">
                  <c:v>-1</c:v>
                </c:pt>
                <c:pt idx="36">
                  <c:v>2</c:v>
                </c:pt>
                <c:pt idx="37">
                  <c:v>4</c:v>
                </c:pt>
                <c:pt idx="38">
                  <c:v>6</c:v>
                </c:pt>
                <c:pt idx="39">
                  <c:v>6</c:v>
                </c:pt>
                <c:pt idx="40">
                  <c:v>1.5</c:v>
                </c:pt>
                <c:pt idx="41">
                  <c:v>6</c:v>
                </c:pt>
                <c:pt idx="42">
                  <c:v>7</c:v>
                </c:pt>
                <c:pt idx="43">
                  <c:v>5.5</c:v>
                </c:pt>
                <c:pt idx="44">
                  <c:v>6.5</c:v>
                </c:pt>
                <c:pt idx="45">
                  <c:v>5.5</c:v>
                </c:pt>
                <c:pt idx="46">
                  <c:v>1</c:v>
                </c:pt>
                <c:pt idx="47">
                  <c:v>0.5</c:v>
                </c:pt>
                <c:pt idx="48">
                  <c:v>1.5</c:v>
                </c:pt>
                <c:pt idx="49">
                  <c:v>-1.5</c:v>
                </c:pt>
                <c:pt idx="50">
                  <c:v>-0.5</c:v>
                </c:pt>
                <c:pt idx="51">
                  <c:v>-1.5</c:v>
                </c:pt>
                <c:pt idx="52">
                  <c:v>0.5</c:v>
                </c:pt>
                <c:pt idx="53">
                  <c:v>3</c:v>
                </c:pt>
                <c:pt idx="54">
                  <c:v>4.5</c:v>
                </c:pt>
                <c:pt idx="55">
                  <c:v>5</c:v>
                </c:pt>
                <c:pt idx="56">
                  <c:v>5</c:v>
                </c:pt>
                <c:pt idx="57">
                  <c:v>5</c:v>
                </c:pt>
                <c:pt idx="58">
                  <c:v>9</c:v>
                </c:pt>
                <c:pt idx="59">
                  <c:v>6.5</c:v>
                </c:pt>
                <c:pt idx="60">
                  <c:v>8</c:v>
                </c:pt>
                <c:pt idx="61">
                  <c:v>12</c:v>
                </c:pt>
                <c:pt idx="62">
                  <c:v>14.5</c:v>
                </c:pt>
                <c:pt idx="63">
                  <c:v>14.5</c:v>
                </c:pt>
                <c:pt idx="64">
                  <c:v>6.5</c:v>
                </c:pt>
                <c:pt idx="65">
                  <c:v>4</c:v>
                </c:pt>
                <c:pt idx="66">
                  <c:v>5</c:v>
                </c:pt>
                <c:pt idx="67">
                  <c:v>3.25</c:v>
                </c:pt>
                <c:pt idx="68">
                  <c:v>3</c:v>
                </c:pt>
                <c:pt idx="69">
                  <c:v>11</c:v>
                </c:pt>
                <c:pt idx="70">
                  <c:v>8.5</c:v>
                </c:pt>
                <c:pt idx="71">
                  <c:v>6</c:v>
                </c:pt>
                <c:pt idx="72">
                  <c:v>7.5</c:v>
                </c:pt>
                <c:pt idx="73">
                  <c:v>5.5</c:v>
                </c:pt>
                <c:pt idx="74">
                  <c:v>5</c:v>
                </c:pt>
                <c:pt idx="75">
                  <c:v>3.5</c:v>
                </c:pt>
                <c:pt idx="76">
                  <c:v>4</c:v>
                </c:pt>
                <c:pt idx="77">
                  <c:v>10.5</c:v>
                </c:pt>
                <c:pt idx="78">
                  <c:v>12</c:v>
                </c:pt>
                <c:pt idx="79">
                  <c:v>14</c:v>
                </c:pt>
                <c:pt idx="80">
                  <c:v>16</c:v>
                </c:pt>
                <c:pt idx="81">
                  <c:v>14.5</c:v>
                </c:pt>
                <c:pt idx="82">
                  <c:v>7</c:v>
                </c:pt>
                <c:pt idx="83">
                  <c:v>5.5</c:v>
                </c:pt>
                <c:pt idx="84">
                  <c:v>8</c:v>
                </c:pt>
                <c:pt idx="85">
                  <c:v>10</c:v>
                </c:pt>
                <c:pt idx="86">
                  <c:v>16.5</c:v>
                </c:pt>
                <c:pt idx="87">
                  <c:v>15.5</c:v>
                </c:pt>
                <c:pt idx="88">
                  <c:v>8.5</c:v>
                </c:pt>
                <c:pt idx="89">
                  <c:v>6</c:v>
                </c:pt>
                <c:pt idx="90">
                  <c:v>10</c:v>
                </c:pt>
                <c:pt idx="91">
                  <c:v>9.5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30470272"/>
        <c:axId val="130471808"/>
      </c:lineChart>
      <c:dateAx>
        <c:axId val="130470272"/>
        <c:scaling>
          <c:orientation val="minMax"/>
        </c:scaling>
        <c:delete val="0"/>
        <c:axPos val="b"/>
        <c:numFmt formatCode="[$-419]d\ mmm;@" sourceLinked="1"/>
        <c:majorTickMark val="out"/>
        <c:minorTickMark val="none"/>
        <c:tickLblPos val="nextTo"/>
        <c:crossAx val="130471808"/>
        <c:crossesAt val="-30"/>
        <c:auto val="1"/>
        <c:lblOffset val="100"/>
        <c:baseTimeUnit val="days"/>
      </c:dateAx>
      <c:valAx>
        <c:axId val="13047180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3047027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5.7133203665348818E-2"/>
          <c:y val="0.90561360086889164"/>
          <c:w val="0.751168063077293"/>
          <c:h val="7.7661528440814823E-2"/>
        </c:manualLayout>
      </c:layout>
      <c:overlay val="0"/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929476206778492E-2"/>
          <c:y val="0.13985200367337675"/>
          <c:w val="0.9283307086614172"/>
          <c:h val="0.60548083180303092"/>
        </c:manualLayout>
      </c:layout>
      <c:lineChart>
        <c:grouping val="standard"/>
        <c:varyColors val="0"/>
        <c:ser>
          <c:idx val="1"/>
          <c:order val="0"/>
          <c:tx>
            <c:v>СМЗ</c:v>
          </c:tx>
          <c:marker>
            <c:symbol val="none"/>
          </c:marker>
          <c:cat>
            <c:numRef>
              <c:f>'ТЕМПЕРАТУРНЫЕ ДАННЫЕ'!$B$64:$B$155</c:f>
              <c:numCache>
                <c:formatCode>[$-419]d\ mmm;@</c:formatCode>
                <c:ptCount val="92"/>
                <c:pt idx="0">
                  <c:v>61</c:v>
                </c:pt>
                <c:pt idx="1">
                  <c:v>62</c:v>
                </c:pt>
                <c:pt idx="2">
                  <c:v>63</c:v>
                </c:pt>
                <c:pt idx="3">
                  <c:v>64</c:v>
                </c:pt>
                <c:pt idx="4">
                  <c:v>65</c:v>
                </c:pt>
                <c:pt idx="5">
                  <c:v>66</c:v>
                </c:pt>
                <c:pt idx="6">
                  <c:v>67</c:v>
                </c:pt>
                <c:pt idx="7">
                  <c:v>68</c:v>
                </c:pt>
                <c:pt idx="8">
                  <c:v>69</c:v>
                </c:pt>
                <c:pt idx="9">
                  <c:v>70</c:v>
                </c:pt>
                <c:pt idx="10">
                  <c:v>71</c:v>
                </c:pt>
                <c:pt idx="11">
                  <c:v>72</c:v>
                </c:pt>
                <c:pt idx="12">
                  <c:v>73</c:v>
                </c:pt>
                <c:pt idx="13">
                  <c:v>74</c:v>
                </c:pt>
                <c:pt idx="14">
                  <c:v>75</c:v>
                </c:pt>
                <c:pt idx="15">
                  <c:v>76</c:v>
                </c:pt>
                <c:pt idx="16">
                  <c:v>77</c:v>
                </c:pt>
                <c:pt idx="17">
                  <c:v>78</c:v>
                </c:pt>
                <c:pt idx="18">
                  <c:v>79</c:v>
                </c:pt>
                <c:pt idx="19">
                  <c:v>80</c:v>
                </c:pt>
                <c:pt idx="20">
                  <c:v>81</c:v>
                </c:pt>
                <c:pt idx="21">
                  <c:v>82</c:v>
                </c:pt>
                <c:pt idx="22">
                  <c:v>83</c:v>
                </c:pt>
                <c:pt idx="23">
                  <c:v>84</c:v>
                </c:pt>
                <c:pt idx="24">
                  <c:v>85</c:v>
                </c:pt>
                <c:pt idx="25">
                  <c:v>86</c:v>
                </c:pt>
                <c:pt idx="26">
                  <c:v>87</c:v>
                </c:pt>
                <c:pt idx="27">
                  <c:v>88</c:v>
                </c:pt>
                <c:pt idx="28">
                  <c:v>89</c:v>
                </c:pt>
                <c:pt idx="29">
                  <c:v>90</c:v>
                </c:pt>
                <c:pt idx="30">
                  <c:v>91</c:v>
                </c:pt>
                <c:pt idx="31">
                  <c:v>92</c:v>
                </c:pt>
                <c:pt idx="32">
                  <c:v>93</c:v>
                </c:pt>
                <c:pt idx="33">
                  <c:v>94</c:v>
                </c:pt>
                <c:pt idx="34">
                  <c:v>95</c:v>
                </c:pt>
                <c:pt idx="35">
                  <c:v>96</c:v>
                </c:pt>
                <c:pt idx="36">
                  <c:v>97</c:v>
                </c:pt>
                <c:pt idx="37">
                  <c:v>98</c:v>
                </c:pt>
                <c:pt idx="38">
                  <c:v>99</c:v>
                </c:pt>
                <c:pt idx="39">
                  <c:v>100</c:v>
                </c:pt>
                <c:pt idx="40">
                  <c:v>101</c:v>
                </c:pt>
                <c:pt idx="41">
                  <c:v>102</c:v>
                </c:pt>
                <c:pt idx="42">
                  <c:v>103</c:v>
                </c:pt>
                <c:pt idx="43">
                  <c:v>104</c:v>
                </c:pt>
                <c:pt idx="44">
                  <c:v>105</c:v>
                </c:pt>
                <c:pt idx="45">
                  <c:v>106</c:v>
                </c:pt>
                <c:pt idx="46">
                  <c:v>107</c:v>
                </c:pt>
                <c:pt idx="47">
                  <c:v>108</c:v>
                </c:pt>
                <c:pt idx="48">
                  <c:v>109</c:v>
                </c:pt>
                <c:pt idx="49">
                  <c:v>110</c:v>
                </c:pt>
                <c:pt idx="50">
                  <c:v>111</c:v>
                </c:pt>
                <c:pt idx="51">
                  <c:v>112</c:v>
                </c:pt>
                <c:pt idx="52">
                  <c:v>113</c:v>
                </c:pt>
                <c:pt idx="53">
                  <c:v>114</c:v>
                </c:pt>
                <c:pt idx="54">
                  <c:v>115</c:v>
                </c:pt>
                <c:pt idx="55">
                  <c:v>116</c:v>
                </c:pt>
                <c:pt idx="56">
                  <c:v>117</c:v>
                </c:pt>
                <c:pt idx="57">
                  <c:v>118</c:v>
                </c:pt>
                <c:pt idx="58">
                  <c:v>119</c:v>
                </c:pt>
                <c:pt idx="59">
                  <c:v>120</c:v>
                </c:pt>
                <c:pt idx="60">
                  <c:v>121</c:v>
                </c:pt>
                <c:pt idx="61">
                  <c:v>122</c:v>
                </c:pt>
                <c:pt idx="62">
                  <c:v>123</c:v>
                </c:pt>
                <c:pt idx="63">
                  <c:v>124</c:v>
                </c:pt>
                <c:pt idx="64">
                  <c:v>125</c:v>
                </c:pt>
                <c:pt idx="65">
                  <c:v>126</c:v>
                </c:pt>
                <c:pt idx="66">
                  <c:v>127</c:v>
                </c:pt>
                <c:pt idx="67">
                  <c:v>128</c:v>
                </c:pt>
                <c:pt idx="68">
                  <c:v>129</c:v>
                </c:pt>
                <c:pt idx="69">
                  <c:v>130</c:v>
                </c:pt>
                <c:pt idx="70">
                  <c:v>131</c:v>
                </c:pt>
                <c:pt idx="71">
                  <c:v>132</c:v>
                </c:pt>
                <c:pt idx="72">
                  <c:v>133</c:v>
                </c:pt>
                <c:pt idx="73">
                  <c:v>134</c:v>
                </c:pt>
                <c:pt idx="74">
                  <c:v>135</c:v>
                </c:pt>
                <c:pt idx="75">
                  <c:v>136</c:v>
                </c:pt>
                <c:pt idx="76">
                  <c:v>137</c:v>
                </c:pt>
                <c:pt idx="77">
                  <c:v>138</c:v>
                </c:pt>
                <c:pt idx="78">
                  <c:v>139</c:v>
                </c:pt>
                <c:pt idx="79">
                  <c:v>140</c:v>
                </c:pt>
                <c:pt idx="80">
                  <c:v>141</c:v>
                </c:pt>
                <c:pt idx="81">
                  <c:v>142</c:v>
                </c:pt>
                <c:pt idx="82">
                  <c:v>143</c:v>
                </c:pt>
                <c:pt idx="83">
                  <c:v>144</c:v>
                </c:pt>
                <c:pt idx="84">
                  <c:v>145</c:v>
                </c:pt>
                <c:pt idx="85">
                  <c:v>146</c:v>
                </c:pt>
                <c:pt idx="86">
                  <c:v>147</c:v>
                </c:pt>
                <c:pt idx="87">
                  <c:v>148</c:v>
                </c:pt>
                <c:pt idx="88">
                  <c:v>149</c:v>
                </c:pt>
                <c:pt idx="89">
                  <c:v>150</c:v>
                </c:pt>
                <c:pt idx="90">
                  <c:v>151</c:v>
                </c:pt>
                <c:pt idx="91">
                  <c:v>152</c:v>
                </c:pt>
              </c:numCache>
            </c:numRef>
          </c:cat>
          <c:val>
            <c:numRef>
              <c:f>'ТЕМПЕРАТУРНЫЕ ДАННЫЕ'!$FO$64:$FO$155</c:f>
              <c:numCache>
                <c:formatCode>0</c:formatCode>
                <c:ptCount val="92"/>
                <c:pt idx="0">
                  <c:v>-6.0432692307692308</c:v>
                </c:pt>
                <c:pt idx="1">
                  <c:v>-5.2169117647058822</c:v>
                </c:pt>
                <c:pt idx="2">
                  <c:v>-2.9326923076923079</c:v>
                </c:pt>
                <c:pt idx="3">
                  <c:v>-2.1268382352941178</c:v>
                </c:pt>
                <c:pt idx="4">
                  <c:v>-2.5639140271493215</c:v>
                </c:pt>
                <c:pt idx="5">
                  <c:v>-1.6808964932126695</c:v>
                </c:pt>
                <c:pt idx="6">
                  <c:v>-3.7262867647058822</c:v>
                </c:pt>
                <c:pt idx="7">
                  <c:v>-4.692590497737557</c:v>
                </c:pt>
                <c:pt idx="8">
                  <c:v>-5.4878393665158374</c:v>
                </c:pt>
                <c:pt idx="9">
                  <c:v>-4.4922228506787327</c:v>
                </c:pt>
                <c:pt idx="10">
                  <c:v>-4.0281391402714934</c:v>
                </c:pt>
                <c:pt idx="11">
                  <c:v>-3.8062924208144797</c:v>
                </c:pt>
                <c:pt idx="12">
                  <c:v>-3.9023472850678731</c:v>
                </c:pt>
                <c:pt idx="13">
                  <c:v>-3.7922794117647056</c:v>
                </c:pt>
                <c:pt idx="14">
                  <c:v>-7.1090214932126692</c:v>
                </c:pt>
                <c:pt idx="15">
                  <c:v>-4.6456447963800906</c:v>
                </c:pt>
                <c:pt idx="16">
                  <c:v>-2.7514140271493215</c:v>
                </c:pt>
                <c:pt idx="17">
                  <c:v>-3.1759049773755654</c:v>
                </c:pt>
                <c:pt idx="18">
                  <c:v>-4.3755090497737559</c:v>
                </c:pt>
                <c:pt idx="19">
                  <c:v>-4.2860859728506782</c:v>
                </c:pt>
                <c:pt idx="20">
                  <c:v>-4.6326357466063346</c:v>
                </c:pt>
                <c:pt idx="21">
                  <c:v>-4.1761877828054299</c:v>
                </c:pt>
                <c:pt idx="22">
                  <c:v>-3.7565045248868776</c:v>
                </c:pt>
                <c:pt idx="23">
                  <c:v>-0.99010180995475117</c:v>
                </c:pt>
                <c:pt idx="24">
                  <c:v>-1.5501979638009049</c:v>
                </c:pt>
                <c:pt idx="25">
                  <c:v>-0.89950509049773753</c:v>
                </c:pt>
                <c:pt idx="26">
                  <c:v>-0.22572115384615382</c:v>
                </c:pt>
                <c:pt idx="27">
                  <c:v>-0.40780542986425344</c:v>
                </c:pt>
                <c:pt idx="28">
                  <c:v>-1.2514140271493213</c:v>
                </c:pt>
                <c:pt idx="29">
                  <c:v>-2.4242081447963799</c:v>
                </c:pt>
                <c:pt idx="30">
                  <c:v>-3.1725113122171944</c:v>
                </c:pt>
                <c:pt idx="31">
                  <c:v>-3.4308540723981902</c:v>
                </c:pt>
                <c:pt idx="32">
                  <c:v>-2.700862556561086</c:v>
                </c:pt>
                <c:pt idx="33">
                  <c:v>-0.37924208144796379</c:v>
                </c:pt>
                <c:pt idx="34">
                  <c:v>-2.0352799773755654</c:v>
                </c:pt>
                <c:pt idx="35">
                  <c:v>0.25636312217194568</c:v>
                </c:pt>
                <c:pt idx="36">
                  <c:v>1.5610859728506787</c:v>
                </c:pt>
                <c:pt idx="37">
                  <c:v>2.7152149321266967</c:v>
                </c:pt>
                <c:pt idx="38">
                  <c:v>4.6108597285067869</c:v>
                </c:pt>
                <c:pt idx="39">
                  <c:v>4.9937782805429869</c:v>
                </c:pt>
                <c:pt idx="40">
                  <c:v>3.5893665158371042</c:v>
                </c:pt>
                <c:pt idx="41">
                  <c:v>5.338093891402715</c:v>
                </c:pt>
                <c:pt idx="42">
                  <c:v>5.5933257918552037</c:v>
                </c:pt>
                <c:pt idx="43">
                  <c:v>4.6982466063348411</c:v>
                </c:pt>
                <c:pt idx="44">
                  <c:v>5.8571832579185514</c:v>
                </c:pt>
                <c:pt idx="45">
                  <c:v>6.4414592760180991</c:v>
                </c:pt>
                <c:pt idx="46">
                  <c:v>4.9254807692307692</c:v>
                </c:pt>
                <c:pt idx="47">
                  <c:v>4.6998020361990953</c:v>
                </c:pt>
                <c:pt idx="48">
                  <c:v>4.0740950226244346</c:v>
                </c:pt>
                <c:pt idx="49">
                  <c:v>2.6445135746606336</c:v>
                </c:pt>
                <c:pt idx="50">
                  <c:v>4.0285633484162897</c:v>
                </c:pt>
                <c:pt idx="51">
                  <c:v>2.9780825791855206</c:v>
                </c:pt>
                <c:pt idx="52">
                  <c:v>4.5534502262443439</c:v>
                </c:pt>
                <c:pt idx="53">
                  <c:v>5.2409502262443439</c:v>
                </c:pt>
                <c:pt idx="54">
                  <c:v>5.1633201357466056</c:v>
                </c:pt>
                <c:pt idx="55">
                  <c:v>6.244343891402715</c:v>
                </c:pt>
                <c:pt idx="56">
                  <c:v>6.574943438914028</c:v>
                </c:pt>
                <c:pt idx="57">
                  <c:v>6.4390554298642533</c:v>
                </c:pt>
                <c:pt idx="58">
                  <c:v>8.517533936651585</c:v>
                </c:pt>
                <c:pt idx="59">
                  <c:v>7.2364253393665159</c:v>
                </c:pt>
                <c:pt idx="60">
                  <c:v>8.6152432126696823</c:v>
                </c:pt>
                <c:pt idx="61">
                  <c:v>10.383059954751131</c:v>
                </c:pt>
                <c:pt idx="62">
                  <c:v>11.584841628959277</c:v>
                </c:pt>
                <c:pt idx="63">
                  <c:v>11.750848416289593</c:v>
                </c:pt>
                <c:pt idx="64">
                  <c:v>7.8076923076923084</c:v>
                </c:pt>
                <c:pt idx="65">
                  <c:v>7.456306561085972</c:v>
                </c:pt>
                <c:pt idx="66">
                  <c:v>8.8571832579185532</c:v>
                </c:pt>
                <c:pt idx="67">
                  <c:v>7.8150452488687785</c:v>
                </c:pt>
                <c:pt idx="68">
                  <c:v>7.007352941176471</c:v>
                </c:pt>
                <c:pt idx="69">
                  <c:v>10.706447963800905</c:v>
                </c:pt>
                <c:pt idx="70">
                  <c:v>10.348274886877828</c:v>
                </c:pt>
                <c:pt idx="71">
                  <c:v>8.9122596153846168</c:v>
                </c:pt>
                <c:pt idx="72">
                  <c:v>10.947822398190045</c:v>
                </c:pt>
                <c:pt idx="73">
                  <c:v>8.2637160633484168</c:v>
                </c:pt>
                <c:pt idx="74">
                  <c:v>7.136877828054299</c:v>
                </c:pt>
                <c:pt idx="75">
                  <c:v>6.5353506787330318</c:v>
                </c:pt>
                <c:pt idx="76">
                  <c:v>6.8215497737556561</c:v>
                </c:pt>
                <c:pt idx="77">
                  <c:v>10.76399886877828</c:v>
                </c:pt>
                <c:pt idx="78">
                  <c:v>12.101668552036198</c:v>
                </c:pt>
                <c:pt idx="79">
                  <c:v>13.308964932126697</c:v>
                </c:pt>
                <c:pt idx="80">
                  <c:v>15.304015837104071</c:v>
                </c:pt>
                <c:pt idx="81">
                  <c:v>15.163885746606335</c:v>
                </c:pt>
                <c:pt idx="82">
                  <c:v>11.451640271493213</c:v>
                </c:pt>
                <c:pt idx="83">
                  <c:v>10.452347285067873</c:v>
                </c:pt>
                <c:pt idx="84">
                  <c:v>12.27262443438914</c:v>
                </c:pt>
                <c:pt idx="85">
                  <c:v>13.686651583710407</c:v>
                </c:pt>
                <c:pt idx="86">
                  <c:v>17.257777149321267</c:v>
                </c:pt>
                <c:pt idx="87">
                  <c:v>17.049349547511312</c:v>
                </c:pt>
                <c:pt idx="88">
                  <c:v>13.144230769230768</c:v>
                </c:pt>
                <c:pt idx="89">
                  <c:v>10.700367647058822</c:v>
                </c:pt>
                <c:pt idx="90">
                  <c:v>11.805429864253394</c:v>
                </c:pt>
                <c:pt idx="91">
                  <c:v>10.784360859728507</c:v>
                </c:pt>
              </c:numCache>
            </c:numRef>
          </c:val>
          <c:smooth val="1"/>
        </c:ser>
        <c:ser>
          <c:idx val="2"/>
          <c:order val="1"/>
          <c:tx>
            <c:v>2018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ДАННЫЕ'!$B$64:$B$155</c:f>
              <c:numCache>
                <c:formatCode>[$-419]d\ mmm;@</c:formatCode>
                <c:ptCount val="92"/>
                <c:pt idx="0">
                  <c:v>61</c:v>
                </c:pt>
                <c:pt idx="1">
                  <c:v>62</c:v>
                </c:pt>
                <c:pt idx="2">
                  <c:v>63</c:v>
                </c:pt>
                <c:pt idx="3">
                  <c:v>64</c:v>
                </c:pt>
                <c:pt idx="4">
                  <c:v>65</c:v>
                </c:pt>
                <c:pt idx="5">
                  <c:v>66</c:v>
                </c:pt>
                <c:pt idx="6">
                  <c:v>67</c:v>
                </c:pt>
                <c:pt idx="7">
                  <c:v>68</c:v>
                </c:pt>
                <c:pt idx="8">
                  <c:v>69</c:v>
                </c:pt>
                <c:pt idx="9">
                  <c:v>70</c:v>
                </c:pt>
                <c:pt idx="10">
                  <c:v>71</c:v>
                </c:pt>
                <c:pt idx="11">
                  <c:v>72</c:v>
                </c:pt>
                <c:pt idx="12">
                  <c:v>73</c:v>
                </c:pt>
                <c:pt idx="13">
                  <c:v>74</c:v>
                </c:pt>
                <c:pt idx="14">
                  <c:v>75</c:v>
                </c:pt>
                <c:pt idx="15">
                  <c:v>76</c:v>
                </c:pt>
                <c:pt idx="16">
                  <c:v>77</c:v>
                </c:pt>
                <c:pt idx="17">
                  <c:v>78</c:v>
                </c:pt>
                <c:pt idx="18">
                  <c:v>79</c:v>
                </c:pt>
                <c:pt idx="19">
                  <c:v>80</c:v>
                </c:pt>
                <c:pt idx="20">
                  <c:v>81</c:v>
                </c:pt>
                <c:pt idx="21">
                  <c:v>82</c:v>
                </c:pt>
                <c:pt idx="22">
                  <c:v>83</c:v>
                </c:pt>
                <c:pt idx="23">
                  <c:v>84</c:v>
                </c:pt>
                <c:pt idx="24">
                  <c:v>85</c:v>
                </c:pt>
                <c:pt idx="25">
                  <c:v>86</c:v>
                </c:pt>
                <c:pt idx="26">
                  <c:v>87</c:v>
                </c:pt>
                <c:pt idx="27">
                  <c:v>88</c:v>
                </c:pt>
                <c:pt idx="28">
                  <c:v>89</c:v>
                </c:pt>
                <c:pt idx="29">
                  <c:v>90</c:v>
                </c:pt>
                <c:pt idx="30">
                  <c:v>91</c:v>
                </c:pt>
                <c:pt idx="31">
                  <c:v>92</c:v>
                </c:pt>
                <c:pt idx="32">
                  <c:v>93</c:v>
                </c:pt>
                <c:pt idx="33">
                  <c:v>94</c:v>
                </c:pt>
                <c:pt idx="34">
                  <c:v>95</c:v>
                </c:pt>
                <c:pt idx="35">
                  <c:v>96</c:v>
                </c:pt>
                <c:pt idx="36">
                  <c:v>97</c:v>
                </c:pt>
                <c:pt idx="37">
                  <c:v>98</c:v>
                </c:pt>
                <c:pt idx="38">
                  <c:v>99</c:v>
                </c:pt>
                <c:pt idx="39">
                  <c:v>100</c:v>
                </c:pt>
                <c:pt idx="40">
                  <c:v>101</c:v>
                </c:pt>
                <c:pt idx="41">
                  <c:v>102</c:v>
                </c:pt>
                <c:pt idx="42">
                  <c:v>103</c:v>
                </c:pt>
                <c:pt idx="43">
                  <c:v>104</c:v>
                </c:pt>
                <c:pt idx="44">
                  <c:v>105</c:v>
                </c:pt>
                <c:pt idx="45">
                  <c:v>106</c:v>
                </c:pt>
                <c:pt idx="46">
                  <c:v>107</c:v>
                </c:pt>
                <c:pt idx="47">
                  <c:v>108</c:v>
                </c:pt>
                <c:pt idx="48">
                  <c:v>109</c:v>
                </c:pt>
                <c:pt idx="49">
                  <c:v>110</c:v>
                </c:pt>
                <c:pt idx="50">
                  <c:v>111</c:v>
                </c:pt>
                <c:pt idx="51">
                  <c:v>112</c:v>
                </c:pt>
                <c:pt idx="52">
                  <c:v>113</c:v>
                </c:pt>
                <c:pt idx="53">
                  <c:v>114</c:v>
                </c:pt>
                <c:pt idx="54">
                  <c:v>115</c:v>
                </c:pt>
                <c:pt idx="55">
                  <c:v>116</c:v>
                </c:pt>
                <c:pt idx="56">
                  <c:v>117</c:v>
                </c:pt>
                <c:pt idx="57">
                  <c:v>118</c:v>
                </c:pt>
                <c:pt idx="58">
                  <c:v>119</c:v>
                </c:pt>
                <c:pt idx="59">
                  <c:v>120</c:v>
                </c:pt>
                <c:pt idx="60">
                  <c:v>121</c:v>
                </c:pt>
                <c:pt idx="61">
                  <c:v>122</c:v>
                </c:pt>
                <c:pt idx="62">
                  <c:v>123</c:v>
                </c:pt>
                <c:pt idx="63">
                  <c:v>124</c:v>
                </c:pt>
                <c:pt idx="64">
                  <c:v>125</c:v>
                </c:pt>
                <c:pt idx="65">
                  <c:v>126</c:v>
                </c:pt>
                <c:pt idx="66">
                  <c:v>127</c:v>
                </c:pt>
                <c:pt idx="67">
                  <c:v>128</c:v>
                </c:pt>
                <c:pt idx="68">
                  <c:v>129</c:v>
                </c:pt>
                <c:pt idx="69">
                  <c:v>130</c:v>
                </c:pt>
                <c:pt idx="70">
                  <c:v>131</c:v>
                </c:pt>
                <c:pt idx="71">
                  <c:v>132</c:v>
                </c:pt>
                <c:pt idx="72">
                  <c:v>133</c:v>
                </c:pt>
                <c:pt idx="73">
                  <c:v>134</c:v>
                </c:pt>
                <c:pt idx="74">
                  <c:v>135</c:v>
                </c:pt>
                <c:pt idx="75">
                  <c:v>136</c:v>
                </c:pt>
                <c:pt idx="76">
                  <c:v>137</c:v>
                </c:pt>
                <c:pt idx="77">
                  <c:v>138</c:v>
                </c:pt>
                <c:pt idx="78">
                  <c:v>139</c:v>
                </c:pt>
                <c:pt idx="79">
                  <c:v>140</c:v>
                </c:pt>
                <c:pt idx="80">
                  <c:v>141</c:v>
                </c:pt>
                <c:pt idx="81">
                  <c:v>142</c:v>
                </c:pt>
                <c:pt idx="82">
                  <c:v>143</c:v>
                </c:pt>
                <c:pt idx="83">
                  <c:v>144</c:v>
                </c:pt>
                <c:pt idx="84">
                  <c:v>145</c:v>
                </c:pt>
                <c:pt idx="85">
                  <c:v>146</c:v>
                </c:pt>
                <c:pt idx="86">
                  <c:v>147</c:v>
                </c:pt>
                <c:pt idx="87">
                  <c:v>148</c:v>
                </c:pt>
                <c:pt idx="88">
                  <c:v>149</c:v>
                </c:pt>
                <c:pt idx="89">
                  <c:v>150</c:v>
                </c:pt>
                <c:pt idx="90">
                  <c:v>151</c:v>
                </c:pt>
                <c:pt idx="91">
                  <c:v>152</c:v>
                </c:pt>
              </c:numCache>
            </c:numRef>
          </c:cat>
          <c:val>
            <c:numRef>
              <c:f>'ТЕМПЕРАТУРНЫЕ ДАННЫЕ'!$DQ$64:$DQ$155</c:f>
              <c:numCache>
                <c:formatCode>General</c:formatCode>
                <c:ptCount val="92"/>
                <c:pt idx="0">
                  <c:v>-6</c:v>
                </c:pt>
                <c:pt idx="1">
                  <c:v>-8</c:v>
                </c:pt>
                <c:pt idx="2">
                  <c:v>-9</c:v>
                </c:pt>
                <c:pt idx="3">
                  <c:v>-8.5</c:v>
                </c:pt>
                <c:pt idx="4">
                  <c:v>-11.5</c:v>
                </c:pt>
                <c:pt idx="5">
                  <c:v>-10</c:v>
                </c:pt>
                <c:pt idx="6">
                  <c:v>-8.75</c:v>
                </c:pt>
                <c:pt idx="7">
                  <c:v>-4</c:v>
                </c:pt>
                <c:pt idx="8">
                  <c:v>-1.5</c:v>
                </c:pt>
                <c:pt idx="9">
                  <c:v>-0.5</c:v>
                </c:pt>
                <c:pt idx="10">
                  <c:v>0</c:v>
                </c:pt>
                <c:pt idx="11">
                  <c:v>0</c:v>
                </c:pt>
                <c:pt idx="12">
                  <c:v>-0.5</c:v>
                </c:pt>
                <c:pt idx="13">
                  <c:v>-2.5</c:v>
                </c:pt>
                <c:pt idx="14">
                  <c:v>-0.5</c:v>
                </c:pt>
                <c:pt idx="15">
                  <c:v>-1</c:v>
                </c:pt>
                <c:pt idx="16">
                  <c:v>4.5</c:v>
                </c:pt>
                <c:pt idx="17">
                  <c:v>1.75</c:v>
                </c:pt>
                <c:pt idx="18">
                  <c:v>-1.5</c:v>
                </c:pt>
                <c:pt idx="19">
                  <c:v>-4.5</c:v>
                </c:pt>
                <c:pt idx="20">
                  <c:v>-7.75</c:v>
                </c:pt>
                <c:pt idx="21">
                  <c:v>-3.25</c:v>
                </c:pt>
                <c:pt idx="22">
                  <c:v>1</c:v>
                </c:pt>
                <c:pt idx="23">
                  <c:v>2.75</c:v>
                </c:pt>
                <c:pt idx="24">
                  <c:v>2.5</c:v>
                </c:pt>
                <c:pt idx="25">
                  <c:v>2</c:v>
                </c:pt>
                <c:pt idx="26">
                  <c:v>-1.5</c:v>
                </c:pt>
                <c:pt idx="27">
                  <c:v>-1.25</c:v>
                </c:pt>
                <c:pt idx="28">
                  <c:v>-5</c:v>
                </c:pt>
                <c:pt idx="29">
                  <c:v>-6</c:v>
                </c:pt>
                <c:pt idx="30">
                  <c:v>-5</c:v>
                </c:pt>
                <c:pt idx="31">
                  <c:v>-5</c:v>
                </c:pt>
                <c:pt idx="32">
                  <c:v>-2.25</c:v>
                </c:pt>
                <c:pt idx="33">
                  <c:v>-2.5</c:v>
                </c:pt>
                <c:pt idx="34">
                  <c:v>-2.5</c:v>
                </c:pt>
                <c:pt idx="35">
                  <c:v>-1</c:v>
                </c:pt>
                <c:pt idx="36">
                  <c:v>-0.5</c:v>
                </c:pt>
                <c:pt idx="37">
                  <c:v>-1</c:v>
                </c:pt>
                <c:pt idx="38">
                  <c:v>-2</c:v>
                </c:pt>
                <c:pt idx="39">
                  <c:v>-3.5</c:v>
                </c:pt>
                <c:pt idx="40">
                  <c:v>-4</c:v>
                </c:pt>
                <c:pt idx="41">
                  <c:v>-6</c:v>
                </c:pt>
                <c:pt idx="42">
                  <c:v>-2.5</c:v>
                </c:pt>
                <c:pt idx="43">
                  <c:v>-0.5</c:v>
                </c:pt>
                <c:pt idx="44">
                  <c:v>1.5</c:v>
                </c:pt>
                <c:pt idx="45">
                  <c:v>4</c:v>
                </c:pt>
                <c:pt idx="46">
                  <c:v>4.5</c:v>
                </c:pt>
                <c:pt idx="47">
                  <c:v>5.5</c:v>
                </c:pt>
                <c:pt idx="48">
                  <c:v>4</c:v>
                </c:pt>
                <c:pt idx="49">
                  <c:v>4.5</c:v>
                </c:pt>
                <c:pt idx="50">
                  <c:v>7.5</c:v>
                </c:pt>
                <c:pt idx="51">
                  <c:v>5.5</c:v>
                </c:pt>
                <c:pt idx="52">
                  <c:v>3.5</c:v>
                </c:pt>
                <c:pt idx="53">
                  <c:v>8.5</c:v>
                </c:pt>
                <c:pt idx="54">
                  <c:v>3</c:v>
                </c:pt>
                <c:pt idx="55">
                  <c:v>0</c:v>
                </c:pt>
                <c:pt idx="56">
                  <c:v>-1</c:v>
                </c:pt>
                <c:pt idx="57">
                  <c:v>0.5</c:v>
                </c:pt>
                <c:pt idx="58">
                  <c:v>4.5</c:v>
                </c:pt>
                <c:pt idx="59">
                  <c:v>9.5</c:v>
                </c:pt>
                <c:pt idx="60" formatCode="0.0">
                  <c:v>10</c:v>
                </c:pt>
                <c:pt idx="61">
                  <c:v>8.5</c:v>
                </c:pt>
                <c:pt idx="62">
                  <c:v>11.5</c:v>
                </c:pt>
                <c:pt idx="63">
                  <c:v>11.5</c:v>
                </c:pt>
                <c:pt idx="64">
                  <c:v>9</c:v>
                </c:pt>
                <c:pt idx="65">
                  <c:v>7.5</c:v>
                </c:pt>
                <c:pt idx="66">
                  <c:v>13</c:v>
                </c:pt>
                <c:pt idx="67">
                  <c:v>8.5</c:v>
                </c:pt>
                <c:pt idx="68">
                  <c:v>7.5</c:v>
                </c:pt>
                <c:pt idx="69">
                  <c:v>11.5</c:v>
                </c:pt>
                <c:pt idx="70">
                  <c:v>14.5</c:v>
                </c:pt>
                <c:pt idx="71">
                  <c:v>17.5</c:v>
                </c:pt>
                <c:pt idx="72">
                  <c:v>20.5</c:v>
                </c:pt>
                <c:pt idx="73">
                  <c:v>20.5</c:v>
                </c:pt>
                <c:pt idx="74">
                  <c:v>20.5</c:v>
                </c:pt>
                <c:pt idx="75">
                  <c:v>20</c:v>
                </c:pt>
                <c:pt idx="76">
                  <c:v>15.5</c:v>
                </c:pt>
                <c:pt idx="77">
                  <c:v>12.5</c:v>
                </c:pt>
                <c:pt idx="78">
                  <c:v>12</c:v>
                </c:pt>
                <c:pt idx="79">
                  <c:v>12.5</c:v>
                </c:pt>
                <c:pt idx="80">
                  <c:v>15.5</c:v>
                </c:pt>
                <c:pt idx="81">
                  <c:v>17.5</c:v>
                </c:pt>
                <c:pt idx="82">
                  <c:v>21</c:v>
                </c:pt>
                <c:pt idx="83">
                  <c:v>22</c:v>
                </c:pt>
                <c:pt idx="84">
                  <c:v>22</c:v>
                </c:pt>
                <c:pt idx="85">
                  <c:v>19</c:v>
                </c:pt>
                <c:pt idx="86">
                  <c:v>13</c:v>
                </c:pt>
                <c:pt idx="87">
                  <c:v>11</c:v>
                </c:pt>
                <c:pt idx="88">
                  <c:v>11</c:v>
                </c:pt>
                <c:pt idx="89">
                  <c:v>11</c:v>
                </c:pt>
                <c:pt idx="90">
                  <c:v>12.5</c:v>
                </c:pt>
                <c:pt idx="91">
                  <c:v>14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/>
          <c:downBars>
            <c:spPr>
              <a:solidFill>
                <a:srgbClr val="00B0F0"/>
              </a:solidFill>
            </c:spPr>
          </c:downBars>
        </c:upDownBars>
        <c:marker val="1"/>
        <c:smooth val="0"/>
        <c:axId val="130561152"/>
        <c:axId val="130562688"/>
      </c:lineChart>
      <c:dateAx>
        <c:axId val="130561152"/>
        <c:scaling>
          <c:orientation val="minMax"/>
        </c:scaling>
        <c:delete val="0"/>
        <c:axPos val="b"/>
        <c:numFmt formatCode="[$-419]d\ mmm;@" sourceLinked="0"/>
        <c:majorTickMark val="out"/>
        <c:minorTickMark val="none"/>
        <c:tickLblPos val="nextTo"/>
        <c:crossAx val="130562688"/>
        <c:crossesAt val="-30"/>
        <c:auto val="1"/>
        <c:lblOffset val="100"/>
        <c:baseTimeUnit val="days"/>
      </c:dateAx>
      <c:valAx>
        <c:axId val="130562688"/>
        <c:scaling>
          <c:orientation val="minMax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crossAx val="13056115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5.7133211365267403E-2"/>
          <c:y val="0.90561358401628356"/>
          <c:w val="0.751168029541879"/>
          <c:h val="7.7661542307211562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>
          <a:latin typeface="+mj-lt"/>
        </a:defRPr>
      </a:pPr>
      <a:endParaRPr lang="ru-RU"/>
    </a:p>
  </c:txPr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668722659667542E-2"/>
          <c:y val="0.11402139325036975"/>
          <c:w val="0.9098185695538058"/>
          <c:h val="0.62732961478522764"/>
        </c:manualLayout>
      </c:layout>
      <c:lineChart>
        <c:grouping val="standard"/>
        <c:varyColors val="0"/>
        <c:ser>
          <c:idx val="1"/>
          <c:order val="0"/>
          <c:tx>
            <c:v>2018</c:v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'ТЕМПЕРАТУРНЫЕ ДАННЫЕ'!$B$156:$B$247</c:f>
              <c:numCache>
                <c:formatCode>[$-419]d\ mmm;@</c:formatCode>
                <c:ptCount val="92"/>
                <c:pt idx="0">
                  <c:v>153</c:v>
                </c:pt>
                <c:pt idx="1">
                  <c:v>154</c:v>
                </c:pt>
                <c:pt idx="2">
                  <c:v>155</c:v>
                </c:pt>
                <c:pt idx="3">
                  <c:v>156</c:v>
                </c:pt>
                <c:pt idx="4">
                  <c:v>157</c:v>
                </c:pt>
                <c:pt idx="5">
                  <c:v>158</c:v>
                </c:pt>
                <c:pt idx="6">
                  <c:v>159</c:v>
                </c:pt>
                <c:pt idx="7">
                  <c:v>160</c:v>
                </c:pt>
                <c:pt idx="8">
                  <c:v>161</c:v>
                </c:pt>
                <c:pt idx="9">
                  <c:v>162</c:v>
                </c:pt>
                <c:pt idx="10">
                  <c:v>163</c:v>
                </c:pt>
                <c:pt idx="11">
                  <c:v>164</c:v>
                </c:pt>
                <c:pt idx="12">
                  <c:v>165</c:v>
                </c:pt>
                <c:pt idx="13">
                  <c:v>166</c:v>
                </c:pt>
                <c:pt idx="14">
                  <c:v>167</c:v>
                </c:pt>
                <c:pt idx="15">
                  <c:v>168</c:v>
                </c:pt>
                <c:pt idx="16">
                  <c:v>169</c:v>
                </c:pt>
                <c:pt idx="17">
                  <c:v>170</c:v>
                </c:pt>
                <c:pt idx="18">
                  <c:v>171</c:v>
                </c:pt>
                <c:pt idx="19">
                  <c:v>172</c:v>
                </c:pt>
                <c:pt idx="20">
                  <c:v>173</c:v>
                </c:pt>
                <c:pt idx="21">
                  <c:v>174</c:v>
                </c:pt>
                <c:pt idx="22">
                  <c:v>175</c:v>
                </c:pt>
                <c:pt idx="23">
                  <c:v>176</c:v>
                </c:pt>
                <c:pt idx="24">
                  <c:v>177</c:v>
                </c:pt>
                <c:pt idx="25">
                  <c:v>178</c:v>
                </c:pt>
                <c:pt idx="26">
                  <c:v>179</c:v>
                </c:pt>
                <c:pt idx="27">
                  <c:v>180</c:v>
                </c:pt>
                <c:pt idx="28">
                  <c:v>181</c:v>
                </c:pt>
                <c:pt idx="29">
                  <c:v>182</c:v>
                </c:pt>
                <c:pt idx="30">
                  <c:v>183</c:v>
                </c:pt>
                <c:pt idx="31">
                  <c:v>184</c:v>
                </c:pt>
                <c:pt idx="32">
                  <c:v>185</c:v>
                </c:pt>
                <c:pt idx="33">
                  <c:v>186</c:v>
                </c:pt>
                <c:pt idx="34">
                  <c:v>187</c:v>
                </c:pt>
                <c:pt idx="35">
                  <c:v>188</c:v>
                </c:pt>
                <c:pt idx="36">
                  <c:v>189</c:v>
                </c:pt>
                <c:pt idx="37">
                  <c:v>190</c:v>
                </c:pt>
                <c:pt idx="38">
                  <c:v>191</c:v>
                </c:pt>
                <c:pt idx="39">
                  <c:v>192</c:v>
                </c:pt>
                <c:pt idx="40">
                  <c:v>193</c:v>
                </c:pt>
                <c:pt idx="41">
                  <c:v>194</c:v>
                </c:pt>
                <c:pt idx="42">
                  <c:v>195</c:v>
                </c:pt>
                <c:pt idx="43">
                  <c:v>196</c:v>
                </c:pt>
                <c:pt idx="44">
                  <c:v>197</c:v>
                </c:pt>
                <c:pt idx="45">
                  <c:v>198</c:v>
                </c:pt>
                <c:pt idx="46">
                  <c:v>199</c:v>
                </c:pt>
                <c:pt idx="47">
                  <c:v>200</c:v>
                </c:pt>
                <c:pt idx="48">
                  <c:v>201</c:v>
                </c:pt>
                <c:pt idx="49">
                  <c:v>202</c:v>
                </c:pt>
                <c:pt idx="50">
                  <c:v>203</c:v>
                </c:pt>
                <c:pt idx="51">
                  <c:v>204</c:v>
                </c:pt>
                <c:pt idx="52">
                  <c:v>205</c:v>
                </c:pt>
                <c:pt idx="53">
                  <c:v>206</c:v>
                </c:pt>
                <c:pt idx="54">
                  <c:v>207</c:v>
                </c:pt>
                <c:pt idx="55">
                  <c:v>208</c:v>
                </c:pt>
                <c:pt idx="56">
                  <c:v>209</c:v>
                </c:pt>
                <c:pt idx="57">
                  <c:v>210</c:v>
                </c:pt>
                <c:pt idx="58">
                  <c:v>211</c:v>
                </c:pt>
                <c:pt idx="59">
                  <c:v>212</c:v>
                </c:pt>
                <c:pt idx="60">
                  <c:v>213</c:v>
                </c:pt>
                <c:pt idx="61">
                  <c:v>214</c:v>
                </c:pt>
                <c:pt idx="62">
                  <c:v>215</c:v>
                </c:pt>
                <c:pt idx="63">
                  <c:v>216</c:v>
                </c:pt>
                <c:pt idx="64">
                  <c:v>217</c:v>
                </c:pt>
                <c:pt idx="65">
                  <c:v>218</c:v>
                </c:pt>
                <c:pt idx="66">
                  <c:v>219</c:v>
                </c:pt>
                <c:pt idx="67">
                  <c:v>220</c:v>
                </c:pt>
                <c:pt idx="68">
                  <c:v>221</c:v>
                </c:pt>
                <c:pt idx="69">
                  <c:v>222</c:v>
                </c:pt>
                <c:pt idx="70">
                  <c:v>223</c:v>
                </c:pt>
                <c:pt idx="71">
                  <c:v>224</c:v>
                </c:pt>
                <c:pt idx="72">
                  <c:v>225</c:v>
                </c:pt>
                <c:pt idx="73">
                  <c:v>226</c:v>
                </c:pt>
                <c:pt idx="74">
                  <c:v>227</c:v>
                </c:pt>
                <c:pt idx="75">
                  <c:v>228</c:v>
                </c:pt>
                <c:pt idx="76">
                  <c:v>229</c:v>
                </c:pt>
                <c:pt idx="77">
                  <c:v>230</c:v>
                </c:pt>
                <c:pt idx="78">
                  <c:v>231</c:v>
                </c:pt>
                <c:pt idx="79">
                  <c:v>232</c:v>
                </c:pt>
                <c:pt idx="80">
                  <c:v>233</c:v>
                </c:pt>
                <c:pt idx="81">
                  <c:v>234</c:v>
                </c:pt>
                <c:pt idx="82">
                  <c:v>235</c:v>
                </c:pt>
                <c:pt idx="83">
                  <c:v>236</c:v>
                </c:pt>
                <c:pt idx="84">
                  <c:v>237</c:v>
                </c:pt>
                <c:pt idx="85">
                  <c:v>238</c:v>
                </c:pt>
                <c:pt idx="86">
                  <c:v>239</c:v>
                </c:pt>
                <c:pt idx="87">
                  <c:v>240</c:v>
                </c:pt>
                <c:pt idx="88">
                  <c:v>241</c:v>
                </c:pt>
                <c:pt idx="89">
                  <c:v>242</c:v>
                </c:pt>
                <c:pt idx="90">
                  <c:v>243</c:v>
                </c:pt>
                <c:pt idx="91">
                  <c:v>244</c:v>
                </c:pt>
              </c:numCache>
            </c:numRef>
          </c:cat>
          <c:val>
            <c:numRef>
              <c:f>'ТЕМПЕРАТУРНЫЕ ДАННЫЕ'!$DQ$156:$DQ$247</c:f>
              <c:numCache>
                <c:formatCode>General</c:formatCode>
                <c:ptCount val="92"/>
                <c:pt idx="0">
                  <c:v>16</c:v>
                </c:pt>
                <c:pt idx="1">
                  <c:v>18.5</c:v>
                </c:pt>
                <c:pt idx="2">
                  <c:v>20.5</c:v>
                </c:pt>
                <c:pt idx="3">
                  <c:v>19.5</c:v>
                </c:pt>
                <c:pt idx="4">
                  <c:v>20.5</c:v>
                </c:pt>
                <c:pt idx="5">
                  <c:v>19</c:v>
                </c:pt>
                <c:pt idx="6">
                  <c:v>19.25</c:v>
                </c:pt>
                <c:pt idx="7">
                  <c:v>15</c:v>
                </c:pt>
                <c:pt idx="8">
                  <c:v>16.5</c:v>
                </c:pt>
                <c:pt idx="9">
                  <c:v>19</c:v>
                </c:pt>
                <c:pt idx="10">
                  <c:v>13.5</c:v>
                </c:pt>
                <c:pt idx="11">
                  <c:v>12.75</c:v>
                </c:pt>
                <c:pt idx="12">
                  <c:v>14.25</c:v>
                </c:pt>
                <c:pt idx="13">
                  <c:v>15.5</c:v>
                </c:pt>
                <c:pt idx="14">
                  <c:v>17</c:v>
                </c:pt>
                <c:pt idx="15">
                  <c:v>15.25</c:v>
                </c:pt>
                <c:pt idx="16">
                  <c:v>14</c:v>
                </c:pt>
                <c:pt idx="17">
                  <c:v>14.5</c:v>
                </c:pt>
                <c:pt idx="18">
                  <c:v>13.5</c:v>
                </c:pt>
                <c:pt idx="19">
                  <c:v>13</c:v>
                </c:pt>
                <c:pt idx="20">
                  <c:v>17.5</c:v>
                </c:pt>
                <c:pt idx="21">
                  <c:v>18.5</c:v>
                </c:pt>
                <c:pt idx="22">
                  <c:v>19.5</c:v>
                </c:pt>
                <c:pt idx="23">
                  <c:v>16.5</c:v>
                </c:pt>
                <c:pt idx="24">
                  <c:v>15</c:v>
                </c:pt>
                <c:pt idx="25">
                  <c:v>16</c:v>
                </c:pt>
                <c:pt idx="26">
                  <c:v>14.5</c:v>
                </c:pt>
                <c:pt idx="27">
                  <c:v>16</c:v>
                </c:pt>
                <c:pt idx="28">
                  <c:v>10.75</c:v>
                </c:pt>
                <c:pt idx="29">
                  <c:v>11</c:v>
                </c:pt>
                <c:pt idx="30">
                  <c:v>15</c:v>
                </c:pt>
                <c:pt idx="31">
                  <c:v>19.5</c:v>
                </c:pt>
                <c:pt idx="32">
                  <c:v>21.5</c:v>
                </c:pt>
                <c:pt idx="33">
                  <c:v>21</c:v>
                </c:pt>
                <c:pt idx="34">
                  <c:v>20.5</c:v>
                </c:pt>
                <c:pt idx="35">
                  <c:v>20.5</c:v>
                </c:pt>
                <c:pt idx="36">
                  <c:v>18.5</c:v>
                </c:pt>
                <c:pt idx="37">
                  <c:v>15.5</c:v>
                </c:pt>
                <c:pt idx="38">
                  <c:v>15.5</c:v>
                </c:pt>
                <c:pt idx="39">
                  <c:v>16</c:v>
                </c:pt>
                <c:pt idx="40">
                  <c:v>13</c:v>
                </c:pt>
                <c:pt idx="41">
                  <c:v>9.75</c:v>
                </c:pt>
                <c:pt idx="42">
                  <c:v>13.5</c:v>
                </c:pt>
                <c:pt idx="43">
                  <c:v>16</c:v>
                </c:pt>
                <c:pt idx="44">
                  <c:v>19</c:v>
                </c:pt>
                <c:pt idx="45">
                  <c:v>21</c:v>
                </c:pt>
                <c:pt idx="46">
                  <c:v>18</c:v>
                </c:pt>
                <c:pt idx="47">
                  <c:v>13.5</c:v>
                </c:pt>
                <c:pt idx="48">
                  <c:v>11.25</c:v>
                </c:pt>
                <c:pt idx="49">
                  <c:v>10</c:v>
                </c:pt>
                <c:pt idx="50">
                  <c:v>12</c:v>
                </c:pt>
                <c:pt idx="51">
                  <c:v>14.5</c:v>
                </c:pt>
                <c:pt idx="52">
                  <c:v>17.5</c:v>
                </c:pt>
                <c:pt idx="53">
                  <c:v>15</c:v>
                </c:pt>
                <c:pt idx="54">
                  <c:v>13</c:v>
                </c:pt>
                <c:pt idx="55">
                  <c:v>12</c:v>
                </c:pt>
                <c:pt idx="56">
                  <c:v>12.5</c:v>
                </c:pt>
                <c:pt idx="57">
                  <c:v>15.5</c:v>
                </c:pt>
                <c:pt idx="58">
                  <c:v>14.5</c:v>
                </c:pt>
                <c:pt idx="59">
                  <c:v>20</c:v>
                </c:pt>
                <c:pt idx="60">
                  <c:v>19.5</c:v>
                </c:pt>
                <c:pt idx="61">
                  <c:v>16.5</c:v>
                </c:pt>
                <c:pt idx="62">
                  <c:v>16</c:v>
                </c:pt>
                <c:pt idx="63">
                  <c:v>19.5</c:v>
                </c:pt>
                <c:pt idx="64">
                  <c:v>18.5</c:v>
                </c:pt>
                <c:pt idx="65">
                  <c:v>20.5</c:v>
                </c:pt>
                <c:pt idx="66">
                  <c:v>21</c:v>
                </c:pt>
                <c:pt idx="67">
                  <c:v>18.75</c:v>
                </c:pt>
                <c:pt idx="68">
                  <c:v>21.5</c:v>
                </c:pt>
                <c:pt idx="69">
                  <c:v>22.25</c:v>
                </c:pt>
                <c:pt idx="70">
                  <c:v>22.75</c:v>
                </c:pt>
                <c:pt idx="71">
                  <c:v>19</c:v>
                </c:pt>
                <c:pt idx="72">
                  <c:v>15.5</c:v>
                </c:pt>
                <c:pt idx="73">
                  <c:v>15.5</c:v>
                </c:pt>
                <c:pt idx="74">
                  <c:v>15.5</c:v>
                </c:pt>
                <c:pt idx="75">
                  <c:v>18.5</c:v>
                </c:pt>
                <c:pt idx="76">
                  <c:v>21.5</c:v>
                </c:pt>
                <c:pt idx="77">
                  <c:v>20.5</c:v>
                </c:pt>
                <c:pt idx="78">
                  <c:v>18.5</c:v>
                </c:pt>
                <c:pt idx="79">
                  <c:v>16.75</c:v>
                </c:pt>
                <c:pt idx="80">
                  <c:v>19</c:v>
                </c:pt>
                <c:pt idx="81">
                  <c:v>18</c:v>
                </c:pt>
                <c:pt idx="82">
                  <c:v>18.5</c:v>
                </c:pt>
                <c:pt idx="83">
                  <c:v>18.5</c:v>
                </c:pt>
                <c:pt idx="84">
                  <c:v>16.5</c:v>
                </c:pt>
                <c:pt idx="85">
                  <c:v>15.5</c:v>
                </c:pt>
                <c:pt idx="86">
                  <c:v>14</c:v>
                </c:pt>
                <c:pt idx="87">
                  <c:v>15</c:v>
                </c:pt>
                <c:pt idx="88">
                  <c:v>15</c:v>
                </c:pt>
                <c:pt idx="89">
                  <c:v>15</c:v>
                </c:pt>
                <c:pt idx="90">
                  <c:v>13.5</c:v>
                </c:pt>
                <c:pt idx="91">
                  <c:v>11</c:v>
                </c:pt>
              </c:numCache>
            </c:numRef>
          </c:val>
          <c:smooth val="1"/>
        </c:ser>
        <c:ser>
          <c:idx val="2"/>
          <c:order val="1"/>
          <c:tx>
            <c:v>СМЗ</c:v>
          </c:tx>
          <c:spPr>
            <a:ln>
              <a:solidFill>
                <a:srgbClr val="0000FF"/>
              </a:solidFill>
            </a:ln>
          </c:spPr>
          <c:marker>
            <c:symbol val="none"/>
          </c:marker>
          <c:cat>
            <c:numRef>
              <c:f>'ТЕМПЕРАТУРНЫЕ ДАННЫЕ'!$B$156:$B$247</c:f>
              <c:numCache>
                <c:formatCode>[$-419]d\ mmm;@</c:formatCode>
                <c:ptCount val="92"/>
                <c:pt idx="0">
                  <c:v>153</c:v>
                </c:pt>
                <c:pt idx="1">
                  <c:v>154</c:v>
                </c:pt>
                <c:pt idx="2">
                  <c:v>155</c:v>
                </c:pt>
                <c:pt idx="3">
                  <c:v>156</c:v>
                </c:pt>
                <c:pt idx="4">
                  <c:v>157</c:v>
                </c:pt>
                <c:pt idx="5">
                  <c:v>158</c:v>
                </c:pt>
                <c:pt idx="6">
                  <c:v>159</c:v>
                </c:pt>
                <c:pt idx="7">
                  <c:v>160</c:v>
                </c:pt>
                <c:pt idx="8">
                  <c:v>161</c:v>
                </c:pt>
                <c:pt idx="9">
                  <c:v>162</c:v>
                </c:pt>
                <c:pt idx="10">
                  <c:v>163</c:v>
                </c:pt>
                <c:pt idx="11">
                  <c:v>164</c:v>
                </c:pt>
                <c:pt idx="12">
                  <c:v>165</c:v>
                </c:pt>
                <c:pt idx="13">
                  <c:v>166</c:v>
                </c:pt>
                <c:pt idx="14">
                  <c:v>167</c:v>
                </c:pt>
                <c:pt idx="15">
                  <c:v>168</c:v>
                </c:pt>
                <c:pt idx="16">
                  <c:v>169</c:v>
                </c:pt>
                <c:pt idx="17">
                  <c:v>170</c:v>
                </c:pt>
                <c:pt idx="18">
                  <c:v>171</c:v>
                </c:pt>
                <c:pt idx="19">
                  <c:v>172</c:v>
                </c:pt>
                <c:pt idx="20">
                  <c:v>173</c:v>
                </c:pt>
                <c:pt idx="21">
                  <c:v>174</c:v>
                </c:pt>
                <c:pt idx="22">
                  <c:v>175</c:v>
                </c:pt>
                <c:pt idx="23">
                  <c:v>176</c:v>
                </c:pt>
                <c:pt idx="24">
                  <c:v>177</c:v>
                </c:pt>
                <c:pt idx="25">
                  <c:v>178</c:v>
                </c:pt>
                <c:pt idx="26">
                  <c:v>179</c:v>
                </c:pt>
                <c:pt idx="27">
                  <c:v>180</c:v>
                </c:pt>
                <c:pt idx="28">
                  <c:v>181</c:v>
                </c:pt>
                <c:pt idx="29">
                  <c:v>182</c:v>
                </c:pt>
                <c:pt idx="30">
                  <c:v>183</c:v>
                </c:pt>
                <c:pt idx="31">
                  <c:v>184</c:v>
                </c:pt>
                <c:pt idx="32">
                  <c:v>185</c:v>
                </c:pt>
                <c:pt idx="33">
                  <c:v>186</c:v>
                </c:pt>
                <c:pt idx="34">
                  <c:v>187</c:v>
                </c:pt>
                <c:pt idx="35">
                  <c:v>188</c:v>
                </c:pt>
                <c:pt idx="36">
                  <c:v>189</c:v>
                </c:pt>
                <c:pt idx="37">
                  <c:v>190</c:v>
                </c:pt>
                <c:pt idx="38">
                  <c:v>191</c:v>
                </c:pt>
                <c:pt idx="39">
                  <c:v>192</c:v>
                </c:pt>
                <c:pt idx="40">
                  <c:v>193</c:v>
                </c:pt>
                <c:pt idx="41">
                  <c:v>194</c:v>
                </c:pt>
                <c:pt idx="42">
                  <c:v>195</c:v>
                </c:pt>
                <c:pt idx="43">
                  <c:v>196</c:v>
                </c:pt>
                <c:pt idx="44">
                  <c:v>197</c:v>
                </c:pt>
                <c:pt idx="45">
                  <c:v>198</c:v>
                </c:pt>
                <c:pt idx="46">
                  <c:v>199</c:v>
                </c:pt>
                <c:pt idx="47">
                  <c:v>200</c:v>
                </c:pt>
                <c:pt idx="48">
                  <c:v>201</c:v>
                </c:pt>
                <c:pt idx="49">
                  <c:v>202</c:v>
                </c:pt>
                <c:pt idx="50">
                  <c:v>203</c:v>
                </c:pt>
                <c:pt idx="51">
                  <c:v>204</c:v>
                </c:pt>
                <c:pt idx="52">
                  <c:v>205</c:v>
                </c:pt>
                <c:pt idx="53">
                  <c:v>206</c:v>
                </c:pt>
                <c:pt idx="54">
                  <c:v>207</c:v>
                </c:pt>
                <c:pt idx="55">
                  <c:v>208</c:v>
                </c:pt>
                <c:pt idx="56">
                  <c:v>209</c:v>
                </c:pt>
                <c:pt idx="57">
                  <c:v>210</c:v>
                </c:pt>
                <c:pt idx="58">
                  <c:v>211</c:v>
                </c:pt>
                <c:pt idx="59">
                  <c:v>212</c:v>
                </c:pt>
                <c:pt idx="60">
                  <c:v>213</c:v>
                </c:pt>
                <c:pt idx="61">
                  <c:v>214</c:v>
                </c:pt>
                <c:pt idx="62">
                  <c:v>215</c:v>
                </c:pt>
                <c:pt idx="63">
                  <c:v>216</c:v>
                </c:pt>
                <c:pt idx="64">
                  <c:v>217</c:v>
                </c:pt>
                <c:pt idx="65">
                  <c:v>218</c:v>
                </c:pt>
                <c:pt idx="66">
                  <c:v>219</c:v>
                </c:pt>
                <c:pt idx="67">
                  <c:v>220</c:v>
                </c:pt>
                <c:pt idx="68">
                  <c:v>221</c:v>
                </c:pt>
                <c:pt idx="69">
                  <c:v>222</c:v>
                </c:pt>
                <c:pt idx="70">
                  <c:v>223</c:v>
                </c:pt>
                <c:pt idx="71">
                  <c:v>224</c:v>
                </c:pt>
                <c:pt idx="72">
                  <c:v>225</c:v>
                </c:pt>
                <c:pt idx="73">
                  <c:v>226</c:v>
                </c:pt>
                <c:pt idx="74">
                  <c:v>227</c:v>
                </c:pt>
                <c:pt idx="75">
                  <c:v>228</c:v>
                </c:pt>
                <c:pt idx="76">
                  <c:v>229</c:v>
                </c:pt>
                <c:pt idx="77">
                  <c:v>230</c:v>
                </c:pt>
                <c:pt idx="78">
                  <c:v>231</c:v>
                </c:pt>
                <c:pt idx="79">
                  <c:v>232</c:v>
                </c:pt>
                <c:pt idx="80">
                  <c:v>233</c:v>
                </c:pt>
                <c:pt idx="81">
                  <c:v>234</c:v>
                </c:pt>
                <c:pt idx="82">
                  <c:v>235</c:v>
                </c:pt>
                <c:pt idx="83">
                  <c:v>236</c:v>
                </c:pt>
                <c:pt idx="84">
                  <c:v>237</c:v>
                </c:pt>
                <c:pt idx="85">
                  <c:v>238</c:v>
                </c:pt>
                <c:pt idx="86">
                  <c:v>239</c:v>
                </c:pt>
                <c:pt idx="87">
                  <c:v>240</c:v>
                </c:pt>
                <c:pt idx="88">
                  <c:v>241</c:v>
                </c:pt>
                <c:pt idx="89">
                  <c:v>242</c:v>
                </c:pt>
                <c:pt idx="90">
                  <c:v>243</c:v>
                </c:pt>
                <c:pt idx="91">
                  <c:v>244</c:v>
                </c:pt>
              </c:numCache>
            </c:numRef>
          </c:cat>
          <c:val>
            <c:numRef>
              <c:f>'ТЕМПЕРАТУРНЫЕ ДАННЫЕ'!$FN$156:$FN$247</c:f>
              <c:numCache>
                <c:formatCode>0</c:formatCode>
                <c:ptCount val="92"/>
                <c:pt idx="0">
                  <c:v>10</c:v>
                </c:pt>
                <c:pt idx="1">
                  <c:v>12.5</c:v>
                </c:pt>
                <c:pt idx="2">
                  <c:v>12.5</c:v>
                </c:pt>
                <c:pt idx="3">
                  <c:v>9</c:v>
                </c:pt>
                <c:pt idx="4">
                  <c:v>9</c:v>
                </c:pt>
                <c:pt idx="5">
                  <c:v>10.5</c:v>
                </c:pt>
                <c:pt idx="6">
                  <c:v>10.5</c:v>
                </c:pt>
                <c:pt idx="7">
                  <c:v>12</c:v>
                </c:pt>
                <c:pt idx="8">
                  <c:v>13.5</c:v>
                </c:pt>
                <c:pt idx="9">
                  <c:v>14.5</c:v>
                </c:pt>
                <c:pt idx="10">
                  <c:v>15</c:v>
                </c:pt>
                <c:pt idx="11">
                  <c:v>16.5</c:v>
                </c:pt>
                <c:pt idx="12">
                  <c:v>17</c:v>
                </c:pt>
                <c:pt idx="13">
                  <c:v>17</c:v>
                </c:pt>
                <c:pt idx="14">
                  <c:v>16.5</c:v>
                </c:pt>
                <c:pt idx="15">
                  <c:v>17</c:v>
                </c:pt>
                <c:pt idx="16">
                  <c:v>17</c:v>
                </c:pt>
                <c:pt idx="17">
                  <c:v>16.5</c:v>
                </c:pt>
                <c:pt idx="18">
                  <c:v>17.5</c:v>
                </c:pt>
                <c:pt idx="19">
                  <c:v>16</c:v>
                </c:pt>
                <c:pt idx="20">
                  <c:v>17</c:v>
                </c:pt>
                <c:pt idx="21">
                  <c:v>17.5</c:v>
                </c:pt>
                <c:pt idx="22">
                  <c:v>15</c:v>
                </c:pt>
                <c:pt idx="23">
                  <c:v>15</c:v>
                </c:pt>
                <c:pt idx="24">
                  <c:v>14</c:v>
                </c:pt>
                <c:pt idx="25">
                  <c:v>14.5</c:v>
                </c:pt>
                <c:pt idx="26">
                  <c:v>17</c:v>
                </c:pt>
                <c:pt idx="27">
                  <c:v>17.5</c:v>
                </c:pt>
                <c:pt idx="28">
                  <c:v>16</c:v>
                </c:pt>
                <c:pt idx="29">
                  <c:v>14</c:v>
                </c:pt>
                <c:pt idx="30">
                  <c:v>12.5</c:v>
                </c:pt>
                <c:pt idx="31">
                  <c:v>16</c:v>
                </c:pt>
                <c:pt idx="32">
                  <c:v>16.5</c:v>
                </c:pt>
                <c:pt idx="33">
                  <c:v>17</c:v>
                </c:pt>
                <c:pt idx="34">
                  <c:v>17.5</c:v>
                </c:pt>
                <c:pt idx="35">
                  <c:v>14</c:v>
                </c:pt>
                <c:pt idx="36">
                  <c:v>13.5</c:v>
                </c:pt>
                <c:pt idx="37">
                  <c:v>13</c:v>
                </c:pt>
                <c:pt idx="38">
                  <c:v>14</c:v>
                </c:pt>
                <c:pt idx="39">
                  <c:v>14.5</c:v>
                </c:pt>
                <c:pt idx="40">
                  <c:v>15.5</c:v>
                </c:pt>
                <c:pt idx="41">
                  <c:v>16.5</c:v>
                </c:pt>
                <c:pt idx="42">
                  <c:v>17.5</c:v>
                </c:pt>
                <c:pt idx="43">
                  <c:v>18.5</c:v>
                </c:pt>
                <c:pt idx="44">
                  <c:v>19.5</c:v>
                </c:pt>
                <c:pt idx="45">
                  <c:v>20.5</c:v>
                </c:pt>
                <c:pt idx="46">
                  <c:v>21</c:v>
                </c:pt>
                <c:pt idx="47">
                  <c:v>20.5</c:v>
                </c:pt>
                <c:pt idx="48">
                  <c:v>20.5</c:v>
                </c:pt>
                <c:pt idx="49">
                  <c:v>19</c:v>
                </c:pt>
                <c:pt idx="50">
                  <c:v>19.5</c:v>
                </c:pt>
                <c:pt idx="51">
                  <c:v>18.5</c:v>
                </c:pt>
                <c:pt idx="52">
                  <c:v>18</c:v>
                </c:pt>
                <c:pt idx="53">
                  <c:v>17.5</c:v>
                </c:pt>
                <c:pt idx="54">
                  <c:v>15.5</c:v>
                </c:pt>
                <c:pt idx="55">
                  <c:v>16</c:v>
                </c:pt>
                <c:pt idx="56">
                  <c:v>18.5</c:v>
                </c:pt>
                <c:pt idx="57">
                  <c:v>20.5</c:v>
                </c:pt>
                <c:pt idx="58">
                  <c:v>21</c:v>
                </c:pt>
                <c:pt idx="59">
                  <c:v>21.5</c:v>
                </c:pt>
                <c:pt idx="60">
                  <c:v>21.5</c:v>
                </c:pt>
                <c:pt idx="61">
                  <c:v>21.5</c:v>
                </c:pt>
                <c:pt idx="62">
                  <c:v>20.5</c:v>
                </c:pt>
                <c:pt idx="63">
                  <c:v>18.5</c:v>
                </c:pt>
                <c:pt idx="64">
                  <c:v>19.5</c:v>
                </c:pt>
                <c:pt idx="65">
                  <c:v>19</c:v>
                </c:pt>
                <c:pt idx="66">
                  <c:v>18.5</c:v>
                </c:pt>
                <c:pt idx="67">
                  <c:v>18</c:v>
                </c:pt>
                <c:pt idx="68">
                  <c:v>18</c:v>
                </c:pt>
                <c:pt idx="69">
                  <c:v>17</c:v>
                </c:pt>
                <c:pt idx="70">
                  <c:v>14.5</c:v>
                </c:pt>
                <c:pt idx="71">
                  <c:v>16</c:v>
                </c:pt>
                <c:pt idx="72">
                  <c:v>17</c:v>
                </c:pt>
                <c:pt idx="73">
                  <c:v>16.5</c:v>
                </c:pt>
                <c:pt idx="74">
                  <c:v>15.5</c:v>
                </c:pt>
                <c:pt idx="75">
                  <c:v>16</c:v>
                </c:pt>
                <c:pt idx="76">
                  <c:v>17.5</c:v>
                </c:pt>
                <c:pt idx="77">
                  <c:v>15.5</c:v>
                </c:pt>
                <c:pt idx="78">
                  <c:v>15.5</c:v>
                </c:pt>
                <c:pt idx="79">
                  <c:v>16.5</c:v>
                </c:pt>
                <c:pt idx="80">
                  <c:v>18.5</c:v>
                </c:pt>
                <c:pt idx="81">
                  <c:v>20.5</c:v>
                </c:pt>
                <c:pt idx="82">
                  <c:v>21.5</c:v>
                </c:pt>
                <c:pt idx="83">
                  <c:v>21.5</c:v>
                </c:pt>
                <c:pt idx="84">
                  <c:v>22.5</c:v>
                </c:pt>
                <c:pt idx="85">
                  <c:v>20.5</c:v>
                </c:pt>
                <c:pt idx="86">
                  <c:v>16.5</c:v>
                </c:pt>
                <c:pt idx="87">
                  <c:v>15.5</c:v>
                </c:pt>
                <c:pt idx="88">
                  <c:v>13.5</c:v>
                </c:pt>
                <c:pt idx="89">
                  <c:v>11</c:v>
                </c:pt>
                <c:pt idx="90">
                  <c:v>13.5</c:v>
                </c:pt>
                <c:pt idx="91">
                  <c:v>14</c:v>
                </c:pt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upDownBars>
          <c:gapWidth val="150"/>
          <c:upBars/>
          <c:downBars>
            <c:spPr>
              <a:solidFill>
                <a:srgbClr val="00B0F0"/>
              </a:solidFill>
            </c:spPr>
          </c:downBars>
        </c:upDownBars>
        <c:marker val="1"/>
        <c:smooth val="0"/>
        <c:axId val="130629632"/>
        <c:axId val="130631168"/>
      </c:lineChart>
      <c:dateAx>
        <c:axId val="130629632"/>
        <c:scaling>
          <c:orientation val="minMax"/>
        </c:scaling>
        <c:delete val="0"/>
        <c:axPos val="b"/>
        <c:numFmt formatCode="[$-419]d\ mmm;@" sourceLinked="0"/>
        <c:majorTickMark val="out"/>
        <c:minorTickMark val="none"/>
        <c:tickLblPos val="nextTo"/>
        <c:txPr>
          <a:bodyPr rot="-540000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Times New Roman" pitchFamily="18" charset="0"/>
                <a:ea typeface="Calibri"/>
                <a:cs typeface="Times New Roman" pitchFamily="18" charset="0"/>
              </a:defRPr>
            </a:pPr>
            <a:endParaRPr lang="ru-RU"/>
          </a:p>
        </c:txPr>
        <c:crossAx val="130631168"/>
        <c:crosses val="autoZero"/>
        <c:auto val="1"/>
        <c:lblOffset val="100"/>
        <c:baseTimeUnit val="days"/>
        <c:majorUnit val="2"/>
        <c:majorTimeUnit val="days"/>
      </c:dateAx>
      <c:valAx>
        <c:axId val="130631168"/>
        <c:scaling>
          <c:orientation val="minMax"/>
          <c:min val="5"/>
        </c:scaling>
        <c:delete val="0"/>
        <c:axPos val="l"/>
        <c:minorGridlines/>
        <c:numFmt formatCode="General" sourceLinked="1"/>
        <c:majorTickMark val="out"/>
        <c:minorTickMark val="none"/>
        <c:tickLblPos val="nextTo"/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ru-RU"/>
          </a:p>
        </c:txPr>
        <c:crossAx val="130629632"/>
        <c:crosses val="autoZero"/>
        <c:crossBetween val="between"/>
      </c:valAx>
    </c:plotArea>
    <c:legend>
      <c:legendPos val="b"/>
      <c:layout/>
      <c:overlay val="0"/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Times New Roman" pitchFamily="18" charset="0"/>
              <a:ea typeface="Calibri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ru-RU"/>
    </a:p>
  </c:txPr>
  <c:externalData r:id="rId2">
    <c:autoUpdate val="0"/>
  </c:externalData>
  <c:userShapes r:id="rId3"/>
</c:chartSpace>
</file>

<file path=ppt/drawings/_rels/drawing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63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0.06729</cdr:x>
      <cdr:y>0.20124</cdr:y>
    </cdr:from>
    <cdr:to>
      <cdr:x>0.94928</cdr:x>
      <cdr:y>0.20124</cdr:y>
    </cdr:to>
    <cdr:cxnSp macro="">
      <cdr:nvCxnSpPr>
        <cdr:cNvPr id="3" name="Прямая соединительная линия 2"/>
        <cdr:cNvCxnSpPr/>
      </cdr:nvCxnSpPr>
      <cdr:spPr>
        <a:xfrm xmlns:a="http://schemas.openxmlformats.org/drawingml/2006/main">
          <a:off x="615284" y="606667"/>
          <a:ext cx="8064896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chemeClr val="bg1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0.00681</cdr:x>
      <cdr:y>0.29856</cdr:y>
    </cdr:from>
    <cdr:to>
      <cdr:x>0.05366</cdr:x>
      <cdr:y>0.54093</cdr:y>
    </cdr:to>
    <cdr:sp macro="" textlink="">
      <cdr:nvSpPr>
        <cdr:cNvPr id="2" name="TextBox 1"/>
        <cdr:cNvSpPr txBox="1"/>
      </cdr:nvSpPr>
      <cdr:spPr>
        <a:xfrm xmlns:a="http://schemas.openxmlformats.org/drawingml/2006/main" rot="16200000">
          <a:off x="-381001" y="2228850"/>
          <a:ext cx="1438275" cy="5238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200" b="1">
              <a:latin typeface="Times New Roman" pitchFamily="18" charset="0"/>
              <a:cs typeface="Times New Roman" pitchFamily="18" charset="0"/>
            </a:rPr>
            <a:t>Количество ДТП</a:t>
          </a:r>
        </a:p>
      </cdr:txBody>
    </cdr:sp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0.00866</cdr:x>
      <cdr:y>0.14663</cdr:y>
    </cdr:from>
    <cdr:to>
      <cdr:x>0.04653</cdr:x>
      <cdr:y>0.76611</cdr:y>
    </cdr:to>
    <cdr:pic>
      <cdr:nvPicPr>
        <cdr:cNvPr id="3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 rot="16200000">
          <a:off x="-1563565" y="2502391"/>
          <a:ext cx="3631787" cy="346283"/>
        </a:xfrm>
        <a:prstGeom xmlns:a="http://schemas.openxmlformats.org/drawingml/2006/main" prst="rect">
          <a:avLst/>
        </a:prstGeom>
      </cdr:spPr>
    </cdr:pic>
  </cdr:relSizeAnchor>
</c:userShapes>
</file>

<file path=ppt/drawings/drawing12.xml><?xml version="1.0" encoding="utf-8"?>
<c:userShapes xmlns:c="http://schemas.openxmlformats.org/drawingml/2006/chart">
  <cdr:relSizeAnchor xmlns:cdr="http://schemas.openxmlformats.org/drawingml/2006/chartDrawing">
    <cdr:from>
      <cdr:x>0.01336</cdr:x>
      <cdr:y>0.10422</cdr:y>
    </cdr:from>
    <cdr:to>
      <cdr:x>0.04567</cdr:x>
      <cdr:y>0.78361</cdr:y>
    </cdr:to>
    <cdr:sp macro="" textlink="">
      <cdr:nvSpPr>
        <cdr:cNvPr id="2" name="TextBox 1"/>
        <cdr:cNvSpPr txBox="1"/>
      </cdr:nvSpPr>
      <cdr:spPr>
        <a:xfrm xmlns:a="http://schemas.openxmlformats.org/drawingml/2006/main" rot="16200000">
          <a:off x="-1731960" y="2492377"/>
          <a:ext cx="4067178" cy="33020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rtl="0"/>
          <a:r>
            <a:rPr lang="ru-RU" sz="1200" b="1" i="0" baseline="0" dirty="0">
              <a:effectLst/>
              <a:latin typeface="Times New Roman" pitchFamily="18" charset="0"/>
              <a:ea typeface="+mn-ea"/>
              <a:cs typeface="Times New Roman" pitchFamily="18" charset="0"/>
            </a:rPr>
            <a:t>Количество ДТП на ФАД «Елабуга-Пермь»</a:t>
          </a:r>
          <a:endParaRPr lang="ru-RU" sz="1200" dirty="0">
            <a:effectLst/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0.07185</cdr:x>
      <cdr:y>0.52548</cdr:y>
    </cdr:from>
    <cdr:to>
      <cdr:x>0.95384</cdr:x>
      <cdr:y>0.52548</cdr:y>
    </cdr:to>
    <cdr:cxnSp macro="">
      <cdr:nvCxnSpPr>
        <cdr:cNvPr id="3" name="Прямая соединительная линия 2"/>
        <cdr:cNvCxnSpPr/>
      </cdr:nvCxnSpPr>
      <cdr:spPr>
        <a:xfrm xmlns:a="http://schemas.openxmlformats.org/drawingml/2006/main">
          <a:off x="657028" y="1584151"/>
          <a:ext cx="8064896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chemeClr val="bg1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0.05021</cdr:x>
      <cdr:y>0.51665</cdr:y>
    </cdr:from>
    <cdr:to>
      <cdr:x>0.97054</cdr:x>
      <cdr:y>0.51665</cdr:y>
    </cdr:to>
    <cdr:cxnSp macro="">
      <cdr:nvCxnSpPr>
        <cdr:cNvPr id="4" name="Прямая соединительная линия 3"/>
        <cdr:cNvCxnSpPr/>
      </cdr:nvCxnSpPr>
      <cdr:spPr>
        <a:xfrm xmlns:a="http://schemas.openxmlformats.org/drawingml/2006/main">
          <a:off x="439985" y="1587049"/>
          <a:ext cx="8064896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chemeClr val="bg1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0.1689</cdr:x>
      <cdr:y>0</cdr:y>
    </cdr:from>
    <cdr:to>
      <cdr:x>0.82515</cdr:x>
      <cdr:y>0.09579</cdr:y>
    </cdr:to>
    <cdr:sp macro="" textlink="">
      <cdr:nvSpPr>
        <cdr:cNvPr id="2" name="Прямоугольник 1"/>
        <cdr:cNvSpPr/>
      </cdr:nvSpPr>
      <cdr:spPr>
        <a:xfrm xmlns:a="http://schemas.openxmlformats.org/drawingml/2006/main">
          <a:off x="1544377" y="0"/>
          <a:ext cx="6000792" cy="3077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en-US"/>
          </a:defPPr>
          <a:lvl1pPr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5pPr>
          <a:lvl6pPr marL="22860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6pPr>
          <a:lvl7pPr marL="27432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7pPr>
          <a:lvl8pPr marL="32004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8pPr>
          <a:lvl9pPr marL="36576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9pPr>
        </a:lstStyle>
        <a:p xmlns:a="http://schemas.openxmlformats.org/drawingml/2006/main">
          <a:pPr algn="ctr">
            <a:defRPr sz="1400" b="1" i="0" u="none" strike="noStrike" kern="1200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r>
            <a:rPr lang="ru-RU" dirty="0" smtClean="0">
              <a:latin typeface="+mn-lt"/>
            </a:rPr>
            <a:t>Прогноз изменения температуры воздуха в летний период 2018 года</a:t>
          </a:r>
          <a:endParaRPr lang="ru-RU" dirty="0">
            <a:latin typeface="+mn-lt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0.1689</cdr:x>
      <cdr:y>0</cdr:y>
    </cdr:from>
    <cdr:to>
      <cdr:x>0.82515</cdr:x>
      <cdr:y>0.09579</cdr:y>
    </cdr:to>
    <cdr:sp macro="" textlink="">
      <cdr:nvSpPr>
        <cdr:cNvPr id="2" name="Прямоугольник 1"/>
        <cdr:cNvSpPr/>
      </cdr:nvSpPr>
      <cdr:spPr>
        <a:xfrm xmlns:a="http://schemas.openxmlformats.org/drawingml/2006/main">
          <a:off x="1544377" y="0"/>
          <a:ext cx="6000792" cy="3077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en-US"/>
          </a:defPPr>
          <a:lvl1pPr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5pPr>
          <a:lvl6pPr marL="22860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6pPr>
          <a:lvl7pPr marL="27432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7pPr>
          <a:lvl8pPr marL="32004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8pPr>
          <a:lvl9pPr marL="3657600" algn="l" defTabSz="914400" rtl="0" eaLnBrk="1" latinLnBrk="0" hangingPunct="1">
            <a:defRPr sz="2400" kern="1200">
              <a:solidFill>
                <a:schemeClr val="tx1"/>
              </a:solidFill>
              <a:latin typeface="Times New Roman" pitchFamily="18" charset="0"/>
              <a:ea typeface="+mn-ea"/>
              <a:cs typeface="Arial" charset="0"/>
            </a:defRPr>
          </a:lvl9pPr>
        </a:lstStyle>
        <a:p xmlns:a="http://schemas.openxmlformats.org/drawingml/2006/main">
          <a:pPr algn="ctr">
            <a:defRPr sz="1400" b="1" i="0" u="none" strike="noStrike" kern="1200" baseline="0">
              <a:solidFill>
                <a:srgbClr val="000000"/>
              </a:solidFill>
              <a:latin typeface="Calibri"/>
              <a:ea typeface="Calibri"/>
              <a:cs typeface="Calibri"/>
            </a:defRPr>
          </a:pPr>
          <a:r>
            <a:rPr lang="ru-RU" dirty="0" smtClean="0">
              <a:latin typeface="+mn-lt"/>
            </a:rPr>
            <a:t>Прогноз изменения температуры воздуха в осенний период 2018 года</a:t>
          </a:r>
          <a:endParaRPr lang="ru-RU" dirty="0">
            <a:latin typeface="+mn-lt"/>
          </a:endParaRPr>
        </a:p>
      </cdr:txBody>
    </cdr:sp>
  </cdr:relSizeAnchor>
  <cdr:relSizeAnchor xmlns:cdr="http://schemas.openxmlformats.org/drawingml/2006/chartDrawing">
    <cdr:from>
      <cdr:x>0.06616</cdr:x>
      <cdr:y>0.42582</cdr:y>
    </cdr:from>
    <cdr:to>
      <cdr:x>0.97583</cdr:x>
      <cdr:y>0.42582</cdr:y>
    </cdr:to>
    <cdr:cxnSp macro="">
      <cdr:nvCxnSpPr>
        <cdr:cNvPr id="3" name="Прямая соединительная линия 2"/>
        <cdr:cNvCxnSpPr/>
      </cdr:nvCxnSpPr>
      <cdr:spPr>
        <a:xfrm xmlns:a="http://schemas.openxmlformats.org/drawingml/2006/main">
          <a:off x="604996" y="1368152"/>
          <a:ext cx="8317969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chemeClr val="bg1"/>
          </a:solidFill>
          <a:prstDash val="sysDot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0.87037</cdr:x>
      <cdr:y>0.66917</cdr:y>
    </cdr:from>
    <cdr:to>
      <cdr:x>0.94897</cdr:x>
      <cdr:y>0.70385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7973839" y="4168502"/>
          <a:ext cx="720080" cy="2160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ru-RU" sz="1100" dirty="0" err="1" smtClean="0"/>
            <a:t>Адамка</a:t>
          </a:r>
          <a:endParaRPr lang="ru-RU" sz="1100" dirty="0"/>
        </a:p>
      </cdr:txBody>
    </cdr:sp>
  </cdr:relSizeAnchor>
  <cdr:relSizeAnchor xmlns:cdr="http://schemas.openxmlformats.org/drawingml/2006/chartDrawing">
    <cdr:from>
      <cdr:x>0.86251</cdr:x>
      <cdr:y>0.54202</cdr:y>
    </cdr:from>
    <cdr:to>
      <cdr:x>0.93325</cdr:x>
      <cdr:y>0.5767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7901831" y="3376414"/>
          <a:ext cx="648072" cy="2160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ru-RU" sz="1100" dirty="0" smtClean="0"/>
            <a:t>Сива</a:t>
          </a:r>
          <a:endParaRPr lang="ru-RU" sz="1100" dirty="0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3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3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3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3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3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3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3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3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3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3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4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4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4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4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4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4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4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4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4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4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5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5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5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5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5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5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5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5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5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5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6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6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6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6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6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6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6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6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6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6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7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7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7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7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7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7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7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7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7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7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8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8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8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8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8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8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8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8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8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9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9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9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9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9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9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9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9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9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9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0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0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0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0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0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0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0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0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0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0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1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1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1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1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1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1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1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1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1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1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2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2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2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2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2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2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2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2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2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2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3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3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3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3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3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3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3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3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3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3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4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4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4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4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4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4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0.96667</cdr:y>
    </cdr:from>
    <cdr:to>
      <cdr:x>0.5158</cdr:x>
      <cdr:y>0.99975</cdr:y>
    </cdr:to>
    <cdr:sp macro="" textlink="">
      <cdr:nvSpPr>
        <cdr:cNvPr id="146" name="TextBox 5"/>
        <cdr:cNvSpPr txBox="1"/>
      </cdr:nvSpPr>
      <cdr:spPr>
        <a:xfrm xmlns:a="http://schemas.openxmlformats.org/drawingml/2006/main">
          <a:off x="500287" y="5874405"/>
          <a:ext cx="4299713" cy="20102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pPr marL="0" marR="0" indent="0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600">
              <a:effectLst/>
              <a:latin typeface="Times New Roman" pitchFamily="18" charset="0"/>
              <a:ea typeface="+mn-ea"/>
              <a:cs typeface="Times New Roman" pitchFamily="18" charset="0"/>
            </a:rPr>
            <a:t>* Согласно исх. ФГБУ «УЦГМС» № 01-28/8 от 12.01.2015 гидрологические ОЯ по уровням воды отменены</a:t>
          </a:r>
          <a:endParaRPr lang="ru-RU" sz="600">
            <a:effectLst/>
            <a:latin typeface="Times New Roman" pitchFamily="18" charset="0"/>
            <a:cs typeface="Times New Roman" pitchFamily="18" charset="0"/>
          </a:endParaRPr>
        </a:p>
        <a:p xmlns:a="http://schemas.openxmlformats.org/drawingml/2006/main">
          <a:endParaRPr lang="ru-RU" sz="600"/>
        </a:p>
      </cdr:txBody>
    </cdr:sp>
  </cdr:relSizeAnchor>
  <cdr:relSizeAnchor xmlns:cdr="http://schemas.openxmlformats.org/drawingml/2006/chartDrawing">
    <cdr:from>
      <cdr:x>0.02252</cdr:x>
      <cdr:y>0.94514</cdr:y>
    </cdr:from>
    <cdr:to>
      <cdr:x>0.97339</cdr:x>
      <cdr:y>0.98903</cdr:y>
    </cdr:to>
    <cdr:sp macro="" textlink="">
      <cdr:nvSpPr>
        <cdr:cNvPr id="147" name="TextBox 146"/>
        <cdr:cNvSpPr txBox="1"/>
      </cdr:nvSpPr>
      <cdr:spPr>
        <a:xfrm xmlns:a="http://schemas.openxmlformats.org/drawingml/2006/main">
          <a:off x="209550" y="5743576"/>
          <a:ext cx="8848725" cy="2667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8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4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4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5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5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5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5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5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5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5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5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5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5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6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6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6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6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6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6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6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6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6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6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7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7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7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7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7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7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7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7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7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7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8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8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8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8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8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8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8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8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8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8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9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9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9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9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9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9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9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19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19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19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0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0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0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0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0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0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0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0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0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0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1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1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1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1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1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1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1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1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1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1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2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2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2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2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2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2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2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2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2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2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3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3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3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3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3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3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3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3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3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3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4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4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4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4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4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4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4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4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4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4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5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5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5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5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5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5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5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5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5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5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6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6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6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6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6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6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6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6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6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6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7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7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7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7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7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7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7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7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7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7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8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8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8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8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8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8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8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0.94541</cdr:y>
    </cdr:from>
    <cdr:to>
      <cdr:x>0.8133</cdr:x>
      <cdr:y>0.99975</cdr:y>
    </cdr:to>
    <cdr:sp macro="" textlink="">
      <cdr:nvSpPr>
        <cdr:cNvPr id="28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0.37438</cdr:x>
      <cdr:y>0.79398</cdr:y>
    </cdr:from>
    <cdr:to>
      <cdr:x>0.46999</cdr:x>
      <cdr:y>0.95895</cdr:y>
    </cdr:to>
    <cdr:sp macro="" textlink="">
      <cdr:nvSpPr>
        <cdr:cNvPr id="28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0.1395</cdr:x>
      <cdr:y>0.82853</cdr:y>
    </cdr:from>
    <cdr:to>
      <cdr:x>0.80255</cdr:x>
      <cdr:y>0.99975</cdr:y>
    </cdr:to>
    <cdr:sp macro="" textlink="">
      <cdr:nvSpPr>
        <cdr:cNvPr id="28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0.05376</cdr:x>
      <cdr:y>0.96667</cdr:y>
    </cdr:from>
    <cdr:to>
      <cdr:x>0.5158</cdr:x>
      <cdr:y>0.99975</cdr:y>
    </cdr:to>
    <cdr:sp macro="" textlink="">
      <cdr:nvSpPr>
        <cdr:cNvPr id="290" name="TextBox 5"/>
        <cdr:cNvSpPr txBox="1"/>
      </cdr:nvSpPr>
      <cdr:spPr>
        <a:xfrm xmlns:a="http://schemas.openxmlformats.org/drawingml/2006/main">
          <a:off x="500287" y="5874405"/>
          <a:ext cx="4299713" cy="20102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pPr marL="0" marR="0" indent="0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600">
              <a:effectLst/>
              <a:latin typeface="Times New Roman" pitchFamily="18" charset="0"/>
              <a:ea typeface="+mn-ea"/>
              <a:cs typeface="Times New Roman" pitchFamily="18" charset="0"/>
            </a:rPr>
            <a:t>* Согласно исх. ФГБУ «УЦГМС» № 01-28/8 от 12.01.2015 гидрологические ОЯ по уровням воды отменены</a:t>
          </a:r>
          <a:endParaRPr lang="ru-RU" sz="600">
            <a:effectLst/>
            <a:latin typeface="Times New Roman" pitchFamily="18" charset="0"/>
            <a:cs typeface="Times New Roman" pitchFamily="18" charset="0"/>
          </a:endParaRPr>
        </a:p>
        <a:p xmlns:a="http://schemas.openxmlformats.org/drawingml/2006/main">
          <a:endParaRPr lang="ru-RU" sz="600"/>
        </a:p>
      </cdr:txBody>
    </cdr:sp>
  </cdr:relSizeAnchor>
  <cdr:relSizeAnchor xmlns:cdr="http://schemas.openxmlformats.org/drawingml/2006/chartDrawing">
    <cdr:from>
      <cdr:x>0.02252</cdr:x>
      <cdr:y>0.94514</cdr:y>
    </cdr:from>
    <cdr:to>
      <cdr:x>0.97339</cdr:x>
      <cdr:y>0.98903</cdr:y>
    </cdr:to>
    <cdr:sp macro="" textlink="">
      <cdr:nvSpPr>
        <cdr:cNvPr id="291" name="TextBox 146"/>
        <cdr:cNvSpPr txBox="1"/>
      </cdr:nvSpPr>
      <cdr:spPr>
        <a:xfrm xmlns:a="http://schemas.openxmlformats.org/drawingml/2006/main">
          <a:off x="209550" y="5743576"/>
          <a:ext cx="8848725" cy="2667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0.06935</cdr:x>
      <cdr:y>0.56642</cdr:y>
    </cdr:from>
    <cdr:to>
      <cdr:x>0.94169</cdr:x>
      <cdr:y>0.56763</cdr:y>
    </cdr:to>
    <cdr:cxnSp macro="">
      <cdr:nvCxnSpPr>
        <cdr:cNvPr id="293" name="Прямая соединительная линия 292"/>
        <cdr:cNvCxnSpPr/>
      </cdr:nvCxnSpPr>
      <cdr:spPr>
        <a:xfrm xmlns:a="http://schemas.openxmlformats.org/drawingml/2006/main" flipH="1" flipV="1">
          <a:off x="644807" y="3436296"/>
          <a:ext cx="8110899" cy="734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rgbClr val="FF0000"/>
          </a:solidFill>
          <a:prstDash val="dash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2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2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2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2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2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2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2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2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2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3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3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3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3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3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3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3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3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3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3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4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4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4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4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4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4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4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4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4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4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5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5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5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5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5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5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5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5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5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5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6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6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6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6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6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6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6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6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6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6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7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7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7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7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7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7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7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7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7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7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0.05819</cdr:x>
      <cdr:y>0.17658</cdr:y>
    </cdr:from>
    <cdr:to>
      <cdr:x>0.22736</cdr:x>
      <cdr:y>0.20125</cdr:y>
    </cdr:to>
    <cdr:sp macro="" textlink="">
      <cdr:nvSpPr>
        <cdr:cNvPr id="80" name="TextBox 79"/>
        <cdr:cNvSpPr txBox="1"/>
      </cdr:nvSpPr>
      <cdr:spPr>
        <a:xfrm xmlns:a="http://schemas.openxmlformats.org/drawingml/2006/main">
          <a:off x="541420" y="1077829"/>
          <a:ext cx="1574132" cy="14538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ru-RU" sz="800"/>
            <a:t>Кама опасный уровень</a:t>
          </a:r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2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8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8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8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8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8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8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8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8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8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9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9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9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9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9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9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9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9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9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9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0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0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0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0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0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0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0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0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0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0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1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1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1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1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1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1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1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17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18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19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20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21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22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23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24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25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26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27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28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29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30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31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32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33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34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35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36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37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38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39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40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41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42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43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0.36988</cdr:x>
      <cdr:y>0.81398</cdr:y>
    </cdr:from>
    <cdr:to>
      <cdr:x>0.46899</cdr:x>
      <cdr:y>0.96395</cdr:y>
    </cdr:to>
    <cdr:sp macro="" textlink="">
      <cdr:nvSpPr>
        <cdr:cNvPr id="144" name="TextBox 3"/>
        <cdr:cNvSpPr txBox="1"/>
      </cdr:nvSpPr>
      <cdr:spPr>
        <a:xfrm xmlns:a="http://schemas.openxmlformats.org/drawingml/2006/main">
          <a:off x="3438525" y="4943475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0.125</cdr:x>
      <cdr:y>0.84903</cdr:y>
    </cdr:from>
    <cdr:to>
      <cdr:x>0.8138</cdr:x>
      <cdr:y>0.99975</cdr:y>
    </cdr:to>
    <cdr:sp macro="" textlink="">
      <cdr:nvSpPr>
        <cdr:cNvPr id="145" name="TextBox 4"/>
        <cdr:cNvSpPr txBox="1"/>
      </cdr:nvSpPr>
      <cdr:spPr>
        <a:xfrm xmlns:a="http://schemas.openxmlformats.org/drawingml/2006/main">
          <a:off x="1162050" y="5162550"/>
          <a:ext cx="6410325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0.04126</cdr:x>
      <cdr:y>0.95191</cdr:y>
    </cdr:from>
    <cdr:to>
      <cdr:x>0.8248</cdr:x>
      <cdr:y>0.99975</cdr:y>
    </cdr:to>
    <cdr:sp macro="" textlink="">
      <cdr:nvSpPr>
        <cdr:cNvPr id="146" name="TextBox 5"/>
        <cdr:cNvSpPr txBox="1"/>
      </cdr:nvSpPr>
      <cdr:spPr>
        <a:xfrm xmlns:a="http://schemas.openxmlformats.org/drawingml/2006/main">
          <a:off x="390525" y="5781675"/>
          <a:ext cx="7277100" cy="29527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0.05819</cdr:x>
      <cdr:y>0.17658</cdr:y>
    </cdr:from>
    <cdr:to>
      <cdr:x>0.22736</cdr:x>
      <cdr:y>0.20125</cdr:y>
    </cdr:to>
    <cdr:sp macro="" textlink="">
      <cdr:nvSpPr>
        <cdr:cNvPr id="147" name="TextBox 79"/>
        <cdr:cNvSpPr txBox="1"/>
      </cdr:nvSpPr>
      <cdr:spPr>
        <a:xfrm xmlns:a="http://schemas.openxmlformats.org/drawingml/2006/main">
          <a:off x="541420" y="1077829"/>
          <a:ext cx="1574132" cy="14538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ru-RU" sz="800"/>
            <a:t>Кама опасный уровень</a:t>
          </a:r>
        </a:p>
      </cdr:txBody>
    </cdr:sp>
  </cdr:relSizeAnchor>
  <cdr:relSizeAnchor xmlns:cdr="http://schemas.openxmlformats.org/drawingml/2006/chartDrawing">
    <cdr:from>
      <cdr:x>0.08945</cdr:x>
      <cdr:y>0</cdr:y>
    </cdr:from>
    <cdr:to>
      <cdr:x>0.94781</cdr:x>
      <cdr:y>0.04651</cdr:y>
    </cdr:to>
    <cdr:sp macro="" textlink="">
      <cdr:nvSpPr>
        <cdr:cNvPr id="148" name="TextBox 147"/>
        <cdr:cNvSpPr txBox="1"/>
      </cdr:nvSpPr>
      <cdr:spPr>
        <a:xfrm xmlns:a="http://schemas.openxmlformats.org/drawingml/2006/main">
          <a:off x="817911" y="-628650"/>
          <a:ext cx="7848872" cy="28007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ru-RU" sz="1400" b="1" dirty="0" smtClean="0">
              <a:latin typeface="Times New Roman" pitchFamily="18" charset="0"/>
              <a:cs typeface="Times New Roman" pitchFamily="18" charset="0"/>
            </a:rPr>
            <a:t>Прогноз уровней</a:t>
          </a:r>
          <a:r>
            <a:rPr lang="ru-RU" sz="1400" b="1" baseline="0" dirty="0" smtClean="0">
              <a:latin typeface="Times New Roman" pitchFamily="18" charset="0"/>
              <a:cs typeface="Times New Roman" pitchFamily="18" charset="0"/>
            </a:rPr>
            <a:t> </a:t>
          </a:r>
          <a:r>
            <a:rPr lang="ru-RU" sz="1400" b="1" dirty="0" smtClean="0">
              <a:latin typeface="Times New Roman" pitchFamily="18" charset="0"/>
              <a:cs typeface="Times New Roman" pitchFamily="18" charset="0"/>
            </a:rPr>
            <a:t>воды рек на территории УР при прохождении весеннего паводка 2018 года</a:t>
          </a:r>
          <a:endParaRPr lang="ru-RU" sz="1400" b="1" dirty="0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0.00515</cdr:x>
      <cdr:y>0.21243</cdr:y>
    </cdr:from>
    <cdr:to>
      <cdr:x>0.03848</cdr:x>
      <cdr:y>0.573</cdr:y>
    </cdr:to>
    <cdr:sp macro="" textlink="">
      <cdr:nvSpPr>
        <cdr:cNvPr id="2" name="TextBox 1"/>
        <cdr:cNvSpPr txBox="1"/>
      </cdr:nvSpPr>
      <cdr:spPr>
        <a:xfrm xmlns:a="http://schemas.openxmlformats.org/drawingml/2006/main" rot="16200000">
          <a:off x="-685389" y="1778081"/>
          <a:ext cx="1773924" cy="30789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ru-RU" sz="1400" b="1">
              <a:latin typeface="Times New Roman" pitchFamily="18" charset="0"/>
              <a:cs typeface="Times New Roman" pitchFamily="18" charset="0"/>
            </a:rPr>
            <a:t>Количество ДТП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fld id="{CC647E5B-AFAF-4F98-8E5C-0989587C94F2}" type="datetimeFigureOut">
              <a:rPr lang="ru-RU"/>
              <a:pPr>
                <a:defRPr/>
              </a:pPr>
              <a:t>28.12.2017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 smtClean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fld id="{57C74A77-91DE-4164-A866-5CA4579459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4011870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112644" name="Верхний колонтитул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/>
          </a:p>
        </p:txBody>
      </p:sp>
      <p:sp>
        <p:nvSpPr>
          <p:cNvPr id="112645" name="Номер слайда 4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AA103FB-41E2-4580-A85D-6BAC21186BA8}" type="slidenum">
              <a:rPr lang="ru-RU" sz="1200" smtClean="0"/>
              <a:pPr eaLnBrk="1" hangingPunct="1"/>
              <a:t>51</a:t>
            </a:fld>
            <a:endParaRPr lang="ru-RU" sz="120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7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smtClean="0"/>
          </a:p>
        </p:txBody>
      </p:sp>
      <p:sp>
        <p:nvSpPr>
          <p:cNvPr id="103428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38C08F4-ED0D-446D-91ED-70FD92E1D1CE}" type="slidenum">
              <a:rPr lang="ru-RU" sz="1200">
                <a:latin typeface="Calibri" pitchFamily="34" charset="0"/>
              </a:rPr>
              <a:pPr eaLnBrk="1" hangingPunct="1"/>
              <a:t>53</a:t>
            </a:fld>
            <a:endParaRPr lang="ru-RU" sz="120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115716" name="Верхний колонтитул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/>
          </a:p>
        </p:txBody>
      </p:sp>
      <p:sp>
        <p:nvSpPr>
          <p:cNvPr id="115717" name="Номер слайда 4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657DA0B7-7E15-4A8D-81EE-C9732B73D2F1}" type="slidenum">
              <a:rPr lang="ru-RU" sz="1200" smtClean="0"/>
              <a:pPr eaLnBrk="1" hangingPunct="1"/>
              <a:t>56</a:t>
            </a:fld>
            <a:endParaRPr lang="ru-RU" sz="1200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115716" name="Верхний колонтитул 3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/>
          </a:p>
        </p:txBody>
      </p:sp>
      <p:sp>
        <p:nvSpPr>
          <p:cNvPr id="115717" name="Номер слайда 4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657DA0B7-7E15-4A8D-81EE-C9732B73D2F1}" type="slidenum">
              <a:rPr lang="ru-RU" sz="1200" smtClean="0"/>
              <a:pPr eaLnBrk="1" hangingPunct="1"/>
              <a:t>57</a:t>
            </a:fld>
            <a:endParaRPr lang="ru-RU" sz="120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C84406-E366-4CD3-8016-CA27F07F51E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063400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74217E-065C-4752-8E82-186F56CE08B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444586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CB270C-4A86-4F34-A632-59C6C68A79F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074007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0528BE-9B94-4AB9-B72B-0BDE0D0C751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568154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A9470E-2069-4457-A205-EFFFC8B0844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174578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C40AD-3228-4957-9FB3-D9B8BE18DDE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92693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8BEC41-3060-4853-8029-A21B9339807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89521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DBBFCC-A89B-4F54-B2CA-11730C7362E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91684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348473-C704-439C-9169-5BE1D753063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711552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69F829-7694-4FD4-85B4-F7F210ED7A5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780298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4F3F36-3233-4EA6-90CF-BD60E87EDCC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15653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fld id="{A66AF9BD-F30A-4F57-9BF0-82405C4251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bmp"/><Relationship Id="rId2" Type="http://schemas.openxmlformats.org/officeDocument/2006/relationships/image" Target="../media/image23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5.bmp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bmp"/><Relationship Id="rId2" Type="http://schemas.openxmlformats.org/officeDocument/2006/relationships/image" Target="../media/image107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9.bmp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bmp"/><Relationship Id="rId2" Type="http://schemas.openxmlformats.org/officeDocument/2006/relationships/image" Target="../media/image110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2.bmp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bmp"/><Relationship Id="rId2" Type="http://schemas.openxmlformats.org/officeDocument/2006/relationships/image" Target="../media/image113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5.bmp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bmp"/><Relationship Id="rId2" Type="http://schemas.openxmlformats.org/officeDocument/2006/relationships/image" Target="../media/image116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8.bmp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bmp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2.bmp"/><Relationship Id="rId4" Type="http://schemas.openxmlformats.org/officeDocument/2006/relationships/image" Target="../media/image121.bmp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bmp"/><Relationship Id="rId2" Type="http://schemas.openxmlformats.org/officeDocument/2006/relationships/image" Target="../media/image123.bmp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5.bmp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bmp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bmp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bmp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bmp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bmp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bmp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bmp"/><Relationship Id="rId2" Type="http://schemas.openxmlformats.org/officeDocument/2006/relationships/image" Target="../media/image131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3.bmp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bmp"/><Relationship Id="rId2" Type="http://schemas.openxmlformats.org/officeDocument/2006/relationships/image" Target="../media/image3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bm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bmp"/><Relationship Id="rId2" Type="http://schemas.openxmlformats.org/officeDocument/2006/relationships/image" Target="../media/image26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bm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bmp"/><Relationship Id="rId2" Type="http://schemas.openxmlformats.org/officeDocument/2006/relationships/image" Target="../media/image29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bm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bmp"/><Relationship Id="rId2" Type="http://schemas.openxmlformats.org/officeDocument/2006/relationships/image" Target="../media/image32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.bm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bmp"/><Relationship Id="rId2" Type="http://schemas.openxmlformats.org/officeDocument/2006/relationships/image" Target="../media/image35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.bmp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bmp"/><Relationship Id="rId2" Type="http://schemas.openxmlformats.org/officeDocument/2006/relationships/image" Target="../media/image6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bmp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bmp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bmp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bm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bmp"/><Relationship Id="rId2" Type="http://schemas.openxmlformats.org/officeDocument/2006/relationships/image" Target="../media/image44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.bmp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bmp"/><Relationship Id="rId2" Type="http://schemas.openxmlformats.org/officeDocument/2006/relationships/image" Target="../media/image9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bmp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bmp"/><Relationship Id="rId2" Type="http://schemas.openxmlformats.org/officeDocument/2006/relationships/image" Target="../media/image47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9.bmp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bmp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3.bmp"/><Relationship Id="rId4" Type="http://schemas.openxmlformats.org/officeDocument/2006/relationships/image" Target="../media/image52.bmp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bmp"/><Relationship Id="rId2" Type="http://schemas.openxmlformats.org/officeDocument/2006/relationships/image" Target="../media/image12.bmp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7.bm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bmp"/><Relationship Id="rId5" Type="http://schemas.openxmlformats.org/officeDocument/2006/relationships/image" Target="../media/image55.bmp"/><Relationship Id="rId4" Type="http://schemas.openxmlformats.org/officeDocument/2006/relationships/image" Target="../media/image54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7" Type="http://schemas.openxmlformats.org/officeDocument/2006/relationships/image" Target="../media/image6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jpeg"/><Relationship Id="rId5" Type="http://schemas.openxmlformats.org/officeDocument/2006/relationships/image" Target="../media/image60.jpeg"/><Relationship Id="rId4" Type="http://schemas.openxmlformats.org/officeDocument/2006/relationships/image" Target="../media/image59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bmp"/><Relationship Id="rId5" Type="http://schemas.openxmlformats.org/officeDocument/2006/relationships/image" Target="../media/image51.png"/><Relationship Id="rId4" Type="http://schemas.openxmlformats.org/officeDocument/2006/relationships/image" Target="../media/image65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bmp"/><Relationship Id="rId3" Type="http://schemas.openxmlformats.org/officeDocument/2006/relationships/image" Target="../media/image64.png"/><Relationship Id="rId7" Type="http://schemas.openxmlformats.org/officeDocument/2006/relationships/image" Target="../media/image68.bm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7.bmp"/><Relationship Id="rId5" Type="http://schemas.openxmlformats.org/officeDocument/2006/relationships/image" Target="../media/image51.png"/><Relationship Id="rId4" Type="http://schemas.openxmlformats.org/officeDocument/2006/relationships/image" Target="../media/image65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3.bmp"/><Relationship Id="rId5" Type="http://schemas.openxmlformats.org/officeDocument/2006/relationships/image" Target="../media/image54.png"/><Relationship Id="rId4" Type="http://schemas.openxmlformats.org/officeDocument/2006/relationships/image" Target="../media/image72.bmp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4.bmp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3.bmp"/><Relationship Id="rId4" Type="http://schemas.openxmlformats.org/officeDocument/2006/relationships/image" Target="../media/image51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4.png"/><Relationship Id="rId4" Type="http://schemas.openxmlformats.org/officeDocument/2006/relationships/image" Target="../media/image76.bmp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77.bm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8.bmp"/><Relationship Id="rId5" Type="http://schemas.openxmlformats.org/officeDocument/2006/relationships/image" Target="../media/image51.png"/><Relationship Id="rId4" Type="http://schemas.openxmlformats.org/officeDocument/2006/relationships/image" Target="../media/image75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bmp"/><Relationship Id="rId2" Type="http://schemas.openxmlformats.org/officeDocument/2006/relationships/image" Target="../media/image14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bmp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png"/><Relationship Id="rId4" Type="http://schemas.openxmlformats.org/officeDocument/2006/relationships/image" Target="../media/image84.bmp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bmp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9.bmp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bmp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bmp"/><Relationship Id="rId2" Type="http://schemas.openxmlformats.org/officeDocument/2006/relationships/image" Target="../media/image17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bmp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bmp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4.bmp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bmp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7.bmp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bmp"/><Relationship Id="rId2" Type="http://schemas.openxmlformats.org/officeDocument/2006/relationships/image" Target="../media/image20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bmp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bmp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0.bmp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bmp"/><Relationship Id="rId2" Type="http://schemas.openxmlformats.org/officeDocument/2006/relationships/image" Target="../media/image101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3.bmp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bmp"/><Relationship Id="rId2" Type="http://schemas.openxmlformats.org/officeDocument/2006/relationships/image" Target="../media/image104.bmp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6.bmp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заставка-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4149725"/>
            <a:ext cx="9144000" cy="2403475"/>
          </a:xfrm>
        </p:spPr>
        <p:txBody>
          <a:bodyPr lIns="91421" tIns="45711" rIns="91421" bIns="45711"/>
          <a:lstStyle/>
          <a:p>
            <a:pPr marL="396875" indent="-396875" algn="ctr" defTabSz="1058863" eaLnBrk="1" hangingPunct="1">
              <a:buFontTx/>
              <a:buNone/>
            </a:pPr>
            <a:endParaRPr lang="ru-RU" sz="400" b="1" smtClean="0">
              <a:latin typeface="Century Gothic" pitchFamily="34" charset="0"/>
            </a:endParaRPr>
          </a:p>
          <a:p>
            <a:pPr marL="396875" indent="-396875" algn="ctr" defTabSz="1058863" eaLnBrk="1" hangingPunct="1">
              <a:buFontTx/>
              <a:buNone/>
            </a:pPr>
            <a:endParaRPr lang="en-US" sz="3000" b="1" smtClean="0"/>
          </a:p>
          <a:p>
            <a:pPr marL="396875" indent="-396875" algn="ctr" defTabSz="1058863" eaLnBrk="1" hangingPunct="1">
              <a:buFontTx/>
              <a:buNone/>
            </a:pPr>
            <a:endParaRPr lang="en-US" sz="3000" b="1" smtClean="0"/>
          </a:p>
        </p:txBody>
      </p:sp>
      <p:sp>
        <p:nvSpPr>
          <p:cNvPr id="2052" name="Rectangle 3"/>
          <p:cNvSpPr>
            <a:spLocks noChangeArrowheads="1"/>
          </p:cNvSpPr>
          <p:nvPr/>
        </p:nvSpPr>
        <p:spPr bwMode="auto">
          <a:xfrm>
            <a:off x="0" y="1949450"/>
            <a:ext cx="9144000" cy="218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30" tIns="52966" rIns="105930" bIns="52966"/>
          <a:lstStyle/>
          <a:p>
            <a:pPr marL="396875" indent="-396875" algn="ctr" defTabSz="1058863">
              <a:lnSpc>
                <a:spcPct val="80000"/>
              </a:lnSpc>
              <a:spcBef>
                <a:spcPct val="20000"/>
              </a:spcBef>
              <a:defRPr/>
            </a:pPr>
            <a:endParaRPr lang="ru-RU" sz="25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pitchFamily="34" charset="0"/>
            </a:endParaRPr>
          </a:p>
          <a:p>
            <a:pPr marL="396875" indent="-396875" algn="ctr" defTabSz="1058863">
              <a:spcBef>
                <a:spcPct val="20000"/>
              </a:spcBef>
              <a:defRPr/>
            </a:pPr>
            <a: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 ДОЛГОСРОЧНЫЙ ПРОГНОЗ</a:t>
            </a:r>
          </a:p>
          <a:p>
            <a:pPr marL="396875" indent="-396875" algn="ctr" defTabSz="1058863">
              <a:spcBef>
                <a:spcPct val="20000"/>
              </a:spcBef>
              <a:defRPr/>
            </a:pPr>
            <a: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 ВОЗНИКНОВЕНИЯ ЧРЕЗВЫЧАЙНЫХ СИТУАЦИЙ</a:t>
            </a:r>
            <a:b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</a:br>
            <a: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НА ТЕРРИТОРИИ  УДМУРТСКОЙ РЕСПУБЛИКИ</a:t>
            </a:r>
          </a:p>
          <a:p>
            <a:pPr marL="396875" indent="-396875" algn="ctr" defTabSz="1058863">
              <a:spcBef>
                <a:spcPct val="20000"/>
              </a:spcBef>
              <a:defRPr/>
            </a:pPr>
            <a: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В </a:t>
            </a:r>
            <a:r>
              <a:rPr lang="ru-RU" sz="25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2018 </a:t>
            </a:r>
            <a:r>
              <a:rPr lang="ru-RU" sz="25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ГОДУ</a:t>
            </a:r>
          </a:p>
          <a:p>
            <a:pPr marL="396875" indent="-396875" algn="ctr" defTabSz="1058863">
              <a:lnSpc>
                <a:spcPct val="80000"/>
              </a:lnSpc>
              <a:spcBef>
                <a:spcPct val="20000"/>
              </a:spcBef>
              <a:defRPr/>
            </a:pPr>
            <a:endParaRPr lang="ru-RU" sz="25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6660232" y="0"/>
            <a:ext cx="24837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400" b="1" u="sng" dirty="0" smtClean="0">
                <a:solidFill>
                  <a:srgbClr val="002060"/>
                </a:solidFill>
              </a:rPr>
              <a:t>Приложение 1 к </a:t>
            </a:r>
            <a:r>
              <a:rPr lang="ru-RU" sz="1400" b="1" u="sng" dirty="0">
                <a:solidFill>
                  <a:srgbClr val="002060"/>
                </a:solidFill>
              </a:rPr>
              <a:t>исх</a:t>
            </a:r>
            <a:r>
              <a:rPr lang="ru-RU" sz="1400" b="1" u="sng" dirty="0" smtClean="0">
                <a:solidFill>
                  <a:srgbClr val="002060"/>
                </a:solidFill>
              </a:rPr>
              <a:t>. 24.11.2017 </a:t>
            </a:r>
            <a:r>
              <a:rPr lang="ru-RU" sz="1400" b="1" u="sng" dirty="0">
                <a:solidFill>
                  <a:srgbClr val="002060"/>
                </a:solidFill>
              </a:rPr>
              <a:t>№ </a:t>
            </a:r>
            <a:r>
              <a:rPr lang="ru-RU" sz="1400" b="1" u="sng" dirty="0" smtClean="0">
                <a:solidFill>
                  <a:srgbClr val="002060"/>
                </a:solidFill>
              </a:rPr>
              <a:t>1059-09-04</a:t>
            </a:r>
            <a:endParaRPr lang="ru-RU" sz="14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E2DA3DD-AFF1-4DF8-927D-CB205A67EB7B}" type="slidenum">
              <a:rPr lang="ru-RU" sz="1400" smtClean="0"/>
              <a:pPr eaLnBrk="1" hangingPunct="1">
                <a:defRPr/>
              </a:pPr>
              <a:t>10</a:t>
            </a:fld>
            <a:endParaRPr lang="ru-RU" sz="1400" dirty="0" smtClean="0"/>
          </a:p>
        </p:txBody>
      </p:sp>
      <p:grpSp>
        <p:nvGrpSpPr>
          <p:cNvPr id="3" name="Группа 2"/>
          <p:cNvGrpSpPr/>
          <p:nvPr/>
        </p:nvGrpSpPr>
        <p:grpSpPr>
          <a:xfrm>
            <a:off x="0" y="5915026"/>
            <a:ext cx="9144000" cy="942974"/>
            <a:chOff x="0" y="5915026"/>
            <a:chExt cx="9144000" cy="942974"/>
          </a:xfrm>
        </p:grpSpPr>
        <p:sp>
          <p:nvSpPr>
            <p:cNvPr id="7" name="Text Box 47"/>
            <p:cNvSpPr txBox="1">
              <a:spLocks noChangeArrowheads="1"/>
            </p:cNvSpPr>
            <p:nvPr/>
          </p:nvSpPr>
          <p:spPr bwMode="auto">
            <a:xfrm>
              <a:off x="0" y="5915026"/>
              <a:ext cx="9144000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8" name="Rectangle 51"/>
            <p:cNvSpPr>
              <a:spLocks noChangeAspect="1" noChangeArrowheads="1"/>
            </p:cNvSpPr>
            <p:nvPr/>
          </p:nvSpPr>
          <p:spPr bwMode="auto">
            <a:xfrm>
              <a:off x="1" y="6149975"/>
              <a:ext cx="9143999" cy="7080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</p:txBody>
        </p:sp>
        <p:sp>
          <p:nvSpPr>
            <p:cNvPr id="9" name="Прямоугольник 8"/>
            <p:cNvSpPr/>
            <p:nvPr/>
          </p:nvSpPr>
          <p:spPr bwMode="auto">
            <a:xfrm>
              <a:off x="2555776" y="6612979"/>
              <a:ext cx="215900" cy="215900"/>
            </a:xfrm>
            <a:prstGeom prst="rect">
              <a:avLst/>
            </a:prstGeom>
            <a:solidFill>
              <a:srgbClr val="ACA8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0" name="Прямоугольник 9"/>
            <p:cNvSpPr/>
            <p:nvPr/>
          </p:nvSpPr>
          <p:spPr bwMode="auto">
            <a:xfrm>
              <a:off x="5148064" y="6181179"/>
              <a:ext cx="215900" cy="215900"/>
            </a:xfrm>
            <a:prstGeom prst="rect">
              <a:avLst/>
            </a:prstGeom>
            <a:solidFill>
              <a:srgbClr val="9692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5148064" y="6397079"/>
              <a:ext cx="215900" cy="215900"/>
            </a:xfrm>
            <a:prstGeom prst="rect">
              <a:avLst/>
            </a:prstGeom>
            <a:solidFill>
              <a:srgbClr val="7E7B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5148064" y="6612979"/>
              <a:ext cx="215900" cy="215900"/>
            </a:xfrm>
            <a:prstGeom prst="rect">
              <a:avLst/>
            </a:prstGeom>
            <a:solidFill>
              <a:srgbClr val="6C69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7596336" y="6181179"/>
              <a:ext cx="215900" cy="215900"/>
            </a:xfrm>
            <a:prstGeom prst="rect">
              <a:avLst/>
            </a:prstGeom>
            <a:solidFill>
              <a:srgbClr val="5654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4" name="Прямоугольник 13"/>
            <p:cNvSpPr/>
            <p:nvPr/>
          </p:nvSpPr>
          <p:spPr bwMode="auto">
            <a:xfrm>
              <a:off x="7596336" y="6397079"/>
              <a:ext cx="215900" cy="215900"/>
            </a:xfrm>
            <a:prstGeom prst="rect">
              <a:avLst/>
            </a:prstGeom>
            <a:solidFill>
              <a:srgbClr val="3F3E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5" name="Прямоугольник 14"/>
            <p:cNvSpPr/>
            <p:nvPr/>
          </p:nvSpPr>
          <p:spPr bwMode="auto">
            <a:xfrm>
              <a:off x="7596336" y="6612979"/>
              <a:ext cx="215900" cy="215900"/>
            </a:xfrm>
            <a:prstGeom prst="rect">
              <a:avLst/>
            </a:prstGeom>
            <a:solidFill>
              <a:srgbClr val="3333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6" name="Прямоугольник 15"/>
            <p:cNvSpPr/>
            <p:nvPr/>
          </p:nvSpPr>
          <p:spPr bwMode="auto">
            <a:xfrm>
              <a:off x="107504" y="6395492"/>
              <a:ext cx="215900" cy="215900"/>
            </a:xfrm>
            <a:prstGeom prst="rect">
              <a:avLst/>
            </a:prstGeom>
            <a:solidFill>
              <a:srgbClr val="FFFC81">
                <a:alpha val="2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107504" y="6611392"/>
              <a:ext cx="215900" cy="215900"/>
            </a:xfrm>
            <a:prstGeom prst="rect">
              <a:avLst/>
            </a:prstGeom>
            <a:solidFill>
              <a:srgbClr val="FFFA3B">
                <a:alpha val="4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8" name="Прямоугольник 17"/>
            <p:cNvSpPr/>
            <p:nvPr/>
          </p:nvSpPr>
          <p:spPr bwMode="auto">
            <a:xfrm>
              <a:off x="2555776" y="6179592"/>
              <a:ext cx="215900" cy="215900"/>
            </a:xfrm>
            <a:prstGeom prst="rect">
              <a:avLst/>
            </a:prstGeom>
            <a:solidFill>
              <a:srgbClr val="EEE800">
                <a:alpha val="6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9" name="Прямоугольник 18"/>
            <p:cNvSpPr/>
            <p:nvPr/>
          </p:nvSpPr>
          <p:spPr bwMode="auto">
            <a:xfrm>
              <a:off x="2555776" y="6395492"/>
              <a:ext cx="215900" cy="217487"/>
            </a:xfrm>
            <a:prstGeom prst="rect">
              <a:avLst/>
            </a:prstGeom>
            <a:solidFill>
              <a:srgbClr val="D6D1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0" name="Прямоугольник 19"/>
            <p:cNvSpPr/>
            <p:nvPr/>
          </p:nvSpPr>
          <p:spPr bwMode="auto">
            <a:xfrm>
              <a:off x="107504" y="6179592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1" name="TextBox 27"/>
            <p:cNvSpPr txBox="1">
              <a:spLocks noChangeArrowheads="1"/>
            </p:cNvSpPr>
            <p:nvPr/>
          </p:nvSpPr>
          <p:spPr bwMode="auto">
            <a:xfrm>
              <a:off x="323404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22" name="TextBox 21"/>
            <p:cNvSpPr txBox="1">
              <a:spLocks noChangeArrowheads="1"/>
            </p:cNvSpPr>
            <p:nvPr/>
          </p:nvSpPr>
          <p:spPr bwMode="auto">
            <a:xfrm>
              <a:off x="323404" y="6379617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угроз ЧС</a:t>
              </a:r>
            </a:p>
          </p:txBody>
        </p:sp>
        <p:sp>
          <p:nvSpPr>
            <p:cNvPr id="23" name="TextBox 27"/>
            <p:cNvSpPr txBox="1">
              <a:spLocks noChangeArrowheads="1"/>
            </p:cNvSpPr>
            <p:nvPr/>
          </p:nvSpPr>
          <p:spPr bwMode="auto">
            <a:xfrm>
              <a:off x="323404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4" name="TextBox 27"/>
            <p:cNvSpPr txBox="1">
              <a:spLocks noChangeArrowheads="1"/>
            </p:cNvSpPr>
            <p:nvPr/>
          </p:nvSpPr>
          <p:spPr bwMode="auto">
            <a:xfrm>
              <a:off x="2771676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5" name="TextBox 27"/>
            <p:cNvSpPr txBox="1">
              <a:spLocks noChangeArrowheads="1"/>
            </p:cNvSpPr>
            <p:nvPr/>
          </p:nvSpPr>
          <p:spPr bwMode="auto">
            <a:xfrm>
              <a:off x="2771676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6" name="TextBox 27"/>
            <p:cNvSpPr txBox="1">
              <a:spLocks noChangeArrowheads="1"/>
            </p:cNvSpPr>
            <p:nvPr/>
          </p:nvSpPr>
          <p:spPr bwMode="auto">
            <a:xfrm>
              <a:off x="2771676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7" name="TextBox 27"/>
            <p:cNvSpPr txBox="1">
              <a:spLocks noChangeArrowheads="1"/>
            </p:cNvSpPr>
            <p:nvPr/>
          </p:nvSpPr>
          <p:spPr bwMode="auto">
            <a:xfrm>
              <a:off x="5363964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8" name="TextBox 27"/>
            <p:cNvSpPr txBox="1">
              <a:spLocks noChangeArrowheads="1"/>
            </p:cNvSpPr>
            <p:nvPr/>
          </p:nvSpPr>
          <p:spPr bwMode="auto">
            <a:xfrm>
              <a:off x="5363964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9" name="TextBox 27"/>
            <p:cNvSpPr txBox="1">
              <a:spLocks noChangeArrowheads="1"/>
            </p:cNvSpPr>
            <p:nvPr/>
          </p:nvSpPr>
          <p:spPr bwMode="auto">
            <a:xfrm>
              <a:off x="5363964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0" name="TextBox 27"/>
            <p:cNvSpPr txBox="1">
              <a:spLocks noChangeArrowheads="1"/>
            </p:cNvSpPr>
            <p:nvPr/>
          </p:nvSpPr>
          <p:spPr bwMode="auto">
            <a:xfrm>
              <a:off x="7812236" y="6165304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1" name="TextBox 27"/>
            <p:cNvSpPr txBox="1">
              <a:spLocks noChangeArrowheads="1"/>
            </p:cNvSpPr>
            <p:nvPr/>
          </p:nvSpPr>
          <p:spPr bwMode="auto">
            <a:xfrm>
              <a:off x="7813823" y="6381204"/>
              <a:ext cx="1223963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2" name="TextBox 27"/>
            <p:cNvSpPr txBox="1">
              <a:spLocks noChangeArrowheads="1"/>
            </p:cNvSpPr>
            <p:nvPr/>
          </p:nvSpPr>
          <p:spPr bwMode="auto">
            <a:xfrm>
              <a:off x="7812236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0" r="35648"/>
          <a:stretch/>
        </p:blipFill>
        <p:spPr>
          <a:xfrm>
            <a:off x="0" y="1408858"/>
            <a:ext cx="3060000" cy="4468414"/>
          </a:xfrm>
          <a:prstGeom prst="rect">
            <a:avLst/>
          </a:prstGeom>
        </p:spPr>
      </p:pic>
      <p:sp>
        <p:nvSpPr>
          <p:cNvPr id="37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угроз ЧС </a:t>
            </a:r>
            <a:r>
              <a:rPr lang="ru-RU" sz="1100" dirty="0" smtClean="0"/>
              <a:t>биолого-социального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8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ЧС биолого-социального </a:t>
            </a:r>
            <a:r>
              <a:rPr lang="ru-RU" sz="1100" dirty="0" smtClean="0"/>
              <a:t>характера </a:t>
            </a:r>
            <a:r>
              <a:rPr lang="ru-RU" sz="1100" dirty="0"/>
              <a:t>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угроз ЧС биолого-социального </a:t>
            </a:r>
            <a:r>
              <a:rPr lang="ru-RU" sz="1100" dirty="0" smtClean="0"/>
              <a:t>характера 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51" r="34646"/>
          <a:stretch/>
        </p:blipFill>
        <p:spPr>
          <a:xfrm>
            <a:off x="3052552" y="1408858"/>
            <a:ext cx="3074896" cy="4468414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51" r="34646"/>
          <a:stretch/>
        </p:blipFill>
        <p:spPr>
          <a:xfrm>
            <a:off x="6127448" y="1408858"/>
            <a:ext cx="3000677" cy="4468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2519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гриппом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100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1228598"/>
              </p:ext>
            </p:extLst>
          </p:nvPr>
        </p:nvGraphicFramePr>
        <p:xfrm>
          <a:off x="0" y="936426"/>
          <a:ext cx="9128125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66713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8" name="Rectangle 6"/>
          <p:cNvSpPr>
            <a:spLocks noChangeArrowheads="1"/>
          </p:cNvSpPr>
          <p:nvPr/>
        </p:nvSpPr>
        <p:spPr bwMode="auto">
          <a:xfrm>
            <a:off x="0" y="625485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ОКИ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2017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3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86" r="36607"/>
          <a:stretch/>
        </p:blipFill>
        <p:spPr>
          <a:xfrm>
            <a:off x="0" y="1226685"/>
            <a:ext cx="3060000" cy="4434563"/>
          </a:xfrm>
          <a:prstGeom prst="rect">
            <a:avLst/>
          </a:prstGeom>
        </p:spPr>
      </p:pic>
      <p:grpSp>
        <p:nvGrpSpPr>
          <p:cNvPr id="2" name="Группа 1"/>
          <p:cNvGrpSpPr/>
          <p:nvPr/>
        </p:nvGrpSpPr>
        <p:grpSpPr>
          <a:xfrm>
            <a:off x="0" y="5748769"/>
            <a:ext cx="9756576" cy="1109231"/>
            <a:chOff x="0" y="5748769"/>
            <a:chExt cx="9756576" cy="1109231"/>
          </a:xfrm>
        </p:grpSpPr>
        <p:sp>
          <p:nvSpPr>
            <p:cNvPr id="32" name="Text Box 47"/>
            <p:cNvSpPr txBox="1">
              <a:spLocks noChangeArrowheads="1"/>
            </p:cNvSpPr>
            <p:nvPr/>
          </p:nvSpPr>
          <p:spPr bwMode="auto">
            <a:xfrm>
              <a:off x="0" y="5748769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  <p:sp>
          <p:nvSpPr>
            <p:cNvPr id="33" name="Rectangle 51"/>
            <p:cNvSpPr>
              <a:spLocks noChangeAspect="1" noChangeArrowheads="1"/>
            </p:cNvSpPr>
            <p:nvPr/>
          </p:nvSpPr>
          <p:spPr bwMode="auto">
            <a:xfrm>
              <a:off x="0" y="6021287"/>
              <a:ext cx="9144000" cy="8367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35" name="Прямоугольник 34"/>
            <p:cNvSpPr/>
            <p:nvPr/>
          </p:nvSpPr>
          <p:spPr bwMode="auto">
            <a:xfrm>
              <a:off x="4879429" y="6115499"/>
              <a:ext cx="285750" cy="293688"/>
            </a:xfrm>
            <a:prstGeom prst="rect">
              <a:avLst/>
            </a:prstGeom>
            <a:solidFill>
              <a:srgbClr val="FC211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6" name="Прямоугольник 35"/>
            <p:cNvSpPr/>
            <p:nvPr/>
          </p:nvSpPr>
          <p:spPr bwMode="auto">
            <a:xfrm>
              <a:off x="4879429" y="6472687"/>
              <a:ext cx="285750" cy="293687"/>
            </a:xfrm>
            <a:prstGeom prst="rect">
              <a:avLst/>
            </a:prstGeom>
            <a:solidFill>
              <a:srgbClr val="A00D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7" name="Прямоугольник 36"/>
            <p:cNvSpPr/>
            <p:nvPr/>
          </p:nvSpPr>
          <p:spPr bwMode="auto">
            <a:xfrm>
              <a:off x="7327701" y="6115494"/>
              <a:ext cx="285750" cy="293688"/>
            </a:xfrm>
            <a:prstGeom prst="rect">
              <a:avLst/>
            </a:prstGeom>
            <a:solidFill>
              <a:srgbClr val="6B09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0" name="Прямоугольник 39"/>
            <p:cNvSpPr/>
            <p:nvPr/>
          </p:nvSpPr>
          <p:spPr bwMode="auto">
            <a:xfrm>
              <a:off x="7327701" y="6472682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1" name="TextBox 27"/>
            <p:cNvSpPr txBox="1">
              <a:spLocks noChangeArrowheads="1"/>
            </p:cNvSpPr>
            <p:nvPr/>
          </p:nvSpPr>
          <p:spPr bwMode="auto">
            <a:xfrm>
              <a:off x="5165196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250 – 499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2" name="Прямоугольник 41"/>
            <p:cNvSpPr/>
            <p:nvPr/>
          </p:nvSpPr>
          <p:spPr bwMode="auto">
            <a:xfrm>
              <a:off x="2575173" y="6472692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3" name="TextBox 26"/>
            <p:cNvSpPr txBox="1">
              <a:spLocks noChangeArrowheads="1"/>
            </p:cNvSpPr>
            <p:nvPr/>
          </p:nvSpPr>
          <p:spPr bwMode="auto">
            <a:xfrm>
              <a:off x="2860923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50 – 99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4" name="TextBox 27"/>
            <p:cNvSpPr txBox="1">
              <a:spLocks noChangeArrowheads="1"/>
            </p:cNvSpPr>
            <p:nvPr/>
          </p:nvSpPr>
          <p:spPr bwMode="auto">
            <a:xfrm>
              <a:off x="5174324" y="6115494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100 – 249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2575173" y="6115504"/>
              <a:ext cx="285750" cy="293688"/>
            </a:xfrm>
            <a:prstGeom prst="rect">
              <a:avLst/>
            </a:prstGeom>
            <a:solidFill>
              <a:srgbClr val="FE9F9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6" name="Прямоугольник 45"/>
            <p:cNvSpPr/>
            <p:nvPr/>
          </p:nvSpPr>
          <p:spPr bwMode="auto">
            <a:xfrm>
              <a:off x="107519" y="6115512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7" name="TextBox 27"/>
            <p:cNvSpPr txBox="1">
              <a:spLocks noChangeArrowheads="1"/>
            </p:cNvSpPr>
            <p:nvPr/>
          </p:nvSpPr>
          <p:spPr bwMode="auto">
            <a:xfrm>
              <a:off x="393271" y="6125463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/>
                <a:t>0 - 9 случаев</a:t>
              </a:r>
              <a:endParaRPr lang="ru-RU" sz="1100" dirty="0"/>
            </a:p>
          </p:txBody>
        </p:sp>
        <p:sp>
          <p:nvSpPr>
            <p:cNvPr id="60" name="TextBox 27"/>
            <p:cNvSpPr txBox="1">
              <a:spLocks noChangeArrowheads="1"/>
            </p:cNvSpPr>
            <p:nvPr/>
          </p:nvSpPr>
          <p:spPr bwMode="auto">
            <a:xfrm>
              <a:off x="2860940" y="6147589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25- 49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61" name="Прямоугольник 60"/>
            <p:cNvSpPr/>
            <p:nvPr/>
          </p:nvSpPr>
          <p:spPr bwMode="auto">
            <a:xfrm>
              <a:off x="107504" y="6472697"/>
              <a:ext cx="285750" cy="293687"/>
            </a:xfrm>
            <a:prstGeom prst="rect">
              <a:avLst/>
            </a:prstGeom>
            <a:solidFill>
              <a:srgbClr val="FFD2C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62" name="TextBox 27"/>
            <p:cNvSpPr txBox="1">
              <a:spLocks noChangeArrowheads="1"/>
            </p:cNvSpPr>
            <p:nvPr/>
          </p:nvSpPr>
          <p:spPr bwMode="auto">
            <a:xfrm>
              <a:off x="393271" y="6474758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</a:t>
              </a:r>
              <a:r>
                <a:rPr lang="ru-RU" sz="1100" dirty="0"/>
                <a:t> </a:t>
              </a:r>
              <a:r>
                <a:rPr lang="ru-RU" sz="1100" dirty="0" smtClean="0"/>
                <a:t>10 – 24 случаев</a:t>
              </a:r>
              <a:endParaRPr lang="ru-RU" sz="1100" dirty="0"/>
            </a:p>
          </p:txBody>
        </p:sp>
        <p:sp>
          <p:nvSpPr>
            <p:cNvPr id="63" name="TextBox 27"/>
            <p:cNvSpPr txBox="1">
              <a:spLocks noChangeArrowheads="1"/>
            </p:cNvSpPr>
            <p:nvPr/>
          </p:nvSpPr>
          <p:spPr bwMode="auto">
            <a:xfrm>
              <a:off x="7613468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≥ </a:t>
              </a:r>
              <a:r>
                <a:rPr lang="ru-RU" sz="1100" dirty="0" smtClean="0"/>
                <a:t>1000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4" name="TextBox 27"/>
            <p:cNvSpPr txBox="1">
              <a:spLocks noChangeArrowheads="1"/>
            </p:cNvSpPr>
            <p:nvPr/>
          </p:nvSpPr>
          <p:spPr bwMode="auto">
            <a:xfrm>
              <a:off x="7613468" y="6125463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500 – 1000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</p:grpSp>
      <p:sp>
        <p:nvSpPr>
          <p:cNvPr id="65" name="Rectangle 6"/>
          <p:cNvSpPr>
            <a:spLocks noChangeArrowheads="1"/>
          </p:cNvSpPr>
          <p:nvPr/>
        </p:nvSpPr>
        <p:spPr bwMode="auto">
          <a:xfrm>
            <a:off x="6090499" y="62600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ОКИ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2018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3042000" y="62071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заболевших ОКИ на территории Удмуртской Республики в</a:t>
            </a:r>
            <a:r>
              <a:rPr lang="ru-RU" sz="1100" dirty="0" smtClean="0">
                <a:cs typeface="Times New Roman" pitchFamily="18" charset="0"/>
              </a:rPr>
              <a:t> 2017 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67" name="Рисунок 6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778"/>
          <a:stretch/>
        </p:blipFill>
        <p:spPr>
          <a:xfrm>
            <a:off x="3059832" y="1226685"/>
            <a:ext cx="3060001" cy="4434563"/>
          </a:xfrm>
          <a:prstGeom prst="rect">
            <a:avLst/>
          </a:prstGeom>
        </p:spPr>
      </p:pic>
      <p:pic>
        <p:nvPicPr>
          <p:cNvPr id="68" name="Рисунок 6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41" r="34956"/>
          <a:stretch/>
        </p:blipFill>
        <p:spPr>
          <a:xfrm>
            <a:off x="6084168" y="1226685"/>
            <a:ext cx="3060000" cy="44345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1995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242656"/>
              </p:ext>
            </p:extLst>
          </p:nvPr>
        </p:nvGraphicFramePr>
        <p:xfrm>
          <a:off x="1" y="971234"/>
          <a:ext cx="9143999" cy="5857888"/>
        </p:xfrm>
        <a:graphic>
          <a:graphicData uri="http://schemas.openxmlformats.org/drawingml/2006/table">
            <a:tbl>
              <a:tblPr/>
              <a:tblGrid>
                <a:gridCol w="2214546"/>
                <a:gridCol w="1214446"/>
                <a:gridCol w="1214446"/>
                <a:gridCol w="1213353"/>
                <a:gridCol w="1111169"/>
                <a:gridCol w="1104502"/>
                <a:gridCol w="1071537"/>
              </a:tblGrid>
              <a:tr h="6630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ОКИ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ОКИ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ОКИ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79,0%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87,6%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74,2%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88,4%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0,0185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0,0266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0,0280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98,6%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0,0341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56,9%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0,0480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0,0466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54,2%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0,0367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94,5%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77,1%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73,4%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17,1%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0,0486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72,3%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62,3%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85,1%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0,0541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99,6%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6479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84,3%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79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ОКИ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102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507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ОКИ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4984688"/>
              </p:ext>
            </p:extLst>
          </p:nvPr>
        </p:nvGraphicFramePr>
        <p:xfrm>
          <a:off x="0" y="936427"/>
          <a:ext cx="9128125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27934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3" name="Rectangle 6"/>
          <p:cNvSpPr>
            <a:spLocks noChangeArrowheads="1"/>
          </p:cNvSpPr>
          <p:nvPr/>
        </p:nvSpPr>
        <p:spPr bwMode="auto">
          <a:xfrm>
            <a:off x="0" y="62973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ГЛПС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территории Удмуртской Республики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</a:t>
            </a:r>
            <a:r>
              <a:rPr lang="ru-RU" sz="1100" dirty="0" smtClean="0">
                <a:cs typeface="Times New Roman" pitchFamily="18" charset="0"/>
              </a:rPr>
              <a:t>2017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8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104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86" r="36607"/>
          <a:stretch/>
        </p:blipFill>
        <p:spPr>
          <a:xfrm>
            <a:off x="0" y="1229897"/>
            <a:ext cx="3060000" cy="4457803"/>
          </a:xfrm>
          <a:prstGeom prst="rect">
            <a:avLst/>
          </a:prstGeom>
        </p:spPr>
      </p:pic>
      <p:sp>
        <p:nvSpPr>
          <p:cNvPr id="26" name="Rectangle 6"/>
          <p:cNvSpPr>
            <a:spLocks noChangeArrowheads="1"/>
          </p:cNvSpPr>
          <p:nvPr/>
        </p:nvSpPr>
        <p:spPr bwMode="auto">
          <a:xfrm>
            <a:off x="6084000" y="62973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ГЛПС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территории Удмуртской Республики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</a:t>
            </a:r>
            <a:r>
              <a:rPr lang="ru-RU" sz="1100" dirty="0" smtClean="0">
                <a:cs typeface="Times New Roman" pitchFamily="18" charset="0"/>
              </a:rPr>
              <a:t>2018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29" name="Rectangle 6"/>
          <p:cNvSpPr>
            <a:spLocks noChangeArrowheads="1"/>
          </p:cNvSpPr>
          <p:nvPr/>
        </p:nvSpPr>
        <p:spPr bwMode="auto">
          <a:xfrm>
            <a:off x="3042116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заболевших ГЛПС </a:t>
            </a:r>
            <a:r>
              <a:rPr lang="ru-RU" sz="1100" dirty="0" smtClean="0">
                <a:cs typeface="Times New Roman" pitchFamily="18" charset="0"/>
              </a:rPr>
              <a:t>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в</a:t>
            </a:r>
            <a:r>
              <a:rPr lang="ru-RU" sz="1100" dirty="0" smtClean="0">
                <a:cs typeface="Times New Roman" pitchFamily="18" charset="0"/>
              </a:rPr>
              <a:t> 2017 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41" r="34779"/>
          <a:stretch/>
        </p:blipFill>
        <p:spPr>
          <a:xfrm>
            <a:off x="3042116" y="1229897"/>
            <a:ext cx="3060000" cy="4457803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30" r="34867"/>
          <a:stretch/>
        </p:blipFill>
        <p:spPr>
          <a:xfrm>
            <a:off x="6084000" y="1229897"/>
            <a:ext cx="3060000" cy="4457803"/>
          </a:xfrm>
          <a:prstGeom prst="rect">
            <a:avLst/>
          </a:prstGeom>
        </p:spPr>
      </p:pic>
      <p:grpSp>
        <p:nvGrpSpPr>
          <p:cNvPr id="3" name="Группа 2"/>
          <p:cNvGrpSpPr/>
          <p:nvPr/>
        </p:nvGrpSpPr>
        <p:grpSpPr>
          <a:xfrm>
            <a:off x="0" y="5748769"/>
            <a:ext cx="9756576" cy="1109231"/>
            <a:chOff x="0" y="5748769"/>
            <a:chExt cx="9756576" cy="1109231"/>
          </a:xfrm>
        </p:grpSpPr>
        <p:sp>
          <p:nvSpPr>
            <p:cNvPr id="35" name="Text Box 47"/>
            <p:cNvSpPr txBox="1">
              <a:spLocks noChangeArrowheads="1"/>
            </p:cNvSpPr>
            <p:nvPr/>
          </p:nvSpPr>
          <p:spPr bwMode="auto">
            <a:xfrm>
              <a:off x="0" y="5748769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  <p:sp>
          <p:nvSpPr>
            <p:cNvPr id="36" name="Rectangle 51"/>
            <p:cNvSpPr>
              <a:spLocks noChangeAspect="1" noChangeArrowheads="1"/>
            </p:cNvSpPr>
            <p:nvPr/>
          </p:nvSpPr>
          <p:spPr bwMode="auto">
            <a:xfrm>
              <a:off x="0" y="6021287"/>
              <a:ext cx="9144000" cy="8367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37" name="Прямоугольник 36"/>
            <p:cNvSpPr/>
            <p:nvPr/>
          </p:nvSpPr>
          <p:spPr bwMode="auto">
            <a:xfrm>
              <a:off x="4879429" y="6115499"/>
              <a:ext cx="285750" cy="293688"/>
            </a:xfrm>
            <a:prstGeom prst="rect">
              <a:avLst/>
            </a:prstGeom>
            <a:solidFill>
              <a:srgbClr val="FC211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0" name="Прямоугольник 39"/>
            <p:cNvSpPr/>
            <p:nvPr/>
          </p:nvSpPr>
          <p:spPr bwMode="auto">
            <a:xfrm>
              <a:off x="4879429" y="6472687"/>
              <a:ext cx="285750" cy="293687"/>
            </a:xfrm>
            <a:prstGeom prst="rect">
              <a:avLst/>
            </a:prstGeom>
            <a:solidFill>
              <a:srgbClr val="A00D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1" name="Прямоугольник 40"/>
            <p:cNvSpPr/>
            <p:nvPr/>
          </p:nvSpPr>
          <p:spPr bwMode="auto">
            <a:xfrm>
              <a:off x="7327701" y="6115494"/>
              <a:ext cx="285750" cy="293688"/>
            </a:xfrm>
            <a:prstGeom prst="rect">
              <a:avLst/>
            </a:prstGeom>
            <a:solidFill>
              <a:srgbClr val="6B09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2" name="Прямоугольник 41"/>
            <p:cNvSpPr/>
            <p:nvPr/>
          </p:nvSpPr>
          <p:spPr bwMode="auto">
            <a:xfrm>
              <a:off x="7327701" y="6472682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3" name="TextBox 27"/>
            <p:cNvSpPr txBox="1">
              <a:spLocks noChangeArrowheads="1"/>
            </p:cNvSpPr>
            <p:nvPr/>
          </p:nvSpPr>
          <p:spPr bwMode="auto">
            <a:xfrm>
              <a:off x="5165196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41 – 50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2575173" y="6472692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6" name="TextBox 26"/>
            <p:cNvSpPr txBox="1">
              <a:spLocks noChangeArrowheads="1"/>
            </p:cNvSpPr>
            <p:nvPr/>
          </p:nvSpPr>
          <p:spPr bwMode="auto">
            <a:xfrm>
              <a:off x="2860923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21 – 30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7" name="TextBox 27"/>
            <p:cNvSpPr txBox="1">
              <a:spLocks noChangeArrowheads="1"/>
            </p:cNvSpPr>
            <p:nvPr/>
          </p:nvSpPr>
          <p:spPr bwMode="auto">
            <a:xfrm>
              <a:off x="5174324" y="6115494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31 – 40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2575173" y="6115504"/>
              <a:ext cx="285750" cy="293688"/>
            </a:xfrm>
            <a:prstGeom prst="rect">
              <a:avLst/>
            </a:prstGeom>
            <a:solidFill>
              <a:srgbClr val="FE9F9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107519" y="6115512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51" name="TextBox 27"/>
            <p:cNvSpPr txBox="1">
              <a:spLocks noChangeArrowheads="1"/>
            </p:cNvSpPr>
            <p:nvPr/>
          </p:nvSpPr>
          <p:spPr bwMode="auto">
            <a:xfrm>
              <a:off x="393271" y="6125463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/>
                <a:t>0 случаев</a:t>
              </a:r>
              <a:endParaRPr lang="ru-RU" sz="1100" dirty="0"/>
            </a:p>
          </p:txBody>
        </p:sp>
        <p:sp>
          <p:nvSpPr>
            <p:cNvPr id="52" name="TextBox 27"/>
            <p:cNvSpPr txBox="1">
              <a:spLocks noChangeArrowheads="1"/>
            </p:cNvSpPr>
            <p:nvPr/>
          </p:nvSpPr>
          <p:spPr bwMode="auto">
            <a:xfrm>
              <a:off x="2860940" y="6147589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11- 20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  <p:sp>
          <p:nvSpPr>
            <p:cNvPr id="53" name="Прямоугольник 52"/>
            <p:cNvSpPr/>
            <p:nvPr/>
          </p:nvSpPr>
          <p:spPr bwMode="auto">
            <a:xfrm>
              <a:off x="107504" y="6472697"/>
              <a:ext cx="285750" cy="293687"/>
            </a:xfrm>
            <a:prstGeom prst="rect">
              <a:avLst/>
            </a:prstGeom>
            <a:solidFill>
              <a:srgbClr val="FFD2C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54" name="TextBox 27"/>
            <p:cNvSpPr txBox="1">
              <a:spLocks noChangeArrowheads="1"/>
            </p:cNvSpPr>
            <p:nvPr/>
          </p:nvSpPr>
          <p:spPr bwMode="auto">
            <a:xfrm>
              <a:off x="393271" y="6474758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</a:t>
              </a:r>
              <a:r>
                <a:rPr lang="ru-RU" sz="1100" dirty="0"/>
                <a:t> </a:t>
              </a:r>
              <a:r>
                <a:rPr lang="ru-RU" sz="1100" dirty="0" smtClean="0"/>
                <a:t>1 – 10 случаев</a:t>
              </a:r>
              <a:endParaRPr lang="ru-RU" sz="1100" dirty="0"/>
            </a:p>
          </p:txBody>
        </p:sp>
        <p:sp>
          <p:nvSpPr>
            <p:cNvPr id="44" name="TextBox 27"/>
            <p:cNvSpPr txBox="1">
              <a:spLocks noChangeArrowheads="1"/>
            </p:cNvSpPr>
            <p:nvPr/>
          </p:nvSpPr>
          <p:spPr bwMode="auto">
            <a:xfrm>
              <a:off x="7613468" y="6488720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≥ </a:t>
              </a:r>
              <a:r>
                <a:rPr lang="ru-RU" sz="1100" dirty="0" smtClean="0"/>
                <a:t>100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48" name="TextBox 27"/>
            <p:cNvSpPr txBox="1">
              <a:spLocks noChangeArrowheads="1"/>
            </p:cNvSpPr>
            <p:nvPr/>
          </p:nvSpPr>
          <p:spPr bwMode="auto">
            <a:xfrm>
              <a:off x="7613468" y="6125463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50 – 100 </a:t>
              </a:r>
              <a:r>
                <a:rPr lang="ru-RU" sz="1100" dirty="0" smtClean="0"/>
                <a:t>случаев</a:t>
              </a:r>
              <a:endParaRPr lang="ru-RU" sz="11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29213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089867"/>
              </p:ext>
            </p:extLst>
          </p:nvPr>
        </p:nvGraphicFramePr>
        <p:xfrm>
          <a:off x="0" y="928657"/>
          <a:ext cx="9143999" cy="5929339"/>
        </p:xfrm>
        <a:graphic>
          <a:graphicData uri="http://schemas.openxmlformats.org/drawingml/2006/table">
            <a:tbl>
              <a:tblPr/>
              <a:tblGrid>
                <a:gridCol w="2285984"/>
                <a:gridCol w="1205896"/>
                <a:gridCol w="1296144"/>
                <a:gridCol w="1141298"/>
                <a:gridCol w="1000132"/>
                <a:gridCol w="1026922"/>
                <a:gridCol w="1187623"/>
              </a:tblGrid>
              <a:tr h="6785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ГЛПС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ГЛПС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ГЛПС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83,4%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0,0867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42,1%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0,1024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96,8%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0,0680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93,4%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0,0804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42,9%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0,1928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46,8%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27,8%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48,6%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0,2053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71,8%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67,7%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24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0,3347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96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76,6%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ГЛПС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323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</a:t>
            </a:r>
            <a:r>
              <a:rPr lang="ru-RU" sz="1400" b="1" dirty="0" err="1" smtClean="0"/>
              <a:t>ГЛПС</a:t>
            </a:r>
            <a:r>
              <a:rPr lang="ru-RU" sz="1400" b="1" dirty="0" smtClean="0"/>
              <a:t>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0912694"/>
              </p:ext>
            </p:extLst>
          </p:nvPr>
        </p:nvGraphicFramePr>
        <p:xfrm>
          <a:off x="0" y="905649"/>
          <a:ext cx="9144000" cy="59523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36322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23" name="Рисунок 2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64" r="36518"/>
          <a:stretch/>
        </p:blipFill>
        <p:spPr>
          <a:xfrm>
            <a:off x="0" y="1221913"/>
            <a:ext cx="3060000" cy="4511343"/>
          </a:xfrm>
          <a:prstGeom prst="rect">
            <a:avLst/>
          </a:prstGeom>
        </p:spPr>
      </p:pic>
      <p:grpSp>
        <p:nvGrpSpPr>
          <p:cNvPr id="24" name="Группа 23"/>
          <p:cNvGrpSpPr/>
          <p:nvPr/>
        </p:nvGrpSpPr>
        <p:grpSpPr>
          <a:xfrm>
            <a:off x="0" y="5805807"/>
            <a:ext cx="9144000" cy="1052193"/>
            <a:chOff x="0" y="5805807"/>
            <a:chExt cx="9144000" cy="1052193"/>
          </a:xfrm>
        </p:grpSpPr>
        <p:sp>
          <p:nvSpPr>
            <p:cNvPr id="25" name="Text Box 47"/>
            <p:cNvSpPr txBox="1">
              <a:spLocks noChangeArrowheads="1"/>
            </p:cNvSpPr>
            <p:nvPr/>
          </p:nvSpPr>
          <p:spPr bwMode="auto">
            <a:xfrm>
              <a:off x="0" y="5805807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  <p:sp>
          <p:nvSpPr>
            <p:cNvPr id="26" name="Rectangle 51"/>
            <p:cNvSpPr>
              <a:spLocks noChangeAspect="1" noChangeArrowheads="1"/>
            </p:cNvSpPr>
            <p:nvPr/>
          </p:nvSpPr>
          <p:spPr bwMode="auto">
            <a:xfrm>
              <a:off x="0" y="6093296"/>
              <a:ext cx="9144000" cy="76470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28" name="Прямоугольник 27"/>
            <p:cNvSpPr/>
            <p:nvPr/>
          </p:nvSpPr>
          <p:spPr bwMode="auto">
            <a:xfrm>
              <a:off x="2499742" y="6519688"/>
              <a:ext cx="285750" cy="293688"/>
            </a:xfrm>
            <a:prstGeom prst="rect">
              <a:avLst/>
            </a:prstGeom>
            <a:solidFill>
              <a:srgbClr val="FC190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29" name="Прямоугольник 28"/>
            <p:cNvSpPr/>
            <p:nvPr/>
          </p:nvSpPr>
          <p:spPr bwMode="auto">
            <a:xfrm>
              <a:off x="5022874" y="6162501"/>
              <a:ext cx="285750" cy="293687"/>
            </a:xfrm>
            <a:prstGeom prst="rect">
              <a:avLst/>
            </a:prstGeom>
            <a:solidFill>
              <a:srgbClr val="B20F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1" name="Прямоугольник 30"/>
            <p:cNvSpPr/>
            <p:nvPr/>
          </p:nvSpPr>
          <p:spPr bwMode="auto">
            <a:xfrm>
              <a:off x="5022874" y="6519688"/>
              <a:ext cx="285750" cy="293688"/>
            </a:xfrm>
            <a:prstGeom prst="rect">
              <a:avLst/>
            </a:prstGeom>
            <a:solidFill>
              <a:srgbClr val="800B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3" name="Прямоугольник 32"/>
            <p:cNvSpPr/>
            <p:nvPr/>
          </p:nvSpPr>
          <p:spPr bwMode="auto">
            <a:xfrm>
              <a:off x="7450583" y="6171625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4" name="Прямоугольник 33"/>
            <p:cNvSpPr/>
            <p:nvPr/>
          </p:nvSpPr>
          <p:spPr bwMode="auto">
            <a:xfrm>
              <a:off x="2499742" y="6162501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5" name="Прямоугольник 34"/>
            <p:cNvSpPr/>
            <p:nvPr/>
          </p:nvSpPr>
          <p:spPr bwMode="auto">
            <a:xfrm>
              <a:off x="107504" y="6519688"/>
              <a:ext cx="285750" cy="293688"/>
            </a:xfrm>
            <a:prstGeom prst="rect">
              <a:avLst/>
            </a:prstGeom>
            <a:solidFill>
              <a:srgbClr val="FF979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6" name="Прямоугольник 35"/>
            <p:cNvSpPr/>
            <p:nvPr/>
          </p:nvSpPr>
          <p:spPr bwMode="auto">
            <a:xfrm>
              <a:off x="107504" y="6162501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37" name="TextBox 27"/>
            <p:cNvSpPr txBox="1">
              <a:spLocks noChangeArrowheads="1"/>
            </p:cNvSpPr>
            <p:nvPr/>
          </p:nvSpPr>
          <p:spPr bwMode="auto">
            <a:xfrm>
              <a:off x="393253" y="6160254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- 0 случаев</a:t>
              </a:r>
            </a:p>
          </p:txBody>
        </p:sp>
        <p:sp>
          <p:nvSpPr>
            <p:cNvPr id="38" name="TextBox 27"/>
            <p:cNvSpPr txBox="1">
              <a:spLocks noChangeArrowheads="1"/>
            </p:cNvSpPr>
            <p:nvPr/>
          </p:nvSpPr>
          <p:spPr bwMode="auto">
            <a:xfrm>
              <a:off x="393254" y="6513368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1 - </a:t>
              </a:r>
              <a:r>
                <a:rPr lang="ru-RU" sz="1100" smtClean="0">
                  <a:latin typeface="+mn-lt"/>
                </a:rPr>
                <a:t>3 случая</a:t>
              </a:r>
            </a:p>
          </p:txBody>
        </p:sp>
        <p:sp>
          <p:nvSpPr>
            <p:cNvPr id="39" name="TextBox 26"/>
            <p:cNvSpPr txBox="1">
              <a:spLocks noChangeArrowheads="1"/>
            </p:cNvSpPr>
            <p:nvPr/>
          </p:nvSpPr>
          <p:spPr bwMode="auto">
            <a:xfrm>
              <a:off x="2799780" y="6157768"/>
              <a:ext cx="170021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4 - </a:t>
              </a:r>
              <a:r>
                <a:rPr lang="ru-RU" sz="1100" dirty="0" smtClean="0">
                  <a:latin typeface="+mn-lt"/>
                </a:rPr>
                <a:t>9 случаев</a:t>
              </a:r>
            </a:p>
          </p:txBody>
        </p:sp>
        <p:sp>
          <p:nvSpPr>
            <p:cNvPr id="40" name="TextBox 27"/>
            <p:cNvSpPr txBox="1">
              <a:spLocks noChangeArrowheads="1"/>
            </p:cNvSpPr>
            <p:nvPr/>
          </p:nvSpPr>
          <p:spPr bwMode="auto">
            <a:xfrm>
              <a:off x="2799780" y="6527655"/>
              <a:ext cx="13430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10 - </a:t>
              </a:r>
              <a:r>
                <a:rPr lang="ru-RU" sz="1100" smtClean="0">
                  <a:latin typeface="+mn-lt"/>
                </a:rPr>
                <a:t>12 случаев</a:t>
              </a:r>
            </a:p>
          </p:txBody>
        </p:sp>
        <p:sp>
          <p:nvSpPr>
            <p:cNvPr id="41" name="TextBox 27"/>
            <p:cNvSpPr txBox="1">
              <a:spLocks noChangeArrowheads="1"/>
            </p:cNvSpPr>
            <p:nvPr/>
          </p:nvSpPr>
          <p:spPr bwMode="auto">
            <a:xfrm>
              <a:off x="5322912" y="6175230"/>
              <a:ext cx="196691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13 - </a:t>
              </a:r>
              <a:r>
                <a:rPr lang="ru-RU" sz="1100" smtClean="0">
                  <a:latin typeface="+mn-lt"/>
                </a:rPr>
                <a:t>15 случаев</a:t>
              </a:r>
            </a:p>
          </p:txBody>
        </p:sp>
        <p:sp>
          <p:nvSpPr>
            <p:cNvPr id="42" name="TextBox 27"/>
            <p:cNvSpPr txBox="1">
              <a:spLocks noChangeArrowheads="1"/>
            </p:cNvSpPr>
            <p:nvPr/>
          </p:nvSpPr>
          <p:spPr bwMode="auto">
            <a:xfrm>
              <a:off x="5322912" y="6537180"/>
              <a:ext cx="205740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16 - </a:t>
              </a:r>
              <a:r>
                <a:rPr lang="ru-RU" sz="1100" smtClean="0">
                  <a:latin typeface="+mn-lt"/>
                </a:rPr>
                <a:t>20 случаев</a:t>
              </a:r>
            </a:p>
          </p:txBody>
        </p:sp>
        <p:sp>
          <p:nvSpPr>
            <p:cNvPr id="43" name="TextBox 27"/>
            <p:cNvSpPr txBox="1">
              <a:spLocks noChangeArrowheads="1"/>
            </p:cNvSpPr>
            <p:nvPr/>
          </p:nvSpPr>
          <p:spPr bwMode="auto">
            <a:xfrm>
              <a:off x="7750621" y="6165304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- 20 и больше</a:t>
              </a:r>
            </a:p>
          </p:txBody>
        </p:sp>
      </p:grpSp>
      <p:sp>
        <p:nvSpPr>
          <p:cNvPr id="44" name="Rectangle 6"/>
          <p:cNvSpPr>
            <a:spLocks noChangeArrowheads="1"/>
          </p:cNvSpPr>
          <p:nvPr/>
        </p:nvSpPr>
        <p:spPr bwMode="auto">
          <a:xfrm>
            <a:off x="0" y="622064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</a:t>
            </a:r>
            <a:r>
              <a:rPr lang="ru-RU" sz="1100" dirty="0" smtClean="0">
                <a:cs typeface="Times New Roman" pitchFamily="18" charset="0"/>
              </a:rPr>
              <a:t>КЭ </a:t>
            </a:r>
            <a:r>
              <a:rPr lang="ru-RU" sz="1100" dirty="0">
                <a:cs typeface="Times New Roman" pitchFamily="18" charset="0"/>
              </a:rPr>
              <a:t>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2017 год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45" name="Rectangle 6"/>
          <p:cNvSpPr>
            <a:spLocks noChangeArrowheads="1"/>
          </p:cNvSpPr>
          <p:nvPr/>
        </p:nvSpPr>
        <p:spPr bwMode="auto">
          <a:xfrm>
            <a:off x="3060001" y="6090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Зарегистрированное количество </a:t>
            </a:r>
            <a:r>
              <a:rPr lang="ru-RU" sz="1100" dirty="0">
                <a:cs typeface="Times New Roman" pitchFamily="18" charset="0"/>
              </a:rPr>
              <a:t>заболевших </a:t>
            </a:r>
            <a:r>
              <a:rPr lang="ru-RU" sz="1100" dirty="0" smtClean="0">
                <a:cs typeface="Times New Roman" pitchFamily="18" charset="0"/>
              </a:rPr>
              <a:t>КЭ </a:t>
            </a:r>
            <a:r>
              <a:rPr lang="ru-RU" sz="1100" dirty="0">
                <a:cs typeface="Times New Roman" pitchFamily="18" charset="0"/>
              </a:rPr>
              <a:t>на территории Удмуртской Республики в</a:t>
            </a:r>
            <a:r>
              <a:rPr lang="ru-RU" sz="1100" dirty="0" smtClean="0">
                <a:cs typeface="Times New Roman" pitchFamily="18" charset="0"/>
              </a:rPr>
              <a:t> 2017 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46" name="Rectangle 6"/>
          <p:cNvSpPr>
            <a:spLocks noChangeArrowheads="1"/>
          </p:cNvSpPr>
          <p:nvPr/>
        </p:nvSpPr>
        <p:spPr bwMode="auto">
          <a:xfrm>
            <a:off x="6088341" y="608495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</a:t>
            </a:r>
            <a:r>
              <a:rPr lang="ru-RU" sz="1100" dirty="0" smtClean="0">
                <a:cs typeface="Times New Roman" pitchFamily="18" charset="0"/>
              </a:rPr>
              <a:t>КЭ </a:t>
            </a:r>
            <a:r>
              <a:rPr lang="ru-RU" sz="1100" dirty="0">
                <a:cs typeface="Times New Roman" pitchFamily="18" charset="0"/>
              </a:rPr>
              <a:t>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2018 год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47" name="Рисунок 4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778"/>
          <a:stretch/>
        </p:blipFill>
        <p:spPr>
          <a:xfrm>
            <a:off x="3060001" y="1223264"/>
            <a:ext cx="3060001" cy="4509992"/>
          </a:xfrm>
          <a:prstGeom prst="rect">
            <a:avLst/>
          </a:prstGeom>
        </p:spPr>
      </p:pic>
      <p:pic>
        <p:nvPicPr>
          <p:cNvPr id="48" name="Рисунок 4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41" r="34867"/>
          <a:stretch/>
        </p:blipFill>
        <p:spPr>
          <a:xfrm>
            <a:off x="6084000" y="1223264"/>
            <a:ext cx="3060000" cy="4511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0976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0768815"/>
              </p:ext>
            </p:extLst>
          </p:nvPr>
        </p:nvGraphicFramePr>
        <p:xfrm>
          <a:off x="0" y="960414"/>
          <a:ext cx="9143999" cy="5867633"/>
        </p:xfrm>
        <a:graphic>
          <a:graphicData uri="http://schemas.openxmlformats.org/drawingml/2006/table">
            <a:tbl>
              <a:tblPr/>
              <a:tblGrid>
                <a:gridCol w="2357422"/>
                <a:gridCol w="1214446"/>
                <a:gridCol w="1285884"/>
                <a:gridCol w="999039"/>
                <a:gridCol w="1072663"/>
                <a:gridCol w="1071570"/>
                <a:gridCol w="1142975"/>
              </a:tblGrid>
              <a:tr h="65219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КЭ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КЭ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КЭ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0,5134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0,5134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0,3515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0,5134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0,8465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85,7%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72,2%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64,5%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03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0,5134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2597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КЭ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108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176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</a:t>
            </a:r>
            <a:r>
              <a:rPr lang="ru-RU" sz="1400" b="1" dirty="0" err="1" smtClean="0"/>
              <a:t>КЭ</a:t>
            </a:r>
            <a:r>
              <a:rPr lang="ru-RU" sz="1400" b="1" dirty="0" smtClean="0"/>
              <a:t>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109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1058664"/>
              </p:ext>
            </p:extLst>
          </p:nvPr>
        </p:nvGraphicFramePr>
        <p:xfrm>
          <a:off x="-4651" y="936427"/>
          <a:ext cx="9132776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03059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16732" y="617971"/>
            <a:ext cx="914400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 fontAlgn="ctr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b="1" dirty="0"/>
              <a:t>Источники угроз чрезвычайных ситуаций </a:t>
            </a:r>
            <a:r>
              <a:rPr lang="ru-RU" sz="1050" b="1" dirty="0" smtClean="0"/>
              <a:t>на </a:t>
            </a:r>
            <a:r>
              <a:rPr lang="ru-RU" sz="105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897539"/>
              </p:ext>
            </p:extLst>
          </p:nvPr>
        </p:nvGraphicFramePr>
        <p:xfrm>
          <a:off x="-15873" y="867261"/>
          <a:ext cx="9143998" cy="58919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9481"/>
                <a:gridCol w="720080"/>
                <a:gridCol w="488183"/>
                <a:gridCol w="504056"/>
                <a:gridCol w="432048"/>
                <a:gridCol w="475950"/>
                <a:gridCol w="892202"/>
                <a:gridCol w="504056"/>
                <a:gridCol w="432048"/>
                <a:gridCol w="432048"/>
                <a:gridCol w="471746"/>
                <a:gridCol w="680382"/>
                <a:gridCol w="576064"/>
                <a:gridCol w="504056"/>
                <a:gridCol w="504056"/>
                <a:gridCol w="467542"/>
              </a:tblGrid>
              <a:tr h="7951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Территория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Прогнозируемое количество угроз ЧС на </a:t>
                      </a:r>
                      <a:r>
                        <a:rPr lang="ru-RU" sz="1050" u="none" strike="noStrike" dirty="0" smtClean="0">
                          <a:effectLst/>
                        </a:rPr>
                        <a:t>2017 год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Вероятность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техногенный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природный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Зарегистрированное количество угроз ЧС в </a:t>
                      </a:r>
                      <a:r>
                        <a:rPr lang="ru-RU" sz="1050" u="none" strike="noStrike" dirty="0" smtClean="0">
                          <a:effectLst/>
                        </a:rPr>
                        <a:t>2017 год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Достоверность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техногенный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природный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Прогнозируемое количество угроз ЧС на </a:t>
                      </a:r>
                      <a:r>
                        <a:rPr lang="ru-RU" sz="1050" u="none" strike="noStrike" dirty="0" smtClean="0">
                          <a:effectLst/>
                        </a:rPr>
                        <a:t>2018 год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</a:rPr>
                        <a:t>Вероятность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техногенный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</a:rPr>
                        <a:t>природный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Алнашский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0,15148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0,1486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Балезинский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0,16062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Вавожский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0,16873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0,1472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Воткинский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0,13632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0,1269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Граховский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0,19664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0,1944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Дебеский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0,20901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0,1858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Завьяловский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0,08537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Игринский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0,13146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0,0714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Камбарский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0,13632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0,1093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Каракулинский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0,19122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0,1142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Кезский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0,14499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97,8%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0,1633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Кизнерский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0,16873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0,1306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Киясовский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0,19664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0,1381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Красногорский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0,22248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85,5%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0,1912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М.Пургинский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0,11418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0,1912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Можгинский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0,16873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Сарапульский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0,17547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Селтинский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0,15148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0,1584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Сюмсинский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0,17809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0,1381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Увинский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0,12095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0,1450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Шарканский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0,19436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Юкаменский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0,24167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Як.Бодьинский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0,13373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0,1781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Ярский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0,15840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0,1174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Глазовский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0,21757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0,1601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Ижевск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0,06069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0,0529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Сарапул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0,10350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0,1486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Воткинск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0,14857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0,1515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Глазов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0,18582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0,1944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925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Можга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546" marT="554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0,16332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0,0902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9073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0" name="Rectangle 6"/>
          <p:cNvSpPr>
            <a:spLocks noChangeArrowheads="1"/>
          </p:cNvSpPr>
          <p:nvPr/>
        </p:nvSpPr>
        <p:spPr bwMode="auto">
          <a:xfrm>
            <a:off x="0" y="622064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КБ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2017 год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24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110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0" y="5805807"/>
            <a:ext cx="9144000" cy="1052193"/>
            <a:chOff x="0" y="5805807"/>
            <a:chExt cx="9144000" cy="1052193"/>
          </a:xfrm>
        </p:grpSpPr>
        <p:sp>
          <p:nvSpPr>
            <p:cNvPr id="38" name="Text Box 47"/>
            <p:cNvSpPr txBox="1">
              <a:spLocks noChangeArrowheads="1"/>
            </p:cNvSpPr>
            <p:nvPr/>
          </p:nvSpPr>
          <p:spPr bwMode="auto">
            <a:xfrm>
              <a:off x="0" y="5805807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  <p:sp>
          <p:nvSpPr>
            <p:cNvPr id="39" name="Rectangle 51"/>
            <p:cNvSpPr>
              <a:spLocks noChangeAspect="1" noChangeArrowheads="1"/>
            </p:cNvSpPr>
            <p:nvPr/>
          </p:nvSpPr>
          <p:spPr bwMode="auto">
            <a:xfrm>
              <a:off x="0" y="6093296"/>
              <a:ext cx="9144000" cy="76470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40" name="Прямоугольник 39"/>
            <p:cNvSpPr/>
            <p:nvPr/>
          </p:nvSpPr>
          <p:spPr bwMode="auto">
            <a:xfrm>
              <a:off x="2499742" y="6519688"/>
              <a:ext cx="285750" cy="293688"/>
            </a:xfrm>
            <a:prstGeom prst="rect">
              <a:avLst/>
            </a:prstGeom>
            <a:solidFill>
              <a:srgbClr val="FC190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41" name="Прямоугольник 40"/>
            <p:cNvSpPr/>
            <p:nvPr/>
          </p:nvSpPr>
          <p:spPr bwMode="auto">
            <a:xfrm>
              <a:off x="5022874" y="6162501"/>
              <a:ext cx="285750" cy="293687"/>
            </a:xfrm>
            <a:prstGeom prst="rect">
              <a:avLst/>
            </a:prstGeom>
            <a:solidFill>
              <a:srgbClr val="B20F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42" name="Прямоугольник 41"/>
            <p:cNvSpPr/>
            <p:nvPr/>
          </p:nvSpPr>
          <p:spPr bwMode="auto">
            <a:xfrm>
              <a:off x="5022874" y="6519688"/>
              <a:ext cx="285750" cy="293688"/>
            </a:xfrm>
            <a:prstGeom prst="rect">
              <a:avLst/>
            </a:prstGeom>
            <a:solidFill>
              <a:srgbClr val="800B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43" name="Прямоугольник 42"/>
            <p:cNvSpPr/>
            <p:nvPr/>
          </p:nvSpPr>
          <p:spPr bwMode="auto">
            <a:xfrm>
              <a:off x="7450583" y="6171625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48" name="Прямоугольник 47"/>
            <p:cNvSpPr/>
            <p:nvPr/>
          </p:nvSpPr>
          <p:spPr bwMode="auto">
            <a:xfrm>
              <a:off x="2499742" y="6162501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107504" y="6519688"/>
              <a:ext cx="285750" cy="293688"/>
            </a:xfrm>
            <a:prstGeom prst="rect">
              <a:avLst/>
            </a:prstGeom>
            <a:solidFill>
              <a:srgbClr val="FF979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107504" y="6162501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dirty="0"/>
            </a:p>
          </p:txBody>
        </p:sp>
        <p:sp>
          <p:nvSpPr>
            <p:cNvPr id="53" name="TextBox 27"/>
            <p:cNvSpPr txBox="1">
              <a:spLocks noChangeArrowheads="1"/>
            </p:cNvSpPr>
            <p:nvPr/>
          </p:nvSpPr>
          <p:spPr bwMode="auto">
            <a:xfrm>
              <a:off x="393253" y="6160254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- 0 случаев</a:t>
              </a:r>
            </a:p>
          </p:txBody>
        </p:sp>
        <p:sp>
          <p:nvSpPr>
            <p:cNvPr id="54" name="TextBox 27"/>
            <p:cNvSpPr txBox="1">
              <a:spLocks noChangeArrowheads="1"/>
            </p:cNvSpPr>
            <p:nvPr/>
          </p:nvSpPr>
          <p:spPr bwMode="auto">
            <a:xfrm>
              <a:off x="393254" y="6513368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1 - </a:t>
              </a:r>
              <a:r>
                <a:rPr lang="ru-RU" sz="1100" smtClean="0">
                  <a:latin typeface="+mn-lt"/>
                </a:rPr>
                <a:t>3 случая</a:t>
              </a:r>
            </a:p>
          </p:txBody>
        </p:sp>
        <p:sp>
          <p:nvSpPr>
            <p:cNvPr id="55" name="TextBox 26"/>
            <p:cNvSpPr txBox="1">
              <a:spLocks noChangeArrowheads="1"/>
            </p:cNvSpPr>
            <p:nvPr/>
          </p:nvSpPr>
          <p:spPr bwMode="auto">
            <a:xfrm>
              <a:off x="2799780" y="6157768"/>
              <a:ext cx="170021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4 - </a:t>
              </a:r>
              <a:r>
                <a:rPr lang="ru-RU" sz="1100" dirty="0" smtClean="0">
                  <a:latin typeface="+mn-lt"/>
                </a:rPr>
                <a:t>9 случаев</a:t>
              </a:r>
            </a:p>
          </p:txBody>
        </p:sp>
        <p:sp>
          <p:nvSpPr>
            <p:cNvPr id="56" name="TextBox 27"/>
            <p:cNvSpPr txBox="1">
              <a:spLocks noChangeArrowheads="1"/>
            </p:cNvSpPr>
            <p:nvPr/>
          </p:nvSpPr>
          <p:spPr bwMode="auto">
            <a:xfrm>
              <a:off x="2799780" y="6527655"/>
              <a:ext cx="13430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10 - </a:t>
              </a:r>
              <a:r>
                <a:rPr lang="ru-RU" sz="1100" smtClean="0">
                  <a:latin typeface="+mn-lt"/>
                </a:rPr>
                <a:t>12 случаев</a:t>
              </a:r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5322912" y="6175230"/>
              <a:ext cx="196691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13 - </a:t>
              </a:r>
              <a:r>
                <a:rPr lang="ru-RU" sz="1100" smtClean="0">
                  <a:latin typeface="+mn-lt"/>
                </a:rPr>
                <a:t>15 случаев</a:t>
              </a:r>
            </a:p>
          </p:txBody>
        </p:sp>
        <p:sp>
          <p:nvSpPr>
            <p:cNvPr id="58" name="TextBox 27"/>
            <p:cNvSpPr txBox="1">
              <a:spLocks noChangeArrowheads="1"/>
            </p:cNvSpPr>
            <p:nvPr/>
          </p:nvSpPr>
          <p:spPr bwMode="auto">
            <a:xfrm>
              <a:off x="5322912" y="6537180"/>
              <a:ext cx="205740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smtClean="0">
                  <a:latin typeface="+mn-lt"/>
                </a:rPr>
                <a:t>- </a:t>
              </a:r>
              <a:r>
                <a:rPr lang="ru-RU" sz="1100" smtClean="0">
                  <a:latin typeface="+mn-lt"/>
                  <a:sym typeface="Symbol" pitchFamily="18" charset="2"/>
                </a:rPr>
                <a:t>16 - </a:t>
              </a:r>
              <a:r>
                <a:rPr lang="ru-RU" sz="1100" smtClean="0">
                  <a:latin typeface="+mn-lt"/>
                </a:rPr>
                <a:t>20 случаев</a:t>
              </a:r>
            </a:p>
          </p:txBody>
        </p:sp>
        <p:sp>
          <p:nvSpPr>
            <p:cNvPr id="59" name="TextBox 27"/>
            <p:cNvSpPr txBox="1">
              <a:spLocks noChangeArrowheads="1"/>
            </p:cNvSpPr>
            <p:nvPr/>
          </p:nvSpPr>
          <p:spPr bwMode="auto">
            <a:xfrm>
              <a:off x="7750621" y="6165304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- 20 и больше</a:t>
              </a:r>
            </a:p>
          </p:txBody>
        </p:sp>
      </p:grpSp>
      <p:pic>
        <p:nvPicPr>
          <p:cNvPr id="23" name="Рисунок 2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86" r="36607"/>
          <a:stretch/>
        </p:blipFill>
        <p:spPr>
          <a:xfrm>
            <a:off x="0" y="1196752"/>
            <a:ext cx="3060000" cy="4536504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4" r="34955"/>
          <a:stretch/>
        </p:blipFill>
        <p:spPr>
          <a:xfrm>
            <a:off x="3060000" y="1196752"/>
            <a:ext cx="3060001" cy="4536503"/>
          </a:xfrm>
          <a:prstGeom prst="rect">
            <a:avLst/>
          </a:prstGeom>
        </p:spPr>
      </p:pic>
      <p:sp>
        <p:nvSpPr>
          <p:cNvPr id="27" name="Rectangle 6"/>
          <p:cNvSpPr>
            <a:spLocks noChangeArrowheads="1"/>
          </p:cNvSpPr>
          <p:nvPr/>
        </p:nvSpPr>
        <p:spPr bwMode="auto">
          <a:xfrm>
            <a:off x="3060001" y="6090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Зарегистрированное количество </a:t>
            </a:r>
            <a:r>
              <a:rPr lang="ru-RU" sz="1100" dirty="0">
                <a:cs typeface="Times New Roman" pitchFamily="18" charset="0"/>
              </a:rPr>
              <a:t>заболевших КБ на территории Удмуртской Республики в</a:t>
            </a:r>
            <a:r>
              <a:rPr lang="ru-RU" sz="1100" dirty="0" smtClean="0">
                <a:cs typeface="Times New Roman" pitchFamily="18" charset="0"/>
              </a:rPr>
              <a:t> 2017 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28" name="Rectangle 6"/>
          <p:cNvSpPr>
            <a:spLocks noChangeArrowheads="1"/>
          </p:cNvSpPr>
          <p:nvPr/>
        </p:nvSpPr>
        <p:spPr bwMode="auto">
          <a:xfrm>
            <a:off x="6088341" y="608495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КБ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2018 год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29" name="Рисунок 2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4" r="34867"/>
          <a:stretch/>
        </p:blipFill>
        <p:spPr>
          <a:xfrm>
            <a:off x="6120002" y="1196752"/>
            <a:ext cx="3028340" cy="45365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521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6877615"/>
              </p:ext>
            </p:extLst>
          </p:nvPr>
        </p:nvGraphicFramePr>
        <p:xfrm>
          <a:off x="0" y="896908"/>
          <a:ext cx="9143999" cy="5939079"/>
        </p:xfrm>
        <a:graphic>
          <a:graphicData uri="http://schemas.openxmlformats.org/drawingml/2006/table">
            <a:tbl>
              <a:tblPr/>
              <a:tblGrid>
                <a:gridCol w="2143108"/>
                <a:gridCol w="1357322"/>
                <a:gridCol w="1285884"/>
                <a:gridCol w="1070477"/>
                <a:gridCol w="1111169"/>
                <a:gridCol w="1033064"/>
                <a:gridCol w="1142975"/>
              </a:tblGrid>
              <a:tr h="66013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КБ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КБ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КБ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58,3%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99,7%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66,7%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0,3347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0,2388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0,2471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84,4%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36,4%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0,1056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0,2471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84,4%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0,1386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36,0%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0,7165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0,3515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0,2471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84,4%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0,4346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0,8465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0,0468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39,9%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0,1898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1210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506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КБ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3981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КБ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112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4668716"/>
              </p:ext>
            </p:extLst>
          </p:nvPr>
        </p:nvGraphicFramePr>
        <p:xfrm>
          <a:off x="0" y="936427"/>
          <a:ext cx="9128125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60261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3"/>
          <p:cNvSpPr>
            <a:spLocks noChangeArrowheads="1"/>
          </p:cNvSpPr>
          <p:nvPr/>
        </p:nvSpPr>
        <p:spPr bwMode="auto">
          <a:xfrm>
            <a:off x="0" y="623843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возникновения случаев заболевания бешенством животных на территории Удмуртской Республики в </a:t>
            </a:r>
            <a:r>
              <a:rPr lang="ru-RU" sz="1100" dirty="0" smtClean="0">
                <a:cs typeface="Times New Roman" pitchFamily="18" charset="0"/>
              </a:rPr>
              <a:t>2017 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19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159" name="Рисунок 15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r="36563"/>
          <a:stretch/>
        </p:blipFill>
        <p:spPr>
          <a:xfrm>
            <a:off x="-13389" y="1268760"/>
            <a:ext cx="3073390" cy="4464496"/>
          </a:xfrm>
          <a:prstGeom prst="rect">
            <a:avLst/>
          </a:prstGeom>
        </p:spPr>
      </p:pic>
      <p:sp>
        <p:nvSpPr>
          <p:cNvPr id="41" name="Rectangle 51"/>
          <p:cNvSpPr>
            <a:spLocks noChangeAspect="1" noChangeArrowheads="1"/>
          </p:cNvSpPr>
          <p:nvPr/>
        </p:nvSpPr>
        <p:spPr bwMode="auto">
          <a:xfrm>
            <a:off x="0" y="5733256"/>
            <a:ext cx="9144000" cy="112474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050" dirty="0"/>
              <a:t>     </a:t>
            </a:r>
          </a:p>
          <a:p>
            <a:pPr defTabSz="1268413">
              <a:defRPr/>
            </a:pPr>
            <a:r>
              <a:rPr lang="ru-RU" sz="1100" dirty="0"/>
              <a:t>   </a:t>
            </a:r>
          </a:p>
          <a:p>
            <a:pPr defTabSz="1268413">
              <a:defRPr/>
            </a:pPr>
            <a:r>
              <a:rPr lang="ru-RU" sz="1100" dirty="0"/>
              <a:t>     </a:t>
            </a:r>
          </a:p>
        </p:txBody>
      </p:sp>
      <p:sp>
        <p:nvSpPr>
          <p:cNvPr id="53" name="Text Box 47"/>
          <p:cNvSpPr txBox="1">
            <a:spLocks noChangeArrowheads="1"/>
          </p:cNvSpPr>
          <p:nvPr/>
        </p:nvSpPr>
        <p:spPr bwMode="auto">
          <a:xfrm>
            <a:off x="0" y="5733256"/>
            <a:ext cx="9144000" cy="287906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200" dirty="0"/>
              <a:t>Условные обозначения</a:t>
            </a:r>
          </a:p>
        </p:txBody>
      </p:sp>
      <p:sp>
        <p:nvSpPr>
          <p:cNvPr id="76" name="Прямоугольник 75"/>
          <p:cNvSpPr/>
          <p:nvPr/>
        </p:nvSpPr>
        <p:spPr bwMode="auto">
          <a:xfrm>
            <a:off x="7769210" y="6170618"/>
            <a:ext cx="252000" cy="252000"/>
          </a:xfrm>
          <a:prstGeom prst="rect">
            <a:avLst/>
          </a:prstGeom>
          <a:solidFill>
            <a:srgbClr val="3F6D1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7" name="Прямоугольник 76"/>
          <p:cNvSpPr/>
          <p:nvPr/>
        </p:nvSpPr>
        <p:spPr bwMode="auto">
          <a:xfrm>
            <a:off x="7769210" y="6527805"/>
            <a:ext cx="252000" cy="252000"/>
          </a:xfrm>
          <a:prstGeom prst="rect">
            <a:avLst/>
          </a:prstGeom>
          <a:solidFill>
            <a:srgbClr val="29470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8" name="Прямоугольник 77"/>
          <p:cNvSpPr/>
          <p:nvPr/>
        </p:nvSpPr>
        <p:spPr bwMode="auto">
          <a:xfrm>
            <a:off x="5645482" y="6522491"/>
            <a:ext cx="252000" cy="252000"/>
          </a:xfrm>
          <a:prstGeom prst="rect">
            <a:avLst/>
          </a:prstGeom>
          <a:solidFill>
            <a:srgbClr val="6C9D2B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79" name="TextBox 27"/>
          <p:cNvSpPr txBox="1">
            <a:spLocks noChangeArrowheads="1"/>
          </p:cNvSpPr>
          <p:nvPr/>
        </p:nvSpPr>
        <p:spPr bwMode="auto">
          <a:xfrm>
            <a:off x="5897482" y="6519767"/>
            <a:ext cx="180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 smtClean="0"/>
              <a:t>- 5 – 6  </a:t>
            </a:r>
            <a:r>
              <a:rPr lang="ru-RU" sz="1100" dirty="0"/>
              <a:t>хозяйств</a:t>
            </a:r>
          </a:p>
        </p:txBody>
      </p:sp>
      <p:sp>
        <p:nvSpPr>
          <p:cNvPr id="80" name="TextBox 27"/>
          <p:cNvSpPr txBox="1">
            <a:spLocks noChangeArrowheads="1"/>
          </p:cNvSpPr>
          <p:nvPr/>
        </p:nvSpPr>
        <p:spPr bwMode="auto">
          <a:xfrm>
            <a:off x="8028584" y="6534360"/>
            <a:ext cx="180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 smtClean="0"/>
              <a:t>-</a:t>
            </a:r>
            <a:r>
              <a:rPr lang="ru-RU" sz="1100" dirty="0" smtClean="0">
                <a:sym typeface="Symbol" pitchFamily="18" charset="2"/>
              </a:rPr>
              <a:t> ≥ </a:t>
            </a:r>
            <a:r>
              <a:rPr lang="ru-RU" sz="1100" dirty="0">
                <a:sym typeface="Symbol" pitchFamily="18" charset="2"/>
              </a:rPr>
              <a:t>9</a:t>
            </a:r>
            <a:r>
              <a:rPr lang="ru-RU" sz="1100" dirty="0" smtClean="0"/>
              <a:t> </a:t>
            </a:r>
            <a:r>
              <a:rPr lang="ru-RU" sz="1100" dirty="0"/>
              <a:t>хозяйств</a:t>
            </a:r>
          </a:p>
        </p:txBody>
      </p:sp>
      <p:sp>
        <p:nvSpPr>
          <p:cNvPr id="81" name="Прямоугольник 80"/>
          <p:cNvSpPr/>
          <p:nvPr/>
        </p:nvSpPr>
        <p:spPr bwMode="auto">
          <a:xfrm>
            <a:off x="3582236" y="6522491"/>
            <a:ext cx="252000" cy="252000"/>
          </a:xfrm>
          <a:prstGeom prst="rect">
            <a:avLst/>
          </a:prstGeom>
          <a:solidFill>
            <a:srgbClr val="92E105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2" name="TextBox 26"/>
          <p:cNvSpPr txBox="1">
            <a:spLocks noChangeArrowheads="1"/>
          </p:cNvSpPr>
          <p:nvPr/>
        </p:nvSpPr>
        <p:spPr bwMode="auto">
          <a:xfrm>
            <a:off x="3834236" y="6525344"/>
            <a:ext cx="180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</a:t>
            </a:r>
            <a:r>
              <a:rPr lang="ru-RU" sz="1100" dirty="0">
                <a:sym typeface="Symbol" pitchFamily="18" charset="2"/>
              </a:rPr>
              <a:t> </a:t>
            </a:r>
            <a:r>
              <a:rPr lang="ru-RU" sz="1100" dirty="0" smtClean="0">
                <a:sym typeface="Symbol" pitchFamily="18" charset="2"/>
              </a:rPr>
              <a:t>2 </a:t>
            </a:r>
            <a:r>
              <a:rPr lang="ru-RU" sz="1100" dirty="0" smtClean="0"/>
              <a:t>хозяйства</a:t>
            </a:r>
            <a:endParaRPr lang="ru-RU" sz="1100" dirty="0"/>
          </a:p>
        </p:txBody>
      </p:sp>
      <p:sp>
        <p:nvSpPr>
          <p:cNvPr id="83" name="Прямоугольник 82"/>
          <p:cNvSpPr/>
          <p:nvPr/>
        </p:nvSpPr>
        <p:spPr bwMode="auto">
          <a:xfrm>
            <a:off x="5645482" y="6165304"/>
            <a:ext cx="252000" cy="252000"/>
          </a:xfrm>
          <a:prstGeom prst="rect">
            <a:avLst/>
          </a:prstGeom>
          <a:solidFill>
            <a:srgbClr val="7AC10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4" name="TextBox 27"/>
          <p:cNvSpPr txBox="1">
            <a:spLocks noChangeArrowheads="1"/>
          </p:cNvSpPr>
          <p:nvPr/>
        </p:nvSpPr>
        <p:spPr bwMode="auto">
          <a:xfrm>
            <a:off x="5897482" y="6167866"/>
            <a:ext cx="180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/>
              <a:t>3</a:t>
            </a:r>
            <a:r>
              <a:rPr lang="ru-RU" sz="1100" dirty="0" smtClean="0">
                <a:sym typeface="Symbol" pitchFamily="18" charset="2"/>
              </a:rPr>
              <a:t> – 4 </a:t>
            </a:r>
            <a:r>
              <a:rPr lang="ru-RU" sz="1100" dirty="0" smtClean="0"/>
              <a:t>хозяйств</a:t>
            </a:r>
            <a:endParaRPr lang="ru-RU" dirty="0"/>
          </a:p>
        </p:txBody>
      </p:sp>
      <p:sp>
        <p:nvSpPr>
          <p:cNvPr id="85" name="TextBox 27"/>
          <p:cNvSpPr txBox="1">
            <a:spLocks noChangeArrowheads="1"/>
          </p:cNvSpPr>
          <p:nvPr/>
        </p:nvSpPr>
        <p:spPr bwMode="auto">
          <a:xfrm>
            <a:off x="8028584" y="6167866"/>
            <a:ext cx="180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- 7</a:t>
            </a:r>
            <a:r>
              <a:rPr lang="ru-RU" sz="1100" dirty="0" smtClean="0"/>
              <a:t> – </a:t>
            </a:r>
            <a:r>
              <a:rPr lang="ru-RU" sz="1100" dirty="0"/>
              <a:t>8</a:t>
            </a:r>
            <a:r>
              <a:rPr lang="ru-RU" sz="1100" dirty="0" smtClean="0"/>
              <a:t>  </a:t>
            </a:r>
            <a:r>
              <a:rPr lang="ru-RU" sz="1100" dirty="0"/>
              <a:t>хозяйств</a:t>
            </a:r>
          </a:p>
        </p:txBody>
      </p:sp>
      <p:sp>
        <p:nvSpPr>
          <p:cNvPr id="86" name="Прямоугольник 85"/>
          <p:cNvSpPr/>
          <p:nvPr/>
        </p:nvSpPr>
        <p:spPr bwMode="auto">
          <a:xfrm>
            <a:off x="2317066" y="6165304"/>
            <a:ext cx="252000" cy="25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7" name="TextBox 27"/>
          <p:cNvSpPr txBox="1">
            <a:spLocks noChangeArrowheads="1"/>
          </p:cNvSpPr>
          <p:nvPr/>
        </p:nvSpPr>
        <p:spPr bwMode="auto">
          <a:xfrm>
            <a:off x="2572908" y="6165304"/>
            <a:ext cx="2143108" cy="25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 smtClean="0"/>
              <a:t>- </a:t>
            </a:r>
            <a:r>
              <a:rPr lang="ru-RU" sz="1100" dirty="0"/>
              <a:t>0 </a:t>
            </a:r>
            <a:r>
              <a:rPr lang="ru-RU" sz="1100" dirty="0" smtClean="0"/>
              <a:t>хозяйств</a:t>
            </a:r>
            <a:endParaRPr lang="ru-RU" dirty="0"/>
          </a:p>
        </p:txBody>
      </p:sp>
      <p:sp>
        <p:nvSpPr>
          <p:cNvPr id="88" name="Прямоугольник 87"/>
          <p:cNvSpPr/>
          <p:nvPr/>
        </p:nvSpPr>
        <p:spPr bwMode="auto">
          <a:xfrm>
            <a:off x="3582236" y="6165304"/>
            <a:ext cx="252000" cy="252000"/>
          </a:xfrm>
          <a:prstGeom prst="rect">
            <a:avLst/>
          </a:prstGeom>
          <a:solidFill>
            <a:srgbClr val="BFF478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9" name="TextBox 27"/>
          <p:cNvSpPr txBox="1">
            <a:spLocks noChangeArrowheads="1"/>
          </p:cNvSpPr>
          <p:nvPr/>
        </p:nvSpPr>
        <p:spPr bwMode="auto">
          <a:xfrm>
            <a:off x="3834236" y="6171094"/>
            <a:ext cx="1811246" cy="25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1 </a:t>
            </a:r>
            <a:r>
              <a:rPr lang="ru-RU" sz="1100" dirty="0" smtClean="0"/>
              <a:t>хозяйство</a:t>
            </a:r>
            <a:endParaRPr lang="ru-RU" dirty="0"/>
          </a:p>
        </p:txBody>
      </p:sp>
      <p:sp>
        <p:nvSpPr>
          <p:cNvPr id="90" name="TextBox 27"/>
          <p:cNvSpPr txBox="1">
            <a:spLocks noChangeArrowheads="1"/>
          </p:cNvSpPr>
          <p:nvPr/>
        </p:nvSpPr>
        <p:spPr bwMode="auto">
          <a:xfrm>
            <a:off x="464709" y="6159768"/>
            <a:ext cx="207167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 smtClean="0"/>
              <a:t>- Ветеринарная </a:t>
            </a:r>
            <a:r>
              <a:rPr lang="ru-RU" sz="1100" dirty="0"/>
              <a:t>лаборатория </a:t>
            </a:r>
            <a:endParaRPr lang="ru-RU" dirty="0"/>
          </a:p>
        </p:txBody>
      </p:sp>
      <p:grpSp>
        <p:nvGrpSpPr>
          <p:cNvPr id="91" name="Группа 90"/>
          <p:cNvGrpSpPr/>
          <p:nvPr/>
        </p:nvGrpSpPr>
        <p:grpSpPr>
          <a:xfrm>
            <a:off x="109786" y="6034013"/>
            <a:ext cx="285750" cy="491331"/>
            <a:chOff x="6732240" y="3729757"/>
            <a:chExt cx="285750" cy="491331"/>
          </a:xfrm>
        </p:grpSpPr>
        <p:sp>
          <p:nvSpPr>
            <p:cNvPr id="92" name="Line 5"/>
            <p:cNvSpPr>
              <a:spLocks noChangeShapeType="1"/>
            </p:cNvSpPr>
            <p:nvPr/>
          </p:nvSpPr>
          <p:spPr bwMode="auto">
            <a:xfrm flipH="1">
              <a:off x="6732240" y="3729757"/>
              <a:ext cx="140451" cy="25151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Line 6"/>
            <p:cNvSpPr>
              <a:spLocks noChangeShapeType="1"/>
            </p:cNvSpPr>
            <p:nvPr/>
          </p:nvSpPr>
          <p:spPr bwMode="auto">
            <a:xfrm>
              <a:off x="6877539" y="3729757"/>
              <a:ext cx="140451" cy="252074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Line 7"/>
            <p:cNvSpPr>
              <a:spLocks noChangeShapeType="1"/>
            </p:cNvSpPr>
            <p:nvPr/>
          </p:nvSpPr>
          <p:spPr bwMode="auto">
            <a:xfrm>
              <a:off x="6732240" y="3969578"/>
              <a:ext cx="137226" cy="245933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Line 8"/>
            <p:cNvSpPr>
              <a:spLocks noChangeShapeType="1"/>
            </p:cNvSpPr>
            <p:nvPr/>
          </p:nvSpPr>
          <p:spPr bwMode="auto">
            <a:xfrm flipH="1">
              <a:off x="6875388" y="3975155"/>
              <a:ext cx="137226" cy="245933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9"/>
            <p:cNvSpPr>
              <a:spLocks noChangeArrowheads="1"/>
            </p:cNvSpPr>
            <p:nvPr/>
          </p:nvSpPr>
          <p:spPr bwMode="auto">
            <a:xfrm>
              <a:off x="6845250" y="3964564"/>
              <a:ext cx="77496" cy="133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00" tIns="12700" rIns="12700" bIns="12700"/>
            <a:lstStyle/>
            <a:p>
              <a:pPr>
                <a:spcAft>
                  <a:spcPts val="1000"/>
                </a:spcAft>
              </a:pPr>
              <a:r>
                <a:rPr lang="ru-RU" sz="1100" b="1" dirty="0">
                  <a:latin typeface="Calibri" pitchFamily="34" charset="0"/>
                </a:rPr>
                <a:t>Р</a:t>
              </a:r>
              <a:endParaRPr lang="ru-RU" dirty="0"/>
            </a:p>
          </p:txBody>
        </p:sp>
        <p:sp>
          <p:nvSpPr>
            <p:cNvPr id="97" name="Line 11"/>
            <p:cNvSpPr>
              <a:spLocks noChangeShapeType="1"/>
            </p:cNvSpPr>
            <p:nvPr/>
          </p:nvSpPr>
          <p:spPr bwMode="auto">
            <a:xfrm>
              <a:off x="6866769" y="3863610"/>
              <a:ext cx="547" cy="6749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Line 12"/>
            <p:cNvSpPr>
              <a:spLocks noChangeShapeType="1"/>
            </p:cNvSpPr>
            <p:nvPr/>
          </p:nvSpPr>
          <p:spPr bwMode="auto">
            <a:xfrm>
              <a:off x="6839875" y="3902510"/>
              <a:ext cx="54355" cy="563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9" name="Группа 98"/>
          <p:cNvGrpSpPr/>
          <p:nvPr/>
        </p:nvGrpSpPr>
        <p:grpSpPr>
          <a:xfrm>
            <a:off x="90389" y="6551766"/>
            <a:ext cx="2537395" cy="261610"/>
            <a:chOff x="6715125" y="3994993"/>
            <a:chExt cx="2537395" cy="261610"/>
          </a:xfrm>
        </p:grpSpPr>
        <p:pic>
          <p:nvPicPr>
            <p:cNvPr id="100" name="Рисунок 113" descr="ГРАНИЦА.bmp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438" t="25098" r="57813" b="67580"/>
            <a:stretch>
              <a:fillRect/>
            </a:stretch>
          </p:blipFill>
          <p:spPr bwMode="auto">
            <a:xfrm>
              <a:off x="6715125" y="4030508"/>
              <a:ext cx="608953" cy="190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TextBox 27"/>
            <p:cNvSpPr txBox="1">
              <a:spLocks noChangeArrowheads="1"/>
            </p:cNvSpPr>
            <p:nvPr/>
          </p:nvSpPr>
          <p:spPr bwMode="auto">
            <a:xfrm>
              <a:off x="7300834" y="3994993"/>
              <a:ext cx="195168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 границы карантинной </a:t>
              </a:r>
              <a:r>
                <a:rPr lang="ru-RU" sz="1100" dirty="0"/>
                <a:t>зоны</a:t>
              </a:r>
              <a:endParaRPr lang="ru-RU" dirty="0"/>
            </a:p>
          </p:txBody>
        </p:sp>
      </p:grpSp>
      <p:sp>
        <p:nvSpPr>
          <p:cNvPr id="103" name="Прямоугольник 3"/>
          <p:cNvSpPr>
            <a:spLocks noChangeArrowheads="1"/>
          </p:cNvSpPr>
          <p:nvPr/>
        </p:nvSpPr>
        <p:spPr bwMode="auto">
          <a:xfrm>
            <a:off x="6084000" y="620688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возникновения случаев заболевания бешенством животных на территории Удмуртской Республики в </a:t>
            </a:r>
            <a:r>
              <a:rPr lang="ru-RU" sz="1100" dirty="0" smtClean="0">
                <a:cs typeface="Times New Roman" pitchFamily="18" charset="0"/>
              </a:rPr>
              <a:t>2018 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104" name="Рисунок 10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81" r="34259"/>
          <a:stretch/>
        </p:blipFill>
        <p:spPr>
          <a:xfrm>
            <a:off x="3059832" y="1268760"/>
            <a:ext cx="3050292" cy="4464496"/>
          </a:xfrm>
          <a:prstGeom prst="rect">
            <a:avLst/>
          </a:prstGeom>
        </p:spPr>
      </p:pic>
      <p:sp>
        <p:nvSpPr>
          <p:cNvPr id="102" name="Прямоугольник 3"/>
          <p:cNvSpPr>
            <a:spLocks noChangeArrowheads="1"/>
          </p:cNvSpPr>
          <p:nvPr/>
        </p:nvSpPr>
        <p:spPr bwMode="auto">
          <a:xfrm>
            <a:off x="3050293" y="629326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случаев заболевания бешенством животных на 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в 2017 году</a:t>
            </a:r>
          </a:p>
        </p:txBody>
      </p:sp>
      <p:pic>
        <p:nvPicPr>
          <p:cNvPr id="105" name="Рисунок 10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81" r="34166"/>
          <a:stretch/>
        </p:blipFill>
        <p:spPr>
          <a:xfrm>
            <a:off x="6110124" y="1268760"/>
            <a:ext cx="3050293" cy="446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6716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094026"/>
              </p:ext>
            </p:extLst>
          </p:nvPr>
        </p:nvGraphicFramePr>
        <p:xfrm>
          <a:off x="1" y="944358"/>
          <a:ext cx="9143999" cy="5913650"/>
        </p:xfrm>
        <a:graphic>
          <a:graphicData uri="http://schemas.openxmlformats.org/drawingml/2006/table">
            <a:tbl>
              <a:tblPr/>
              <a:tblGrid>
                <a:gridCol w="1115615"/>
                <a:gridCol w="1800200"/>
                <a:gridCol w="1224136"/>
                <a:gridCol w="1368152"/>
                <a:gridCol w="1008112"/>
                <a:gridCol w="1656184"/>
                <a:gridCol w="971600"/>
              </a:tblGrid>
              <a:tr h="55879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прогнозируемых очагов заболеваний бешенством на  2017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10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очагов заболеваний бешенством за 2017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прогнозируемых очагов заболеваний бешенством на </a:t>
                      </a:r>
                      <a:r>
                        <a:rPr lang="ru-RU" sz="10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0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10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Алнашский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77,2%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Балезинский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0,1606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19,2%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Вавожский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96,2%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Воткинский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72,3%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Глазовский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39,9%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Граховский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0,2565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52,8%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Дебеский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99,2%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Завьяловский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37,8%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Игринский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87,7%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Камбарский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22,2%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Каракулинский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50,0%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Кезский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23,4%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Кизнерский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0,1236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40,0%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Киясовский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75,6%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Красногорский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39,9%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0,1766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Малопургинский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22,5%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Можгинский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30,5%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Сарапульский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44,4%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Селтинский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30,5%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Сюмсинский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33,3%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Увинский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86,2%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Шарканский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67,3%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Юкаменский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37,8%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Як.Бодьинский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83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Ярский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22,4%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Ижевск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Воткинск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79,0%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Глазов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Можга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83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Сарапул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0,4724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34,7%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очагов заболевания бешенством в 2017 году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114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820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очагов заболевания бешенством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3625100"/>
              </p:ext>
            </p:extLst>
          </p:nvPr>
        </p:nvGraphicFramePr>
        <p:xfrm>
          <a:off x="32369" y="936426"/>
          <a:ext cx="9095756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798502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3"/>
          <p:cNvSpPr>
            <a:spLocks noChangeArrowheads="1"/>
          </p:cNvSpPr>
          <p:nvPr/>
        </p:nvSpPr>
        <p:spPr bwMode="auto">
          <a:xfrm>
            <a:off x="0" y="615245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возникновения случаев заболевания </a:t>
            </a:r>
            <a:r>
              <a:rPr lang="ru-RU" sz="1100" dirty="0" smtClean="0">
                <a:cs typeface="Times New Roman" pitchFamily="18" charset="0"/>
              </a:rPr>
              <a:t>лейкозом КРС 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в </a:t>
            </a:r>
            <a:r>
              <a:rPr lang="ru-RU" sz="1100" dirty="0" smtClean="0">
                <a:cs typeface="Times New Roman" pitchFamily="18" charset="0"/>
              </a:rPr>
              <a:t>2017 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19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0" y="5733256"/>
            <a:ext cx="9144000" cy="1124744"/>
            <a:chOff x="0" y="5733256"/>
            <a:chExt cx="9144000" cy="1124744"/>
          </a:xfrm>
        </p:grpSpPr>
        <p:sp>
          <p:nvSpPr>
            <p:cNvPr id="43" name="Rectangle 51"/>
            <p:cNvSpPr>
              <a:spLocks noChangeAspect="1" noChangeArrowheads="1"/>
            </p:cNvSpPr>
            <p:nvPr/>
          </p:nvSpPr>
          <p:spPr bwMode="auto">
            <a:xfrm>
              <a:off x="0" y="5733256"/>
              <a:ext cx="9144000" cy="112474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42" name="Text Box 47"/>
            <p:cNvSpPr txBox="1">
              <a:spLocks noChangeArrowheads="1"/>
            </p:cNvSpPr>
            <p:nvPr/>
          </p:nvSpPr>
          <p:spPr bwMode="auto">
            <a:xfrm>
              <a:off x="0" y="5733256"/>
              <a:ext cx="9144000" cy="28790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200" dirty="0"/>
                <a:t>Условные обозначения</a:t>
              </a:r>
            </a:p>
          </p:txBody>
        </p:sp>
        <p:sp>
          <p:nvSpPr>
            <p:cNvPr id="44" name="Прямоугольник 43"/>
            <p:cNvSpPr/>
            <p:nvPr/>
          </p:nvSpPr>
          <p:spPr bwMode="auto">
            <a:xfrm>
              <a:off x="6715125" y="6170618"/>
              <a:ext cx="252000" cy="252000"/>
            </a:xfrm>
            <a:prstGeom prst="rect">
              <a:avLst/>
            </a:prstGeom>
            <a:solidFill>
              <a:srgbClr val="3F6D1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6715125" y="6527805"/>
              <a:ext cx="252000" cy="252000"/>
            </a:xfrm>
            <a:prstGeom prst="rect">
              <a:avLst/>
            </a:prstGeom>
            <a:solidFill>
              <a:srgbClr val="2947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4" name="Прямоугольник 73"/>
            <p:cNvSpPr/>
            <p:nvPr/>
          </p:nvSpPr>
          <p:spPr bwMode="auto">
            <a:xfrm>
              <a:off x="4591397" y="6522491"/>
              <a:ext cx="252000" cy="252000"/>
            </a:xfrm>
            <a:prstGeom prst="rect">
              <a:avLst/>
            </a:prstGeom>
            <a:solidFill>
              <a:srgbClr val="6C9D2B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5" name="TextBox 27"/>
            <p:cNvSpPr txBox="1">
              <a:spLocks noChangeArrowheads="1"/>
            </p:cNvSpPr>
            <p:nvPr/>
          </p:nvSpPr>
          <p:spPr bwMode="auto">
            <a:xfrm>
              <a:off x="4843397" y="6519767"/>
              <a:ext cx="1800000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- 6 – </a:t>
              </a:r>
              <a:r>
                <a:rPr lang="ru-RU" sz="1100" dirty="0"/>
                <a:t>7  хозяйств</a:t>
              </a:r>
            </a:p>
          </p:txBody>
        </p:sp>
        <p:sp>
          <p:nvSpPr>
            <p:cNvPr id="47" name="TextBox 27"/>
            <p:cNvSpPr txBox="1">
              <a:spLocks noChangeArrowheads="1"/>
            </p:cNvSpPr>
            <p:nvPr/>
          </p:nvSpPr>
          <p:spPr bwMode="auto">
            <a:xfrm>
              <a:off x="6974499" y="6534360"/>
              <a:ext cx="1800000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</a:t>
              </a:r>
              <a:r>
                <a:rPr lang="ru-RU" sz="1100" dirty="0" smtClean="0">
                  <a:sym typeface="Symbol" pitchFamily="18" charset="2"/>
                </a:rPr>
                <a:t> ≥ 10</a:t>
              </a:r>
              <a:r>
                <a:rPr lang="ru-RU" sz="1100" dirty="0"/>
                <a:t> хозяйств</a:t>
              </a:r>
            </a:p>
          </p:txBody>
        </p:sp>
        <p:sp>
          <p:nvSpPr>
            <p:cNvPr id="72" name="Прямоугольник 71"/>
            <p:cNvSpPr/>
            <p:nvPr/>
          </p:nvSpPr>
          <p:spPr bwMode="auto">
            <a:xfrm>
              <a:off x="2528151" y="6522491"/>
              <a:ext cx="252000" cy="252000"/>
            </a:xfrm>
            <a:prstGeom prst="rect">
              <a:avLst/>
            </a:prstGeom>
            <a:solidFill>
              <a:srgbClr val="92E105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3" name="TextBox 26"/>
            <p:cNvSpPr txBox="1">
              <a:spLocks noChangeArrowheads="1"/>
            </p:cNvSpPr>
            <p:nvPr/>
          </p:nvSpPr>
          <p:spPr bwMode="auto">
            <a:xfrm>
              <a:off x="2780151" y="6525344"/>
              <a:ext cx="1800000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</a:t>
              </a:r>
              <a:r>
                <a:rPr lang="ru-RU" sz="1100" dirty="0">
                  <a:sym typeface="Symbol" pitchFamily="18" charset="2"/>
                </a:rPr>
                <a:t> </a:t>
              </a:r>
              <a:r>
                <a:rPr lang="ru-RU" sz="1100" dirty="0" smtClean="0">
                  <a:sym typeface="Symbol" pitchFamily="18" charset="2"/>
                </a:rPr>
                <a:t>2 – 3 </a:t>
              </a:r>
              <a:r>
                <a:rPr lang="ru-RU" sz="1100" dirty="0" smtClean="0"/>
                <a:t> хозяйства</a:t>
              </a:r>
              <a:endParaRPr lang="ru-RU" sz="1100" dirty="0"/>
            </a:p>
          </p:txBody>
        </p:sp>
        <p:sp>
          <p:nvSpPr>
            <p:cNvPr id="70" name="Прямоугольник 69"/>
            <p:cNvSpPr/>
            <p:nvPr/>
          </p:nvSpPr>
          <p:spPr bwMode="auto">
            <a:xfrm>
              <a:off x="4591397" y="6165304"/>
              <a:ext cx="252000" cy="252000"/>
            </a:xfrm>
            <a:prstGeom prst="rect">
              <a:avLst/>
            </a:prstGeom>
            <a:solidFill>
              <a:srgbClr val="7AC10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1" name="TextBox 27"/>
            <p:cNvSpPr txBox="1">
              <a:spLocks noChangeArrowheads="1"/>
            </p:cNvSpPr>
            <p:nvPr/>
          </p:nvSpPr>
          <p:spPr bwMode="auto">
            <a:xfrm>
              <a:off x="4843397" y="6167866"/>
              <a:ext cx="1800000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4 – 5 </a:t>
              </a:r>
              <a:r>
                <a:rPr lang="ru-RU" sz="1100" dirty="0" smtClean="0"/>
                <a:t>хозяйств</a:t>
              </a:r>
              <a:endParaRPr lang="ru-RU" dirty="0"/>
            </a:p>
          </p:txBody>
        </p:sp>
        <p:sp>
          <p:nvSpPr>
            <p:cNvPr id="50" name="TextBox 27"/>
            <p:cNvSpPr txBox="1">
              <a:spLocks noChangeArrowheads="1"/>
            </p:cNvSpPr>
            <p:nvPr/>
          </p:nvSpPr>
          <p:spPr bwMode="auto">
            <a:xfrm>
              <a:off x="6974499" y="6167866"/>
              <a:ext cx="1800000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/>
                <a:t>8 – </a:t>
              </a:r>
              <a:r>
                <a:rPr lang="ru-RU" sz="1100" dirty="0"/>
                <a:t>9  хозяйств</a:t>
              </a:r>
            </a:p>
          </p:txBody>
        </p:sp>
        <p:sp>
          <p:nvSpPr>
            <p:cNvPr id="68" name="Прямоугольник 67"/>
            <p:cNvSpPr/>
            <p:nvPr/>
          </p:nvSpPr>
          <p:spPr bwMode="auto">
            <a:xfrm>
              <a:off x="107504" y="6544920"/>
              <a:ext cx="252000" cy="25200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9" name="TextBox 27"/>
            <p:cNvSpPr txBox="1">
              <a:spLocks noChangeArrowheads="1"/>
            </p:cNvSpPr>
            <p:nvPr/>
          </p:nvSpPr>
          <p:spPr bwMode="auto">
            <a:xfrm>
              <a:off x="363346" y="6544920"/>
              <a:ext cx="2143108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 </a:t>
              </a:r>
              <a:r>
                <a:rPr lang="ru-RU" sz="1100" dirty="0"/>
                <a:t>0 </a:t>
              </a:r>
              <a:r>
                <a:rPr lang="ru-RU" sz="1100" dirty="0" smtClean="0"/>
                <a:t>хозяйств</a:t>
              </a:r>
              <a:endParaRPr lang="ru-RU" dirty="0"/>
            </a:p>
          </p:txBody>
        </p:sp>
        <p:sp>
          <p:nvSpPr>
            <p:cNvPr id="66" name="Прямоугольник 65"/>
            <p:cNvSpPr/>
            <p:nvPr/>
          </p:nvSpPr>
          <p:spPr bwMode="auto">
            <a:xfrm>
              <a:off x="2528151" y="6165304"/>
              <a:ext cx="252000" cy="252000"/>
            </a:xfrm>
            <a:prstGeom prst="rect">
              <a:avLst/>
            </a:prstGeom>
            <a:solidFill>
              <a:srgbClr val="BFF47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7" name="TextBox 27"/>
            <p:cNvSpPr txBox="1">
              <a:spLocks noChangeArrowheads="1"/>
            </p:cNvSpPr>
            <p:nvPr/>
          </p:nvSpPr>
          <p:spPr bwMode="auto">
            <a:xfrm>
              <a:off x="2780151" y="6171094"/>
              <a:ext cx="1811246" cy="25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 </a:t>
              </a:r>
              <a:r>
                <a:rPr lang="ru-RU" sz="1100" dirty="0" smtClean="0"/>
                <a:t>хозяйство</a:t>
              </a:r>
              <a:endParaRPr lang="ru-RU" dirty="0"/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464709" y="6159768"/>
              <a:ext cx="207167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 smtClean="0"/>
                <a:t>- Ветеринарная </a:t>
              </a:r>
              <a:r>
                <a:rPr lang="ru-RU" sz="1100" dirty="0"/>
                <a:t>лаборатория </a:t>
              </a:r>
              <a:endParaRPr lang="ru-RU" dirty="0"/>
            </a:p>
          </p:txBody>
        </p:sp>
        <p:grpSp>
          <p:nvGrpSpPr>
            <p:cNvPr id="4" name="Группа 3"/>
            <p:cNvGrpSpPr/>
            <p:nvPr/>
          </p:nvGrpSpPr>
          <p:grpSpPr>
            <a:xfrm>
              <a:off x="109786" y="6034013"/>
              <a:ext cx="285750" cy="491331"/>
              <a:chOff x="6732240" y="3729757"/>
              <a:chExt cx="285750" cy="491331"/>
            </a:xfrm>
          </p:grpSpPr>
          <p:sp>
            <p:nvSpPr>
              <p:cNvPr id="59" name="Line 5"/>
              <p:cNvSpPr>
                <a:spLocks noChangeShapeType="1"/>
              </p:cNvSpPr>
              <p:nvPr/>
            </p:nvSpPr>
            <p:spPr bwMode="auto">
              <a:xfrm flipH="1">
                <a:off x="6732240" y="3729757"/>
                <a:ext cx="140451" cy="25151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Line 6"/>
              <p:cNvSpPr>
                <a:spLocks noChangeShapeType="1"/>
              </p:cNvSpPr>
              <p:nvPr/>
            </p:nvSpPr>
            <p:spPr bwMode="auto">
              <a:xfrm>
                <a:off x="6877539" y="3729757"/>
                <a:ext cx="140451" cy="25207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Line 7"/>
              <p:cNvSpPr>
                <a:spLocks noChangeShapeType="1"/>
              </p:cNvSpPr>
              <p:nvPr/>
            </p:nvSpPr>
            <p:spPr bwMode="auto">
              <a:xfrm>
                <a:off x="6732240" y="3969578"/>
                <a:ext cx="137226" cy="245933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Line 8"/>
              <p:cNvSpPr>
                <a:spLocks noChangeShapeType="1"/>
              </p:cNvSpPr>
              <p:nvPr/>
            </p:nvSpPr>
            <p:spPr bwMode="auto">
              <a:xfrm flipH="1">
                <a:off x="6875388" y="3975155"/>
                <a:ext cx="137226" cy="245933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Rectangle 9"/>
              <p:cNvSpPr>
                <a:spLocks noChangeArrowheads="1"/>
              </p:cNvSpPr>
              <p:nvPr/>
            </p:nvSpPr>
            <p:spPr bwMode="auto">
              <a:xfrm>
                <a:off x="6845250" y="3964564"/>
                <a:ext cx="77496" cy="133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</a:pPr>
                <a:r>
                  <a:rPr lang="ru-RU" sz="1100" b="1" dirty="0">
                    <a:latin typeface="Calibri" pitchFamily="34" charset="0"/>
                  </a:rPr>
                  <a:t>Р</a:t>
                </a:r>
                <a:endParaRPr lang="ru-RU" dirty="0"/>
              </a:p>
            </p:txBody>
          </p:sp>
          <p:sp>
            <p:nvSpPr>
              <p:cNvPr id="64" name="Line 11"/>
              <p:cNvSpPr>
                <a:spLocks noChangeShapeType="1"/>
              </p:cNvSpPr>
              <p:nvPr/>
            </p:nvSpPr>
            <p:spPr bwMode="auto">
              <a:xfrm>
                <a:off x="6866769" y="3863610"/>
                <a:ext cx="547" cy="6749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" name="Line 12"/>
              <p:cNvSpPr>
                <a:spLocks noChangeShapeType="1"/>
              </p:cNvSpPr>
              <p:nvPr/>
            </p:nvSpPr>
            <p:spPr bwMode="auto">
              <a:xfrm>
                <a:off x="6839875" y="3902510"/>
                <a:ext cx="54355" cy="563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pic>
        <p:nvPicPr>
          <p:cNvPr id="37" name="Рисунок 3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16" r="34530"/>
          <a:stretch/>
        </p:blipFill>
        <p:spPr>
          <a:xfrm>
            <a:off x="0" y="1181526"/>
            <a:ext cx="3060000" cy="4551729"/>
          </a:xfrm>
          <a:prstGeom prst="rect">
            <a:avLst/>
          </a:prstGeom>
        </p:spPr>
      </p:pic>
      <p:sp>
        <p:nvSpPr>
          <p:cNvPr id="41" name="Прямоугольник 3"/>
          <p:cNvSpPr>
            <a:spLocks noChangeArrowheads="1"/>
          </p:cNvSpPr>
          <p:nvPr/>
        </p:nvSpPr>
        <p:spPr bwMode="auto">
          <a:xfrm>
            <a:off x="3061397" y="615245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случаев заболевания лейкозом КРС на территории Удмуртской Республики в 2017 </a:t>
            </a:r>
            <a:r>
              <a:rPr lang="ru-RU" sz="1100" dirty="0" smtClean="0">
                <a:cs typeface="Times New Roman" pitchFamily="18" charset="0"/>
              </a:rPr>
              <a:t>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53" name="Прямоугольник 3"/>
          <p:cNvSpPr>
            <a:spLocks noChangeArrowheads="1"/>
          </p:cNvSpPr>
          <p:nvPr/>
        </p:nvSpPr>
        <p:spPr bwMode="auto">
          <a:xfrm>
            <a:off x="6090004" y="620713"/>
            <a:ext cx="3060000" cy="601200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возникновения случаев заболевания </a:t>
            </a:r>
            <a:r>
              <a:rPr lang="ru-RU" sz="1100" dirty="0" smtClean="0">
                <a:cs typeface="Times New Roman" pitchFamily="18" charset="0"/>
              </a:rPr>
              <a:t>лейкозом КРС 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в </a:t>
            </a:r>
            <a:r>
              <a:rPr lang="ru-RU" sz="1100" dirty="0" smtClean="0">
                <a:cs typeface="Times New Roman" pitchFamily="18" charset="0"/>
              </a:rPr>
              <a:t>2018 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54" name="Рисунок 5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584" r="34425"/>
          <a:stretch/>
        </p:blipFill>
        <p:spPr>
          <a:xfrm>
            <a:off x="3060000" y="1181526"/>
            <a:ext cx="3024000" cy="4551730"/>
          </a:xfrm>
          <a:prstGeom prst="rect">
            <a:avLst/>
          </a:prstGeom>
        </p:spPr>
      </p:pic>
      <p:pic>
        <p:nvPicPr>
          <p:cNvPr id="55" name="Рисунок 5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96" r="34336"/>
          <a:stretch/>
        </p:blipFill>
        <p:spPr>
          <a:xfrm>
            <a:off x="6088605" y="1181526"/>
            <a:ext cx="3061399" cy="4551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954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0395535"/>
              </p:ext>
            </p:extLst>
          </p:nvPr>
        </p:nvGraphicFramePr>
        <p:xfrm>
          <a:off x="1" y="944358"/>
          <a:ext cx="9143999" cy="5913650"/>
        </p:xfrm>
        <a:graphic>
          <a:graphicData uri="http://schemas.openxmlformats.org/drawingml/2006/table">
            <a:tbl>
              <a:tblPr/>
              <a:tblGrid>
                <a:gridCol w="1928793"/>
                <a:gridCol w="1357322"/>
                <a:gridCol w="1285884"/>
                <a:gridCol w="1071570"/>
                <a:gridCol w="928694"/>
                <a:gridCol w="1357322"/>
                <a:gridCol w="1214414"/>
              </a:tblGrid>
              <a:tr h="55879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прогнозируемых очагов заболеваний </a:t>
                      </a:r>
                      <a:r>
                        <a:rPr lang="ru-RU" sz="900" dirty="0" smtClean="0">
                          <a:cs typeface="Times New Roman" pitchFamily="18" charset="0"/>
                        </a:rPr>
                        <a:t>лейкозом КРС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 2017 год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очагов заболеваний </a:t>
                      </a:r>
                      <a:r>
                        <a:rPr lang="ru-RU" sz="900" dirty="0" smtClean="0">
                          <a:cs typeface="Times New Roman" pitchFamily="18" charset="0"/>
                        </a:rPr>
                        <a:t>лейкозом КРС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за 2017 год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Количество прогнозируемых очагов заболеваний </a:t>
                      </a:r>
                      <a:r>
                        <a:rPr lang="ru-RU" sz="900" dirty="0" smtClean="0">
                          <a:cs typeface="Times New Roman" pitchFamily="18" charset="0"/>
                        </a:rPr>
                        <a:t>лейкозом КРС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 год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Алнашский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Балезинский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Вавожский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Глазовский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0,1973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Граховский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Дебеский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0,4916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Завьяловский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83,0%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Игринский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Камбарский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99,5%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Каракулинский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Кезский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0,3476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Кизнерский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0,2882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Киясовский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Красногорский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М.Пургинский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0,2707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Можгинский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57,4%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Сарапульский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Селтинский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Сюмсинский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61,3%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Увинский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0,2949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0,2869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0,3033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Юкаменский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0,3476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Як.Бодьинский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83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Ярский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1,4191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Ижевск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11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Глазов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83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Можга</a:t>
                      </a:r>
                    </a:p>
                  </a:txBody>
                  <a:tcPr marL="108000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очагов заболевания </a:t>
            </a:r>
            <a:r>
              <a:rPr lang="ru-RU" sz="1200" b="1" dirty="0">
                <a:cs typeface="Times New Roman" pitchFamily="18" charset="0"/>
              </a:rPr>
              <a:t>лейкозом КРС</a:t>
            </a:r>
            <a:r>
              <a:rPr lang="ru-RU" sz="1200" b="1" dirty="0" smtClean="0"/>
              <a:t> в 2017 году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20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очагов заболевания </a:t>
            </a:r>
            <a:r>
              <a:rPr lang="ru-RU" sz="1400" b="1" dirty="0">
                <a:cs typeface="Times New Roman" pitchFamily="18" charset="0"/>
              </a:rPr>
              <a:t>лейкозом КРС</a:t>
            </a:r>
            <a:r>
              <a:rPr lang="ru-RU" sz="1400" b="1" dirty="0" smtClean="0"/>
              <a:t>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118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7170105"/>
              </p:ext>
            </p:extLst>
          </p:nvPr>
        </p:nvGraphicFramePr>
        <p:xfrm>
          <a:off x="0" y="936426"/>
          <a:ext cx="9144000" cy="59215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04186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Прямоугольник 314"/>
          <p:cNvSpPr>
            <a:spLocks noChangeArrowheads="1"/>
          </p:cNvSpPr>
          <p:nvPr/>
        </p:nvSpPr>
        <p:spPr bwMode="auto">
          <a:xfrm>
            <a:off x="4464000" y="620713"/>
            <a:ext cx="46800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вредителей сельскохозяйственных культур) на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grpSp>
        <p:nvGrpSpPr>
          <p:cNvPr id="7" name="Группа 6"/>
          <p:cNvGrpSpPr/>
          <p:nvPr/>
        </p:nvGrpSpPr>
        <p:grpSpPr>
          <a:xfrm>
            <a:off x="5761314" y="1953230"/>
            <a:ext cx="3275182" cy="1691794"/>
            <a:chOff x="5761314" y="1953230"/>
            <a:chExt cx="3275182" cy="1691794"/>
          </a:xfrm>
        </p:grpSpPr>
        <p:sp>
          <p:nvSpPr>
            <p:cNvPr id="98779" name="Прямоугольник 211"/>
            <p:cNvSpPr>
              <a:spLocks noChangeArrowheads="1"/>
            </p:cNvSpPr>
            <p:nvPr/>
          </p:nvSpPr>
          <p:spPr bwMode="auto">
            <a:xfrm>
              <a:off x="6955632" y="2025042"/>
              <a:ext cx="2080864" cy="1619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 smtClean="0">
                  <a:cs typeface="Times New Roman" pitchFamily="18" charset="0"/>
                </a:rPr>
                <a:t>КЧ</a:t>
              </a:r>
              <a:r>
                <a:rPr lang="ru-RU" sz="900" b="1" dirty="0" smtClean="0">
                  <a:cs typeface="Times New Roman" pitchFamily="18" charset="0"/>
                </a:rPr>
                <a:t> – </a:t>
              </a:r>
              <a:r>
                <a:rPr lang="ru-RU" sz="900" dirty="0" smtClean="0">
                  <a:cs typeface="Times New Roman" pitchFamily="18" charset="0"/>
                </a:rPr>
                <a:t>клоп </a:t>
              </a:r>
              <a:r>
                <a:rPr lang="ru-RU" sz="900" dirty="0" err="1" smtClean="0">
                  <a:cs typeface="Times New Roman" pitchFamily="18" charset="0"/>
                </a:rPr>
                <a:t>черепачка</a:t>
              </a:r>
              <a:r>
                <a:rPr lang="ru-RU" sz="900" dirty="0" smtClean="0">
                  <a:cs typeface="Times New Roman" pitchFamily="18" charset="0"/>
                </a:rPr>
                <a:t> (Маврская)</a:t>
              </a:r>
            </a:p>
            <a:p>
              <a:r>
                <a:rPr lang="ru-RU" sz="900" b="1" dirty="0" err="1" smtClean="0">
                  <a:cs typeface="Times New Roman" pitchFamily="18" charset="0"/>
                </a:rPr>
                <a:t>КЖ</a:t>
              </a:r>
              <a:r>
                <a:rPr lang="ru-RU" sz="900" b="1" dirty="0" smtClean="0">
                  <a:cs typeface="Times New Roman" pitchFamily="18" charset="0"/>
                </a:rPr>
                <a:t> </a:t>
              </a:r>
              <a:r>
                <a:rPr lang="ru-RU" sz="900" dirty="0" smtClean="0">
                  <a:cs typeface="Times New Roman" pitchFamily="18" charset="0"/>
                </a:rPr>
                <a:t>– колорадский жук</a:t>
              </a:r>
            </a:p>
            <a:p>
              <a:r>
                <a:rPr lang="ru-RU" sz="900" b="1" dirty="0" smtClean="0">
                  <a:cs typeface="Times New Roman" pitchFamily="18" charset="0"/>
                </a:rPr>
                <a:t>ЛМ </a:t>
              </a:r>
              <a:r>
                <a:rPr lang="ru-RU" sz="900" dirty="0" smtClean="0">
                  <a:cs typeface="Times New Roman" pitchFamily="18" charset="0"/>
                </a:rPr>
                <a:t>– луговой </a:t>
              </a:r>
              <a:r>
                <a:rPr lang="ru-RU" sz="900" dirty="0" err="1" smtClean="0">
                  <a:cs typeface="Times New Roman" pitchFamily="18" charset="0"/>
                </a:rPr>
                <a:t>мотылек</a:t>
              </a:r>
              <a:endParaRPr lang="ru-RU" sz="900" b="1" dirty="0" smtClean="0">
                <a:cs typeface="Times New Roman" pitchFamily="18" charset="0"/>
              </a:endParaRPr>
            </a:p>
            <a:p>
              <a:r>
                <a:rPr lang="ru-RU" sz="900" b="1" dirty="0" smtClean="0">
                  <a:cs typeface="Times New Roman" pitchFamily="18" charset="0"/>
                </a:rPr>
                <a:t>МГ</a:t>
              </a:r>
              <a:r>
                <a:rPr lang="ru-RU" sz="900" dirty="0" smtClean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мышевидные грызуны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НС</a:t>
              </a:r>
              <a:r>
                <a:rPr lang="ru-RU" sz="900" dirty="0">
                  <a:cs typeface="Times New Roman" pitchFamily="18" charset="0"/>
                </a:rPr>
                <a:t> – нестадные саранчовые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ПС</a:t>
              </a:r>
              <a:r>
                <a:rPr lang="ru-RU" sz="900" dirty="0">
                  <a:cs typeface="Times New Roman" pitchFamily="18" charset="0"/>
                </a:rPr>
                <a:t> – подгрызающие совки</a:t>
              </a:r>
            </a:p>
            <a:p>
              <a:r>
                <a:rPr lang="ru-RU" sz="900" b="1" dirty="0">
                  <a:cs typeface="Times New Roman" pitchFamily="18" charset="0"/>
                </a:rPr>
                <a:t>П </a:t>
              </a:r>
              <a:r>
                <a:rPr lang="ru-RU" sz="900" dirty="0">
                  <a:cs typeface="Times New Roman" pitchFamily="18" charset="0"/>
                </a:rPr>
                <a:t>– проволочники</a:t>
              </a:r>
            </a:p>
            <a:p>
              <a:r>
                <a:rPr lang="ru-RU" sz="900" b="1" dirty="0">
                  <a:cs typeface="Times New Roman" pitchFamily="18" charset="0"/>
                </a:rPr>
                <a:t>С </a:t>
              </a:r>
              <a:r>
                <a:rPr lang="ru-RU" sz="900" dirty="0">
                  <a:cs typeface="Times New Roman" pitchFamily="18" charset="0"/>
                </a:rPr>
                <a:t>– саранчовые </a:t>
              </a:r>
              <a:endParaRPr lang="ru-RU" sz="900" b="1" dirty="0">
                <a:cs typeface="Times New Roman" pitchFamily="18" charset="0"/>
              </a:endParaRPr>
            </a:p>
          </p:txBody>
        </p:sp>
        <p:grpSp>
          <p:nvGrpSpPr>
            <p:cNvPr id="6" name="Группа 5"/>
            <p:cNvGrpSpPr/>
            <p:nvPr/>
          </p:nvGrpSpPr>
          <p:grpSpPr>
            <a:xfrm>
              <a:off x="5761314" y="1953230"/>
              <a:ext cx="799882" cy="1381451"/>
              <a:chOff x="5761314" y="1953230"/>
              <a:chExt cx="799882" cy="1381451"/>
            </a:xfrm>
          </p:grpSpPr>
          <p:sp>
            <p:nvSpPr>
              <p:cNvPr id="98796" name="Arc 1496"/>
              <p:cNvSpPr>
                <a:spLocks/>
              </p:cNvSpPr>
              <p:nvPr/>
            </p:nvSpPr>
            <p:spPr bwMode="auto">
              <a:xfrm flipH="1">
                <a:off x="5761314" y="1954612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97" name="Arc 1497"/>
              <p:cNvSpPr>
                <a:spLocks/>
              </p:cNvSpPr>
              <p:nvPr/>
            </p:nvSpPr>
            <p:spPr bwMode="auto">
              <a:xfrm>
                <a:off x="6158614" y="1956990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94" name="Arc 1499"/>
              <p:cNvSpPr>
                <a:spLocks/>
              </p:cNvSpPr>
              <p:nvPr/>
            </p:nvSpPr>
            <p:spPr bwMode="auto">
              <a:xfrm flipH="1" flipV="1">
                <a:off x="5763074" y="3025441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95" name="Arc 1500"/>
              <p:cNvSpPr>
                <a:spLocks/>
              </p:cNvSpPr>
              <p:nvPr/>
            </p:nvSpPr>
            <p:spPr bwMode="auto">
              <a:xfrm flipV="1">
                <a:off x="6158615" y="3025441"/>
                <a:ext cx="400821" cy="3092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92" name="Line 1501"/>
              <p:cNvSpPr>
                <a:spLocks noChangeShapeType="1"/>
              </p:cNvSpPr>
              <p:nvPr/>
            </p:nvSpPr>
            <p:spPr bwMode="auto">
              <a:xfrm>
                <a:off x="5761314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93" name="Line 1502"/>
              <p:cNvSpPr>
                <a:spLocks noChangeShapeType="1"/>
              </p:cNvSpPr>
              <p:nvPr/>
            </p:nvSpPr>
            <p:spPr bwMode="auto">
              <a:xfrm>
                <a:off x="6559436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86" name="Freeform 1503"/>
              <p:cNvSpPr>
                <a:spLocks/>
              </p:cNvSpPr>
              <p:nvPr/>
            </p:nvSpPr>
            <p:spPr bwMode="auto">
              <a:xfrm>
                <a:off x="5761314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87" name="Freeform 1504"/>
              <p:cNvSpPr>
                <a:spLocks/>
              </p:cNvSpPr>
              <p:nvPr/>
            </p:nvSpPr>
            <p:spPr bwMode="auto">
              <a:xfrm>
                <a:off x="5761314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88" name="Freeform 1505"/>
              <p:cNvSpPr>
                <a:spLocks/>
              </p:cNvSpPr>
              <p:nvPr/>
            </p:nvSpPr>
            <p:spPr bwMode="auto">
              <a:xfrm>
                <a:off x="6359906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89" name="Freeform 1506"/>
              <p:cNvSpPr>
                <a:spLocks/>
              </p:cNvSpPr>
              <p:nvPr/>
            </p:nvSpPr>
            <p:spPr bwMode="auto">
              <a:xfrm>
                <a:off x="6359906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84" name="Rectangle 1507"/>
              <p:cNvSpPr>
                <a:spLocks noChangeArrowheads="1"/>
              </p:cNvSpPr>
              <p:nvPr/>
            </p:nvSpPr>
            <p:spPr bwMode="auto">
              <a:xfrm>
                <a:off x="5811307" y="1953230"/>
                <a:ext cx="749889" cy="953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/>
              <a:lstStyle/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r>
                  <a:rPr lang="ru-RU" sz="400" b="1">
                    <a:solidFill>
                      <a:srgbClr val="FF0000"/>
                    </a:solidFill>
                    <a:latin typeface="Arial Black" pitchFamily="34" charset="0"/>
                  </a:rPr>
                  <a:t>    </a:t>
                </a:r>
              </a:p>
            </p:txBody>
          </p:sp>
          <p:sp>
            <p:nvSpPr>
              <p:cNvPr id="98782" name="Rectangle 1507"/>
              <p:cNvSpPr>
                <a:spLocks noChangeArrowheads="1"/>
              </p:cNvSpPr>
              <p:nvPr/>
            </p:nvSpPr>
            <p:spPr bwMode="auto">
              <a:xfrm>
                <a:off x="5804083" y="2176976"/>
                <a:ext cx="757111" cy="9639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 dirty="0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КЧ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КЖ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ЛМ</a:t>
                </a: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МГ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НС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 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</p:grp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119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42" name="Группа 544"/>
          <p:cNvGrpSpPr>
            <a:grpSpLocks/>
          </p:cNvGrpSpPr>
          <p:nvPr/>
        </p:nvGrpSpPr>
        <p:grpSpPr bwMode="auto">
          <a:xfrm>
            <a:off x="6667500" y="3804554"/>
            <a:ext cx="2476500" cy="3053446"/>
            <a:chOff x="6667500" y="3804559"/>
            <a:chExt cx="2476500" cy="3053444"/>
          </a:xfrm>
        </p:grpSpPr>
        <p:sp>
          <p:nvSpPr>
            <p:cNvPr id="43" name="Text Box 47"/>
            <p:cNvSpPr txBox="1">
              <a:spLocks noChangeArrowheads="1"/>
            </p:cNvSpPr>
            <p:nvPr/>
          </p:nvSpPr>
          <p:spPr bwMode="auto">
            <a:xfrm>
              <a:off x="6667500" y="3804559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44" name="Rectangle 51"/>
            <p:cNvSpPr>
              <a:spLocks noChangeAspect="1" noChangeArrowheads="1"/>
            </p:cNvSpPr>
            <p:nvPr/>
          </p:nvSpPr>
          <p:spPr bwMode="auto">
            <a:xfrm>
              <a:off x="6667500" y="4092627"/>
              <a:ext cx="2476500" cy="27653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47" name="Прямоугольник 46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48" name="Прямоугольник 47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1" name="TextBox 27"/>
            <p:cNvSpPr txBox="1">
              <a:spLocks noChangeArrowheads="1"/>
            </p:cNvSpPr>
            <p:nvPr/>
          </p:nvSpPr>
          <p:spPr bwMode="auto">
            <a:xfrm>
              <a:off x="7015163" y="5646517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2" name="TextBox 27"/>
            <p:cNvSpPr txBox="1">
              <a:spLocks noChangeArrowheads="1"/>
            </p:cNvSpPr>
            <p:nvPr/>
          </p:nvSpPr>
          <p:spPr bwMode="auto">
            <a:xfrm>
              <a:off x="7015163" y="637889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3" name="Прямоугольник 52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4" name="TextBox 26"/>
            <p:cNvSpPr txBox="1">
              <a:spLocks noChangeArrowheads="1"/>
            </p:cNvSpPr>
            <p:nvPr/>
          </p:nvSpPr>
          <p:spPr bwMode="auto">
            <a:xfrm>
              <a:off x="7011626" y="4945230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5" name="TextBox 27"/>
            <p:cNvSpPr txBox="1">
              <a:spLocks noChangeArrowheads="1"/>
            </p:cNvSpPr>
            <p:nvPr/>
          </p:nvSpPr>
          <p:spPr bwMode="auto">
            <a:xfrm>
              <a:off x="7015163" y="5302418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6" name="TextBox 27"/>
            <p:cNvSpPr txBox="1">
              <a:spLocks noChangeArrowheads="1"/>
            </p:cNvSpPr>
            <p:nvPr/>
          </p:nvSpPr>
          <p:spPr bwMode="auto">
            <a:xfrm>
              <a:off x="7015163" y="601679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7" name="Прямоугольник 56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8" name="Прямоугольник 57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9" name="TextBox 27"/>
            <p:cNvSpPr txBox="1">
              <a:spLocks noChangeArrowheads="1"/>
            </p:cNvSpPr>
            <p:nvPr/>
          </p:nvSpPr>
          <p:spPr bwMode="auto">
            <a:xfrm>
              <a:off x="7011627" y="422416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60" name="TextBox 27"/>
            <p:cNvSpPr txBox="1">
              <a:spLocks noChangeArrowheads="1"/>
            </p:cNvSpPr>
            <p:nvPr/>
          </p:nvSpPr>
          <p:spPr bwMode="auto">
            <a:xfrm>
              <a:off x="7015163" y="456914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</p:grpSp>
      <p:pic>
        <p:nvPicPr>
          <p:cNvPr id="709" name="Рисунок 70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74" r="36563" b="1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sp>
        <p:nvSpPr>
          <p:cNvPr id="710" name="Rectangle 1507"/>
          <p:cNvSpPr>
            <a:spLocks noChangeArrowheads="1"/>
          </p:cNvSpPr>
          <p:nvPr/>
        </p:nvSpPr>
        <p:spPr bwMode="auto">
          <a:xfrm>
            <a:off x="3499922" y="2429962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ЛМ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11" name="Группа 710"/>
          <p:cNvGrpSpPr/>
          <p:nvPr/>
        </p:nvGrpSpPr>
        <p:grpSpPr>
          <a:xfrm>
            <a:off x="1073521" y="1196752"/>
            <a:ext cx="175529" cy="340265"/>
            <a:chOff x="1073521" y="1196752"/>
            <a:chExt cx="175529" cy="340265"/>
          </a:xfrm>
        </p:grpSpPr>
        <p:grpSp>
          <p:nvGrpSpPr>
            <p:cNvPr id="712" name="Group 1495"/>
            <p:cNvGrpSpPr>
              <a:grpSpLocks/>
            </p:cNvGrpSpPr>
            <p:nvPr/>
          </p:nvGrpSpPr>
          <p:grpSpPr bwMode="auto">
            <a:xfrm>
              <a:off x="1073521" y="1196752"/>
              <a:ext cx="173945" cy="78214"/>
              <a:chOff x="0" y="0"/>
              <a:chExt cx="20000" cy="20000"/>
            </a:xfrm>
          </p:grpSpPr>
          <p:sp>
            <p:nvSpPr>
              <p:cNvPr id="722" name="Arc 1496"/>
              <p:cNvSpPr>
                <a:spLocks/>
              </p:cNvSpPr>
              <p:nvPr/>
            </p:nvSpPr>
            <p:spPr bwMode="auto">
              <a:xfrm flipH="1">
                <a:off x="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23" name="Arc 1497"/>
              <p:cNvSpPr>
                <a:spLocks/>
              </p:cNvSpPr>
              <p:nvPr/>
            </p:nvSpPr>
            <p:spPr bwMode="auto">
              <a:xfrm>
                <a:off x="9978" y="0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713" name="Group 1498"/>
            <p:cNvGrpSpPr>
              <a:grpSpLocks/>
            </p:cNvGrpSpPr>
            <p:nvPr/>
          </p:nvGrpSpPr>
          <p:grpSpPr bwMode="auto">
            <a:xfrm>
              <a:off x="1077105" y="1459131"/>
              <a:ext cx="171945" cy="77886"/>
              <a:chOff x="230" y="84"/>
              <a:chExt cx="19770" cy="19916"/>
            </a:xfrm>
          </p:grpSpPr>
          <p:sp>
            <p:nvSpPr>
              <p:cNvPr id="720" name="Arc 1499"/>
              <p:cNvSpPr>
                <a:spLocks/>
              </p:cNvSpPr>
              <p:nvPr/>
            </p:nvSpPr>
            <p:spPr bwMode="auto">
              <a:xfrm flipH="1" flipV="1">
                <a:off x="23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21" name="Arc 1500"/>
              <p:cNvSpPr>
                <a:spLocks/>
              </p:cNvSpPr>
              <p:nvPr/>
            </p:nvSpPr>
            <p:spPr bwMode="auto">
              <a:xfrm flipV="1">
                <a:off x="9978" y="84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14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5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6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7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8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9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24" name="Rectangle 1507"/>
          <p:cNvSpPr>
            <a:spLocks noChangeArrowheads="1"/>
          </p:cNvSpPr>
          <p:nvPr/>
        </p:nvSpPr>
        <p:spPr bwMode="auto">
          <a:xfrm>
            <a:off x="1079564" y="1249978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25" name="Rectangle 1507"/>
          <p:cNvSpPr>
            <a:spLocks noChangeArrowheads="1"/>
          </p:cNvSpPr>
          <p:nvPr/>
        </p:nvSpPr>
        <p:spPr bwMode="auto">
          <a:xfrm>
            <a:off x="2160751" y="3567357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26" name="Rectangle 1507"/>
          <p:cNvSpPr>
            <a:spLocks noChangeArrowheads="1"/>
          </p:cNvSpPr>
          <p:nvPr/>
        </p:nvSpPr>
        <p:spPr bwMode="auto">
          <a:xfrm>
            <a:off x="1130772" y="208851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27" name="Rectangle 1507"/>
          <p:cNvSpPr>
            <a:spLocks noChangeArrowheads="1"/>
          </p:cNvSpPr>
          <p:nvPr/>
        </p:nvSpPr>
        <p:spPr bwMode="auto">
          <a:xfrm>
            <a:off x="1227264" y="406918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28" name="Rectangle 1507"/>
          <p:cNvSpPr>
            <a:spLocks noChangeArrowheads="1"/>
          </p:cNvSpPr>
          <p:nvPr/>
        </p:nvSpPr>
        <p:spPr bwMode="auto">
          <a:xfrm>
            <a:off x="695140" y="3847212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29" name="Rectangle 1507"/>
          <p:cNvSpPr>
            <a:spLocks noChangeArrowheads="1"/>
          </p:cNvSpPr>
          <p:nvPr/>
        </p:nvSpPr>
        <p:spPr bwMode="auto">
          <a:xfrm>
            <a:off x="1353315" y="3421164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0" name="Rectangle 1507"/>
          <p:cNvSpPr>
            <a:spLocks noChangeArrowheads="1"/>
          </p:cNvSpPr>
          <p:nvPr/>
        </p:nvSpPr>
        <p:spPr bwMode="auto">
          <a:xfrm>
            <a:off x="1427162" y="2493290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1" name="Rectangle 1507"/>
          <p:cNvSpPr>
            <a:spLocks noChangeArrowheads="1"/>
          </p:cNvSpPr>
          <p:nvPr/>
        </p:nvSpPr>
        <p:spPr bwMode="auto">
          <a:xfrm>
            <a:off x="3432565" y="2025042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2" name="Rectangle 1507"/>
          <p:cNvSpPr>
            <a:spLocks noChangeArrowheads="1"/>
          </p:cNvSpPr>
          <p:nvPr/>
        </p:nvSpPr>
        <p:spPr bwMode="auto">
          <a:xfrm>
            <a:off x="2751564" y="288525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3" name="Rectangle 1507"/>
          <p:cNvSpPr>
            <a:spLocks noChangeArrowheads="1"/>
          </p:cNvSpPr>
          <p:nvPr/>
        </p:nvSpPr>
        <p:spPr bwMode="auto">
          <a:xfrm>
            <a:off x="2182255" y="4479944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4" name="Rectangle 1507"/>
          <p:cNvSpPr>
            <a:spLocks noChangeArrowheads="1"/>
          </p:cNvSpPr>
          <p:nvPr/>
        </p:nvSpPr>
        <p:spPr bwMode="auto">
          <a:xfrm>
            <a:off x="1772989" y="1771428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5" name="Rectangle 1507"/>
          <p:cNvSpPr>
            <a:spLocks noChangeArrowheads="1"/>
          </p:cNvSpPr>
          <p:nvPr/>
        </p:nvSpPr>
        <p:spPr bwMode="auto">
          <a:xfrm>
            <a:off x="584242" y="459590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6" name="Rectangle 1507"/>
          <p:cNvSpPr>
            <a:spLocks noChangeArrowheads="1"/>
          </p:cNvSpPr>
          <p:nvPr/>
        </p:nvSpPr>
        <p:spPr bwMode="auto">
          <a:xfrm>
            <a:off x="3664566" y="313885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7" name="Rectangle 1507"/>
          <p:cNvSpPr>
            <a:spLocks noChangeArrowheads="1"/>
          </p:cNvSpPr>
          <p:nvPr/>
        </p:nvSpPr>
        <p:spPr bwMode="auto">
          <a:xfrm>
            <a:off x="3294089" y="4949061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8" name="Rectangle 1507"/>
          <p:cNvSpPr>
            <a:spLocks noChangeArrowheads="1"/>
          </p:cNvSpPr>
          <p:nvPr/>
        </p:nvSpPr>
        <p:spPr bwMode="auto">
          <a:xfrm>
            <a:off x="1482474" y="5611027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9" name="Rectangle 1507"/>
          <p:cNvSpPr>
            <a:spLocks noChangeArrowheads="1"/>
          </p:cNvSpPr>
          <p:nvPr/>
        </p:nvSpPr>
        <p:spPr bwMode="auto">
          <a:xfrm>
            <a:off x="2694762" y="515085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0" name="Rectangle 1507"/>
          <p:cNvSpPr>
            <a:spLocks noChangeArrowheads="1"/>
          </p:cNvSpPr>
          <p:nvPr/>
        </p:nvSpPr>
        <p:spPr bwMode="auto">
          <a:xfrm>
            <a:off x="2751564" y="567426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1" name="Rectangle 1507"/>
          <p:cNvSpPr>
            <a:spLocks noChangeArrowheads="1"/>
          </p:cNvSpPr>
          <p:nvPr/>
        </p:nvSpPr>
        <p:spPr bwMode="auto">
          <a:xfrm>
            <a:off x="766792" y="5493482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2" name="Rectangle 1507"/>
          <p:cNvSpPr>
            <a:spLocks noChangeArrowheads="1"/>
          </p:cNvSpPr>
          <p:nvPr/>
        </p:nvSpPr>
        <p:spPr bwMode="auto">
          <a:xfrm>
            <a:off x="3521617" y="6186959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3" name="Rectangle 1507"/>
          <p:cNvSpPr>
            <a:spLocks noChangeArrowheads="1"/>
          </p:cNvSpPr>
          <p:nvPr/>
        </p:nvSpPr>
        <p:spPr bwMode="auto">
          <a:xfrm>
            <a:off x="3853178" y="5463401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4" name="Rectangle 1507"/>
          <p:cNvSpPr>
            <a:spLocks noChangeArrowheads="1"/>
          </p:cNvSpPr>
          <p:nvPr/>
        </p:nvSpPr>
        <p:spPr bwMode="auto">
          <a:xfrm>
            <a:off x="994783" y="6273938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5" name="Rectangle 1507"/>
          <p:cNvSpPr>
            <a:spLocks noChangeArrowheads="1"/>
          </p:cNvSpPr>
          <p:nvPr/>
        </p:nvSpPr>
        <p:spPr bwMode="auto">
          <a:xfrm>
            <a:off x="3853178" y="3710085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6" name="Rectangle 1507"/>
          <p:cNvSpPr>
            <a:spLocks noChangeArrowheads="1"/>
          </p:cNvSpPr>
          <p:nvPr/>
        </p:nvSpPr>
        <p:spPr bwMode="auto">
          <a:xfrm>
            <a:off x="1588055" y="6011744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7" name="Rectangle 1507"/>
          <p:cNvSpPr>
            <a:spLocks noChangeArrowheads="1"/>
          </p:cNvSpPr>
          <p:nvPr/>
        </p:nvSpPr>
        <p:spPr bwMode="auto">
          <a:xfrm>
            <a:off x="2358409" y="1897189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ЛМ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48" name="Группа 747"/>
          <p:cNvGrpSpPr/>
          <p:nvPr/>
        </p:nvGrpSpPr>
        <p:grpSpPr>
          <a:xfrm>
            <a:off x="1767546" y="1722691"/>
            <a:ext cx="175529" cy="340265"/>
            <a:chOff x="1073521" y="1196752"/>
            <a:chExt cx="175529" cy="340265"/>
          </a:xfrm>
        </p:grpSpPr>
        <p:grpSp>
          <p:nvGrpSpPr>
            <p:cNvPr id="749" name="Group 1495"/>
            <p:cNvGrpSpPr>
              <a:grpSpLocks/>
            </p:cNvGrpSpPr>
            <p:nvPr/>
          </p:nvGrpSpPr>
          <p:grpSpPr bwMode="auto">
            <a:xfrm>
              <a:off x="1073521" y="1196752"/>
              <a:ext cx="173945" cy="78214"/>
              <a:chOff x="0" y="0"/>
              <a:chExt cx="20000" cy="20000"/>
            </a:xfrm>
          </p:grpSpPr>
          <p:sp>
            <p:nvSpPr>
              <p:cNvPr id="759" name="Arc 1496"/>
              <p:cNvSpPr>
                <a:spLocks/>
              </p:cNvSpPr>
              <p:nvPr/>
            </p:nvSpPr>
            <p:spPr bwMode="auto">
              <a:xfrm flipH="1">
                <a:off x="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60" name="Arc 1497"/>
              <p:cNvSpPr>
                <a:spLocks/>
              </p:cNvSpPr>
              <p:nvPr/>
            </p:nvSpPr>
            <p:spPr bwMode="auto">
              <a:xfrm>
                <a:off x="9978" y="0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750" name="Group 1498"/>
            <p:cNvGrpSpPr>
              <a:grpSpLocks/>
            </p:cNvGrpSpPr>
            <p:nvPr/>
          </p:nvGrpSpPr>
          <p:grpSpPr bwMode="auto">
            <a:xfrm>
              <a:off x="1077105" y="1459131"/>
              <a:ext cx="171945" cy="77886"/>
              <a:chOff x="230" y="84"/>
              <a:chExt cx="19770" cy="19916"/>
            </a:xfrm>
          </p:grpSpPr>
          <p:sp>
            <p:nvSpPr>
              <p:cNvPr id="757" name="Arc 1499"/>
              <p:cNvSpPr>
                <a:spLocks/>
              </p:cNvSpPr>
              <p:nvPr/>
            </p:nvSpPr>
            <p:spPr bwMode="auto">
              <a:xfrm flipH="1" flipV="1">
                <a:off x="23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58" name="Arc 1500"/>
              <p:cNvSpPr>
                <a:spLocks/>
              </p:cNvSpPr>
              <p:nvPr/>
            </p:nvSpPr>
            <p:spPr bwMode="auto">
              <a:xfrm flipV="1">
                <a:off x="9978" y="84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51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2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3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4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5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6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grpSp>
        <p:nvGrpSpPr>
          <p:cNvPr id="761" name="Группа 760"/>
          <p:cNvGrpSpPr/>
          <p:nvPr/>
        </p:nvGrpSpPr>
        <p:grpSpPr>
          <a:xfrm>
            <a:off x="2340992" y="1844438"/>
            <a:ext cx="182057" cy="402642"/>
            <a:chOff x="1074722" y="1196423"/>
            <a:chExt cx="175911" cy="342467"/>
          </a:xfrm>
        </p:grpSpPr>
        <p:grpSp>
          <p:nvGrpSpPr>
            <p:cNvPr id="762" name="Group 1495"/>
            <p:cNvGrpSpPr>
              <a:grpSpLocks/>
            </p:cNvGrpSpPr>
            <p:nvPr/>
          </p:nvGrpSpPr>
          <p:grpSpPr bwMode="auto">
            <a:xfrm>
              <a:off x="1075487" y="1196423"/>
              <a:ext cx="173562" cy="78543"/>
              <a:chOff x="226" y="-84"/>
              <a:chExt cx="19956" cy="20084"/>
            </a:xfrm>
          </p:grpSpPr>
          <p:sp>
            <p:nvSpPr>
              <p:cNvPr id="772" name="Arc 1496"/>
              <p:cNvSpPr>
                <a:spLocks/>
              </p:cNvSpPr>
              <p:nvPr/>
            </p:nvSpPr>
            <p:spPr bwMode="auto">
              <a:xfrm flipH="1">
                <a:off x="226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73" name="Arc 1497"/>
              <p:cNvSpPr>
                <a:spLocks/>
              </p:cNvSpPr>
              <p:nvPr/>
            </p:nvSpPr>
            <p:spPr bwMode="auto">
              <a:xfrm>
                <a:off x="10160" y="-84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763" name="Group 1498"/>
            <p:cNvGrpSpPr>
              <a:grpSpLocks/>
            </p:cNvGrpSpPr>
            <p:nvPr/>
          </p:nvGrpSpPr>
          <p:grpSpPr bwMode="auto">
            <a:xfrm>
              <a:off x="1074722" y="1461004"/>
              <a:ext cx="175911" cy="77886"/>
              <a:chOff x="-44" y="563"/>
              <a:chExt cx="20226" cy="19916"/>
            </a:xfrm>
          </p:grpSpPr>
          <p:sp>
            <p:nvSpPr>
              <p:cNvPr id="770" name="Arc 1499"/>
              <p:cNvSpPr>
                <a:spLocks/>
              </p:cNvSpPr>
              <p:nvPr/>
            </p:nvSpPr>
            <p:spPr bwMode="auto">
              <a:xfrm flipH="1" flipV="1">
                <a:off x="-44" y="563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71" name="Arc 1500"/>
              <p:cNvSpPr>
                <a:spLocks/>
              </p:cNvSpPr>
              <p:nvPr/>
            </p:nvSpPr>
            <p:spPr bwMode="auto">
              <a:xfrm flipV="1">
                <a:off x="10160" y="563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64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5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6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7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8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9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grpSp>
        <p:nvGrpSpPr>
          <p:cNvPr id="774" name="Группа 773"/>
          <p:cNvGrpSpPr/>
          <p:nvPr/>
        </p:nvGrpSpPr>
        <p:grpSpPr>
          <a:xfrm>
            <a:off x="3413802" y="1890213"/>
            <a:ext cx="190137" cy="441094"/>
            <a:chOff x="5076056" y="4641219"/>
            <a:chExt cx="799882" cy="1380069"/>
          </a:xfrm>
        </p:grpSpPr>
        <p:sp>
          <p:nvSpPr>
            <p:cNvPr id="775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6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7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0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1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2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3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4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85" name="Группа 784"/>
          <p:cNvGrpSpPr/>
          <p:nvPr/>
        </p:nvGrpSpPr>
        <p:grpSpPr>
          <a:xfrm>
            <a:off x="3487175" y="2354329"/>
            <a:ext cx="190137" cy="441094"/>
            <a:chOff x="5076056" y="4641219"/>
            <a:chExt cx="799882" cy="1380069"/>
          </a:xfrm>
        </p:grpSpPr>
        <p:sp>
          <p:nvSpPr>
            <p:cNvPr id="786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7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9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0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1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2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3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4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5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96" name="Группа 795"/>
          <p:cNvGrpSpPr/>
          <p:nvPr/>
        </p:nvGrpSpPr>
        <p:grpSpPr>
          <a:xfrm>
            <a:off x="2738817" y="2786102"/>
            <a:ext cx="190137" cy="441094"/>
            <a:chOff x="5076056" y="4641219"/>
            <a:chExt cx="799882" cy="1380069"/>
          </a:xfrm>
        </p:grpSpPr>
        <p:sp>
          <p:nvSpPr>
            <p:cNvPr id="797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8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9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0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1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2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3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4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5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6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07" name="Группа 806"/>
          <p:cNvGrpSpPr/>
          <p:nvPr/>
        </p:nvGrpSpPr>
        <p:grpSpPr>
          <a:xfrm>
            <a:off x="1414415" y="2359364"/>
            <a:ext cx="190137" cy="441094"/>
            <a:chOff x="5076056" y="4641219"/>
            <a:chExt cx="799882" cy="1380069"/>
          </a:xfrm>
        </p:grpSpPr>
        <p:sp>
          <p:nvSpPr>
            <p:cNvPr id="808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9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2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3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4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5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6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7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18" name="Группа 817"/>
          <p:cNvGrpSpPr/>
          <p:nvPr/>
        </p:nvGrpSpPr>
        <p:grpSpPr>
          <a:xfrm>
            <a:off x="1117103" y="1978056"/>
            <a:ext cx="190137" cy="441094"/>
            <a:chOff x="5076056" y="4641219"/>
            <a:chExt cx="799882" cy="1380069"/>
          </a:xfrm>
        </p:grpSpPr>
        <p:sp>
          <p:nvSpPr>
            <p:cNvPr id="819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0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1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2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3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4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5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6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7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8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29" name="Группа 828"/>
          <p:cNvGrpSpPr/>
          <p:nvPr/>
        </p:nvGrpSpPr>
        <p:grpSpPr>
          <a:xfrm>
            <a:off x="672803" y="3742390"/>
            <a:ext cx="190137" cy="441094"/>
            <a:chOff x="5076056" y="4641219"/>
            <a:chExt cx="799882" cy="1380069"/>
          </a:xfrm>
        </p:grpSpPr>
        <p:sp>
          <p:nvSpPr>
            <p:cNvPr id="830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2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3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4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5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6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7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8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9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40" name="Группа 839"/>
          <p:cNvGrpSpPr/>
          <p:nvPr/>
        </p:nvGrpSpPr>
        <p:grpSpPr>
          <a:xfrm>
            <a:off x="1327822" y="3322013"/>
            <a:ext cx="190137" cy="441094"/>
            <a:chOff x="5076056" y="4641219"/>
            <a:chExt cx="799882" cy="1380069"/>
          </a:xfrm>
        </p:grpSpPr>
        <p:sp>
          <p:nvSpPr>
            <p:cNvPr id="841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2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3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4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5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6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7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48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49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0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51" name="Группа 850"/>
          <p:cNvGrpSpPr/>
          <p:nvPr/>
        </p:nvGrpSpPr>
        <p:grpSpPr>
          <a:xfrm>
            <a:off x="2163244" y="4361656"/>
            <a:ext cx="190137" cy="441094"/>
            <a:chOff x="5076056" y="4641219"/>
            <a:chExt cx="799882" cy="1380069"/>
          </a:xfrm>
        </p:grpSpPr>
        <p:sp>
          <p:nvSpPr>
            <p:cNvPr id="852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3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4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5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6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7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8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9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0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1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62" name="Группа 861"/>
          <p:cNvGrpSpPr/>
          <p:nvPr/>
        </p:nvGrpSpPr>
        <p:grpSpPr>
          <a:xfrm>
            <a:off x="3827685" y="3630741"/>
            <a:ext cx="190137" cy="441094"/>
            <a:chOff x="5076056" y="4641219"/>
            <a:chExt cx="799882" cy="1380069"/>
          </a:xfrm>
        </p:grpSpPr>
        <p:sp>
          <p:nvSpPr>
            <p:cNvPr id="863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4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5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6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7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8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9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1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2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73" name="Группа 872"/>
          <p:cNvGrpSpPr/>
          <p:nvPr/>
        </p:nvGrpSpPr>
        <p:grpSpPr>
          <a:xfrm>
            <a:off x="3651819" y="3064287"/>
            <a:ext cx="190137" cy="441094"/>
            <a:chOff x="5076056" y="4641219"/>
            <a:chExt cx="799882" cy="1380069"/>
          </a:xfrm>
        </p:grpSpPr>
        <p:sp>
          <p:nvSpPr>
            <p:cNvPr id="874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5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6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7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8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9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1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2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3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84" name="Группа 883"/>
          <p:cNvGrpSpPr/>
          <p:nvPr/>
        </p:nvGrpSpPr>
        <p:grpSpPr>
          <a:xfrm>
            <a:off x="1210172" y="3940813"/>
            <a:ext cx="190137" cy="441094"/>
            <a:chOff x="5076056" y="4641219"/>
            <a:chExt cx="799882" cy="1380069"/>
          </a:xfrm>
        </p:grpSpPr>
        <p:sp>
          <p:nvSpPr>
            <p:cNvPr id="885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6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7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8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9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0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2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3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4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95" name="Группа 894"/>
          <p:cNvGrpSpPr/>
          <p:nvPr/>
        </p:nvGrpSpPr>
        <p:grpSpPr>
          <a:xfrm>
            <a:off x="2146156" y="3469375"/>
            <a:ext cx="190137" cy="441094"/>
            <a:chOff x="5076056" y="4641219"/>
            <a:chExt cx="799882" cy="1380069"/>
          </a:xfrm>
        </p:grpSpPr>
        <p:sp>
          <p:nvSpPr>
            <p:cNvPr id="896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7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8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9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0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1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2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3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4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5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06" name="Группа 905"/>
          <p:cNvGrpSpPr/>
          <p:nvPr/>
        </p:nvGrpSpPr>
        <p:grpSpPr>
          <a:xfrm>
            <a:off x="571495" y="4479400"/>
            <a:ext cx="190137" cy="441094"/>
            <a:chOff x="5076056" y="4641219"/>
            <a:chExt cx="799882" cy="1380069"/>
          </a:xfrm>
        </p:grpSpPr>
        <p:sp>
          <p:nvSpPr>
            <p:cNvPr id="907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8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9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0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3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4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5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6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17" name="Группа 916"/>
          <p:cNvGrpSpPr/>
          <p:nvPr/>
        </p:nvGrpSpPr>
        <p:grpSpPr>
          <a:xfrm>
            <a:off x="737708" y="5399058"/>
            <a:ext cx="190137" cy="441094"/>
            <a:chOff x="5076056" y="4641219"/>
            <a:chExt cx="799882" cy="1380069"/>
          </a:xfrm>
        </p:grpSpPr>
        <p:sp>
          <p:nvSpPr>
            <p:cNvPr id="918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9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0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1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2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3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4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5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6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7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28" name="Группа 927"/>
          <p:cNvGrpSpPr/>
          <p:nvPr/>
        </p:nvGrpSpPr>
        <p:grpSpPr>
          <a:xfrm>
            <a:off x="1450395" y="5546684"/>
            <a:ext cx="190137" cy="441094"/>
            <a:chOff x="5076056" y="4641219"/>
            <a:chExt cx="799882" cy="1380069"/>
          </a:xfrm>
        </p:grpSpPr>
        <p:sp>
          <p:nvSpPr>
            <p:cNvPr id="929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0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1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2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3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4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5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6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7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8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39" name="Группа 938"/>
          <p:cNvGrpSpPr/>
          <p:nvPr/>
        </p:nvGrpSpPr>
        <p:grpSpPr>
          <a:xfrm>
            <a:off x="1571386" y="5938359"/>
            <a:ext cx="190137" cy="441094"/>
            <a:chOff x="5076056" y="4641219"/>
            <a:chExt cx="799882" cy="1380069"/>
          </a:xfrm>
        </p:grpSpPr>
        <p:sp>
          <p:nvSpPr>
            <p:cNvPr id="940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1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2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3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4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5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6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7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8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9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50" name="Группа 949"/>
          <p:cNvGrpSpPr/>
          <p:nvPr/>
        </p:nvGrpSpPr>
        <p:grpSpPr>
          <a:xfrm>
            <a:off x="980419" y="6199409"/>
            <a:ext cx="190137" cy="441094"/>
            <a:chOff x="5076056" y="4641219"/>
            <a:chExt cx="799882" cy="1380069"/>
          </a:xfrm>
        </p:grpSpPr>
        <p:sp>
          <p:nvSpPr>
            <p:cNvPr id="951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3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4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5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6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7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58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59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60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61" name="Группа 960"/>
          <p:cNvGrpSpPr/>
          <p:nvPr/>
        </p:nvGrpSpPr>
        <p:grpSpPr>
          <a:xfrm>
            <a:off x="2690760" y="5080518"/>
            <a:ext cx="190137" cy="441094"/>
            <a:chOff x="5076056" y="4641219"/>
            <a:chExt cx="799882" cy="1380069"/>
          </a:xfrm>
        </p:grpSpPr>
        <p:sp>
          <p:nvSpPr>
            <p:cNvPr id="962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3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4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5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6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7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8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69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70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71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72" name="Группа 971"/>
          <p:cNvGrpSpPr/>
          <p:nvPr/>
        </p:nvGrpSpPr>
        <p:grpSpPr>
          <a:xfrm>
            <a:off x="2739444" y="5571229"/>
            <a:ext cx="190137" cy="441094"/>
            <a:chOff x="5076056" y="4641219"/>
            <a:chExt cx="799882" cy="1380069"/>
          </a:xfrm>
        </p:grpSpPr>
        <p:sp>
          <p:nvSpPr>
            <p:cNvPr id="973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4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5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6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7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8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9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0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1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2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83" name="Группа 982"/>
          <p:cNvGrpSpPr/>
          <p:nvPr/>
        </p:nvGrpSpPr>
        <p:grpSpPr>
          <a:xfrm>
            <a:off x="3271722" y="4892943"/>
            <a:ext cx="190137" cy="441094"/>
            <a:chOff x="5076056" y="4641219"/>
            <a:chExt cx="799882" cy="1380069"/>
          </a:xfrm>
        </p:grpSpPr>
        <p:sp>
          <p:nvSpPr>
            <p:cNvPr id="984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5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6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7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8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9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0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1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2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3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94" name="Группа 993"/>
          <p:cNvGrpSpPr/>
          <p:nvPr/>
        </p:nvGrpSpPr>
        <p:grpSpPr>
          <a:xfrm>
            <a:off x="3829210" y="5403594"/>
            <a:ext cx="190137" cy="441094"/>
            <a:chOff x="5076056" y="4641219"/>
            <a:chExt cx="799882" cy="1380069"/>
          </a:xfrm>
        </p:grpSpPr>
        <p:sp>
          <p:nvSpPr>
            <p:cNvPr id="995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6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7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8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9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0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1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2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3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4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05" name="Группа 1004"/>
          <p:cNvGrpSpPr/>
          <p:nvPr/>
        </p:nvGrpSpPr>
        <p:grpSpPr>
          <a:xfrm>
            <a:off x="3514887" y="6109475"/>
            <a:ext cx="190137" cy="441094"/>
            <a:chOff x="5076056" y="4641219"/>
            <a:chExt cx="799882" cy="1380069"/>
          </a:xfrm>
        </p:grpSpPr>
        <p:sp>
          <p:nvSpPr>
            <p:cNvPr id="1006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7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8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9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0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1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2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3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5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131392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5399049"/>
              </p:ext>
            </p:extLst>
          </p:nvPr>
        </p:nvGraphicFramePr>
        <p:xfrm>
          <a:off x="-17187" y="1124744"/>
          <a:ext cx="4377680" cy="29523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0403073"/>
              </p:ext>
            </p:extLst>
          </p:nvPr>
        </p:nvGraphicFramePr>
        <p:xfrm>
          <a:off x="4651759" y="1201171"/>
          <a:ext cx="4464496" cy="280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Диаграмма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103604"/>
              </p:ext>
            </p:extLst>
          </p:nvPr>
        </p:nvGraphicFramePr>
        <p:xfrm>
          <a:off x="-20563" y="3861048"/>
          <a:ext cx="4520555" cy="2996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11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2D0597BB-E59E-456B-B235-E88FFD34BAAC}" type="slidenum">
              <a:rPr lang="ru-RU" sz="1400" smtClean="0"/>
              <a:pPr eaLnBrk="1" hangingPunct="1">
                <a:defRPr/>
              </a:pPr>
              <a:t>12</a:t>
            </a:fld>
            <a:endParaRPr lang="ru-RU" sz="1400" dirty="0" smtClean="0"/>
          </a:p>
        </p:txBody>
      </p:sp>
      <p:sp>
        <p:nvSpPr>
          <p:cNvPr id="2" name="Прямоугольник 1"/>
          <p:cNvSpPr/>
          <p:nvPr/>
        </p:nvSpPr>
        <p:spPr>
          <a:xfrm>
            <a:off x="0" y="672951"/>
            <a:ext cx="9144000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300" b="1" dirty="0"/>
              <a:t>Метеорологические опасные и неблагоприятные </a:t>
            </a:r>
            <a:r>
              <a:rPr lang="ru-RU" sz="1300" b="1" dirty="0" smtClean="0"/>
              <a:t>явления</a:t>
            </a:r>
            <a:r>
              <a:rPr lang="ru-RU" sz="1300" b="1" dirty="0"/>
              <a:t>, наблюдавшиеся на территории </a:t>
            </a:r>
            <a:r>
              <a:rPr lang="ru-RU" sz="1300" b="1" dirty="0" smtClean="0"/>
              <a:t>Удмуртской Республики </a:t>
            </a:r>
            <a:r>
              <a:rPr lang="ru-RU" sz="1300" b="1" dirty="0"/>
              <a:t>в </a:t>
            </a:r>
            <a:r>
              <a:rPr lang="ru-RU" sz="1300" b="1" dirty="0" smtClean="0"/>
              <a:t>2017 году.</a:t>
            </a:r>
            <a:endParaRPr lang="ru-RU" sz="1300" dirty="0"/>
          </a:p>
        </p:txBody>
      </p:sp>
      <p:graphicFrame>
        <p:nvGraphicFramePr>
          <p:cNvPr id="14" name="Диаграмма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159808"/>
              </p:ext>
            </p:extLst>
          </p:nvPr>
        </p:nvGraphicFramePr>
        <p:xfrm>
          <a:off x="4679504" y="4049688"/>
          <a:ext cx="4464496" cy="280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914838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7" name="Прямоугольник 314"/>
          <p:cNvSpPr>
            <a:spLocks noChangeArrowheads="1"/>
          </p:cNvSpPr>
          <p:nvPr/>
        </p:nvSpPr>
        <p:spPr bwMode="auto">
          <a:xfrm>
            <a:off x="4486195" y="639763"/>
            <a:ext cx="468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(наличие вредителей сельскохозяйственных культур) в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году</a:t>
            </a: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120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548" name="Группа 547"/>
          <p:cNvGrpSpPr/>
          <p:nvPr/>
        </p:nvGrpSpPr>
        <p:grpSpPr>
          <a:xfrm>
            <a:off x="5761314" y="1953230"/>
            <a:ext cx="3275182" cy="1691794"/>
            <a:chOff x="5761314" y="1953230"/>
            <a:chExt cx="3275182" cy="1691794"/>
          </a:xfrm>
        </p:grpSpPr>
        <p:sp>
          <p:nvSpPr>
            <p:cNvPr id="549" name="Прямоугольник 211"/>
            <p:cNvSpPr>
              <a:spLocks noChangeArrowheads="1"/>
            </p:cNvSpPr>
            <p:nvPr/>
          </p:nvSpPr>
          <p:spPr bwMode="auto">
            <a:xfrm>
              <a:off x="6955632" y="2025042"/>
              <a:ext cx="2080864" cy="1619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 smtClean="0">
                  <a:cs typeface="Times New Roman" pitchFamily="18" charset="0"/>
                </a:rPr>
                <a:t>КЧ</a:t>
              </a:r>
              <a:r>
                <a:rPr lang="ru-RU" sz="900" b="1" dirty="0" smtClean="0">
                  <a:cs typeface="Times New Roman" pitchFamily="18" charset="0"/>
                </a:rPr>
                <a:t> – </a:t>
              </a:r>
              <a:r>
                <a:rPr lang="ru-RU" sz="900" dirty="0" smtClean="0">
                  <a:cs typeface="Times New Roman" pitchFamily="18" charset="0"/>
                </a:rPr>
                <a:t>клоп </a:t>
              </a:r>
              <a:r>
                <a:rPr lang="ru-RU" sz="900" dirty="0" err="1" smtClean="0">
                  <a:cs typeface="Times New Roman" pitchFamily="18" charset="0"/>
                </a:rPr>
                <a:t>черепачка</a:t>
              </a:r>
              <a:r>
                <a:rPr lang="ru-RU" sz="900" dirty="0" smtClean="0">
                  <a:cs typeface="Times New Roman" pitchFamily="18" charset="0"/>
                </a:rPr>
                <a:t> (Маврская)</a:t>
              </a:r>
            </a:p>
            <a:p>
              <a:r>
                <a:rPr lang="ru-RU" sz="900" b="1" dirty="0" err="1" smtClean="0">
                  <a:cs typeface="Times New Roman" pitchFamily="18" charset="0"/>
                </a:rPr>
                <a:t>КЖ</a:t>
              </a:r>
              <a:r>
                <a:rPr lang="ru-RU" sz="900" b="1" dirty="0" smtClean="0">
                  <a:cs typeface="Times New Roman" pitchFamily="18" charset="0"/>
                </a:rPr>
                <a:t> </a:t>
              </a:r>
              <a:r>
                <a:rPr lang="ru-RU" sz="900" dirty="0" smtClean="0">
                  <a:cs typeface="Times New Roman" pitchFamily="18" charset="0"/>
                </a:rPr>
                <a:t>– колорадский жук</a:t>
              </a:r>
            </a:p>
            <a:p>
              <a:r>
                <a:rPr lang="ru-RU" sz="900" b="1" dirty="0" smtClean="0">
                  <a:cs typeface="Times New Roman" pitchFamily="18" charset="0"/>
                </a:rPr>
                <a:t>ЛМ </a:t>
              </a:r>
              <a:r>
                <a:rPr lang="ru-RU" sz="900" dirty="0" smtClean="0">
                  <a:cs typeface="Times New Roman" pitchFamily="18" charset="0"/>
                </a:rPr>
                <a:t>– луговой </a:t>
              </a:r>
              <a:r>
                <a:rPr lang="ru-RU" sz="900" dirty="0" err="1" smtClean="0">
                  <a:cs typeface="Times New Roman" pitchFamily="18" charset="0"/>
                </a:rPr>
                <a:t>мотылек</a:t>
              </a:r>
              <a:endParaRPr lang="ru-RU" sz="900" b="1" dirty="0" smtClean="0">
                <a:cs typeface="Times New Roman" pitchFamily="18" charset="0"/>
              </a:endParaRPr>
            </a:p>
            <a:p>
              <a:r>
                <a:rPr lang="ru-RU" sz="900" b="1" dirty="0" smtClean="0">
                  <a:cs typeface="Times New Roman" pitchFamily="18" charset="0"/>
                </a:rPr>
                <a:t>МГ</a:t>
              </a:r>
              <a:r>
                <a:rPr lang="ru-RU" sz="900" dirty="0" smtClean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мышевидные грызуны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НС</a:t>
              </a:r>
              <a:r>
                <a:rPr lang="ru-RU" sz="900" dirty="0">
                  <a:cs typeface="Times New Roman" pitchFamily="18" charset="0"/>
                </a:rPr>
                <a:t> – нестадные саранчовые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ПС</a:t>
              </a:r>
              <a:r>
                <a:rPr lang="ru-RU" sz="900" dirty="0">
                  <a:cs typeface="Times New Roman" pitchFamily="18" charset="0"/>
                </a:rPr>
                <a:t> – подгрызающие совки</a:t>
              </a:r>
            </a:p>
            <a:p>
              <a:r>
                <a:rPr lang="ru-RU" sz="900" b="1" dirty="0">
                  <a:cs typeface="Times New Roman" pitchFamily="18" charset="0"/>
                </a:rPr>
                <a:t>П </a:t>
              </a:r>
              <a:r>
                <a:rPr lang="ru-RU" sz="900" dirty="0">
                  <a:cs typeface="Times New Roman" pitchFamily="18" charset="0"/>
                </a:rPr>
                <a:t>– проволочники</a:t>
              </a:r>
            </a:p>
            <a:p>
              <a:r>
                <a:rPr lang="ru-RU" sz="900" b="1" dirty="0">
                  <a:cs typeface="Times New Roman" pitchFamily="18" charset="0"/>
                </a:rPr>
                <a:t>С </a:t>
              </a:r>
              <a:r>
                <a:rPr lang="ru-RU" sz="900" dirty="0">
                  <a:cs typeface="Times New Roman" pitchFamily="18" charset="0"/>
                </a:rPr>
                <a:t>– саранчовые </a:t>
              </a:r>
              <a:endParaRPr lang="ru-RU" sz="900" b="1" dirty="0">
                <a:cs typeface="Times New Roman" pitchFamily="18" charset="0"/>
              </a:endParaRPr>
            </a:p>
          </p:txBody>
        </p:sp>
        <p:grpSp>
          <p:nvGrpSpPr>
            <p:cNvPr id="550" name="Группа 549"/>
            <p:cNvGrpSpPr/>
            <p:nvPr/>
          </p:nvGrpSpPr>
          <p:grpSpPr>
            <a:xfrm>
              <a:off x="5761314" y="1953230"/>
              <a:ext cx="799882" cy="1381451"/>
              <a:chOff x="5761314" y="1953230"/>
              <a:chExt cx="799882" cy="1381451"/>
            </a:xfrm>
          </p:grpSpPr>
          <p:sp>
            <p:nvSpPr>
              <p:cNvPr id="551" name="Arc 1496"/>
              <p:cNvSpPr>
                <a:spLocks/>
              </p:cNvSpPr>
              <p:nvPr/>
            </p:nvSpPr>
            <p:spPr bwMode="auto">
              <a:xfrm flipH="1">
                <a:off x="5761314" y="1954612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2" name="Arc 1497"/>
              <p:cNvSpPr>
                <a:spLocks/>
              </p:cNvSpPr>
              <p:nvPr/>
            </p:nvSpPr>
            <p:spPr bwMode="auto">
              <a:xfrm>
                <a:off x="6158614" y="1956990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3" name="Arc 1499"/>
              <p:cNvSpPr>
                <a:spLocks/>
              </p:cNvSpPr>
              <p:nvPr/>
            </p:nvSpPr>
            <p:spPr bwMode="auto">
              <a:xfrm flipH="1" flipV="1">
                <a:off x="5763074" y="3025441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" name="Arc 1500"/>
              <p:cNvSpPr>
                <a:spLocks/>
              </p:cNvSpPr>
              <p:nvPr/>
            </p:nvSpPr>
            <p:spPr bwMode="auto">
              <a:xfrm flipV="1">
                <a:off x="6158615" y="3025441"/>
                <a:ext cx="400821" cy="3092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" name="Line 1501"/>
              <p:cNvSpPr>
                <a:spLocks noChangeShapeType="1"/>
              </p:cNvSpPr>
              <p:nvPr/>
            </p:nvSpPr>
            <p:spPr bwMode="auto">
              <a:xfrm>
                <a:off x="5761314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" name="Line 1502"/>
              <p:cNvSpPr>
                <a:spLocks noChangeShapeType="1"/>
              </p:cNvSpPr>
              <p:nvPr/>
            </p:nvSpPr>
            <p:spPr bwMode="auto">
              <a:xfrm>
                <a:off x="6559436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" name="Freeform 1503"/>
              <p:cNvSpPr>
                <a:spLocks/>
              </p:cNvSpPr>
              <p:nvPr/>
            </p:nvSpPr>
            <p:spPr bwMode="auto">
              <a:xfrm>
                <a:off x="5761314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8" name="Freeform 1504"/>
              <p:cNvSpPr>
                <a:spLocks/>
              </p:cNvSpPr>
              <p:nvPr/>
            </p:nvSpPr>
            <p:spPr bwMode="auto">
              <a:xfrm>
                <a:off x="5761314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9" name="Freeform 1505"/>
              <p:cNvSpPr>
                <a:spLocks/>
              </p:cNvSpPr>
              <p:nvPr/>
            </p:nvSpPr>
            <p:spPr bwMode="auto">
              <a:xfrm>
                <a:off x="6359906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" name="Freeform 1506"/>
              <p:cNvSpPr>
                <a:spLocks/>
              </p:cNvSpPr>
              <p:nvPr/>
            </p:nvSpPr>
            <p:spPr bwMode="auto">
              <a:xfrm>
                <a:off x="6359906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" name="Rectangle 1507"/>
              <p:cNvSpPr>
                <a:spLocks noChangeArrowheads="1"/>
              </p:cNvSpPr>
              <p:nvPr/>
            </p:nvSpPr>
            <p:spPr bwMode="auto">
              <a:xfrm>
                <a:off x="5811307" y="1953230"/>
                <a:ext cx="749889" cy="953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/>
              <a:lstStyle/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r>
                  <a:rPr lang="ru-RU" sz="400" b="1">
                    <a:solidFill>
                      <a:srgbClr val="FF0000"/>
                    </a:solidFill>
                    <a:latin typeface="Arial Black" pitchFamily="34" charset="0"/>
                  </a:rPr>
                  <a:t>    </a:t>
                </a:r>
              </a:p>
            </p:txBody>
          </p:sp>
          <p:sp>
            <p:nvSpPr>
              <p:cNvPr id="562" name="Rectangle 1507"/>
              <p:cNvSpPr>
                <a:spLocks noChangeArrowheads="1"/>
              </p:cNvSpPr>
              <p:nvPr/>
            </p:nvSpPr>
            <p:spPr bwMode="auto">
              <a:xfrm>
                <a:off x="5804083" y="2176976"/>
                <a:ext cx="757111" cy="9639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 dirty="0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КЧ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КЖ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ЛМ</a:t>
                </a: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МГ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НС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 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</p:grpSp>
      <p:grpSp>
        <p:nvGrpSpPr>
          <p:cNvPr id="563" name="Группа 544"/>
          <p:cNvGrpSpPr>
            <a:grpSpLocks/>
          </p:cNvGrpSpPr>
          <p:nvPr/>
        </p:nvGrpSpPr>
        <p:grpSpPr bwMode="auto">
          <a:xfrm>
            <a:off x="6667500" y="3804554"/>
            <a:ext cx="2476500" cy="3053446"/>
            <a:chOff x="6667500" y="3804559"/>
            <a:chExt cx="2476500" cy="3053444"/>
          </a:xfrm>
        </p:grpSpPr>
        <p:sp>
          <p:nvSpPr>
            <p:cNvPr id="564" name="Text Box 47"/>
            <p:cNvSpPr txBox="1">
              <a:spLocks noChangeArrowheads="1"/>
            </p:cNvSpPr>
            <p:nvPr/>
          </p:nvSpPr>
          <p:spPr bwMode="auto">
            <a:xfrm>
              <a:off x="6667500" y="3804559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565" name="Rectangle 51"/>
            <p:cNvSpPr>
              <a:spLocks noChangeAspect="1" noChangeArrowheads="1"/>
            </p:cNvSpPr>
            <p:nvPr/>
          </p:nvSpPr>
          <p:spPr bwMode="auto">
            <a:xfrm>
              <a:off x="6667500" y="4092627"/>
              <a:ext cx="2476500" cy="27653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566" name="Прямоугольник 565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67" name="Прямоугольник 566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68" name="Прямоугольник 567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69" name="Прямоугольник 568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70" name="TextBox 27"/>
            <p:cNvSpPr txBox="1">
              <a:spLocks noChangeArrowheads="1"/>
            </p:cNvSpPr>
            <p:nvPr/>
          </p:nvSpPr>
          <p:spPr bwMode="auto">
            <a:xfrm>
              <a:off x="7015163" y="5646517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71" name="TextBox 27"/>
            <p:cNvSpPr txBox="1">
              <a:spLocks noChangeArrowheads="1"/>
            </p:cNvSpPr>
            <p:nvPr/>
          </p:nvSpPr>
          <p:spPr bwMode="auto">
            <a:xfrm>
              <a:off x="7015163" y="637889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72" name="Прямоугольник 571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73" name="TextBox 26"/>
            <p:cNvSpPr txBox="1">
              <a:spLocks noChangeArrowheads="1"/>
            </p:cNvSpPr>
            <p:nvPr/>
          </p:nvSpPr>
          <p:spPr bwMode="auto">
            <a:xfrm>
              <a:off x="7011626" y="4945230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74" name="TextBox 27"/>
            <p:cNvSpPr txBox="1">
              <a:spLocks noChangeArrowheads="1"/>
            </p:cNvSpPr>
            <p:nvPr/>
          </p:nvSpPr>
          <p:spPr bwMode="auto">
            <a:xfrm>
              <a:off x="7015163" y="5302418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75" name="TextBox 27"/>
            <p:cNvSpPr txBox="1">
              <a:spLocks noChangeArrowheads="1"/>
            </p:cNvSpPr>
            <p:nvPr/>
          </p:nvSpPr>
          <p:spPr bwMode="auto">
            <a:xfrm>
              <a:off x="7015163" y="601679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76" name="Прямоугольник 575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77" name="Прямоугольник 576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578" name="TextBox 27"/>
            <p:cNvSpPr txBox="1">
              <a:spLocks noChangeArrowheads="1"/>
            </p:cNvSpPr>
            <p:nvPr/>
          </p:nvSpPr>
          <p:spPr bwMode="auto">
            <a:xfrm>
              <a:off x="7011627" y="422416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579" name="TextBox 27"/>
            <p:cNvSpPr txBox="1">
              <a:spLocks noChangeArrowheads="1"/>
            </p:cNvSpPr>
            <p:nvPr/>
          </p:nvSpPr>
          <p:spPr bwMode="auto">
            <a:xfrm>
              <a:off x="7015163" y="456914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</p:grpSp>
      <p:pic>
        <p:nvPicPr>
          <p:cNvPr id="531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65" t="31" r="35818" b="2"/>
          <a:stretch>
            <a:fillRect/>
          </a:stretch>
        </p:blipFill>
        <p:spPr bwMode="auto">
          <a:xfrm>
            <a:off x="11113" y="581025"/>
            <a:ext cx="4470400" cy="627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2" name="Группа 603"/>
          <p:cNvGrpSpPr>
            <a:grpSpLocks/>
          </p:cNvGrpSpPr>
          <p:nvPr/>
        </p:nvGrpSpPr>
        <p:grpSpPr bwMode="auto">
          <a:xfrm>
            <a:off x="3941763" y="5341938"/>
            <a:ext cx="220662" cy="349250"/>
            <a:chOff x="8472502" y="800085"/>
            <a:chExt cx="919633" cy="1705897"/>
          </a:xfrm>
        </p:grpSpPr>
        <p:grpSp>
          <p:nvGrpSpPr>
            <p:cNvPr id="53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53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54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546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47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54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54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45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542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543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536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37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38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39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534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80" name="Группа 603"/>
          <p:cNvGrpSpPr>
            <a:grpSpLocks/>
          </p:cNvGrpSpPr>
          <p:nvPr/>
        </p:nvGrpSpPr>
        <p:grpSpPr bwMode="auto">
          <a:xfrm>
            <a:off x="3154363" y="5373688"/>
            <a:ext cx="220662" cy="349250"/>
            <a:chOff x="8472502" y="800085"/>
            <a:chExt cx="919633" cy="1705897"/>
          </a:xfrm>
        </p:grpSpPr>
        <p:grpSp>
          <p:nvGrpSpPr>
            <p:cNvPr id="581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583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588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594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95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589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59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93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590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591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584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85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86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87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582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96" name="Группа 603"/>
          <p:cNvGrpSpPr>
            <a:grpSpLocks/>
          </p:cNvGrpSpPr>
          <p:nvPr/>
        </p:nvGrpSpPr>
        <p:grpSpPr bwMode="auto">
          <a:xfrm>
            <a:off x="3232150" y="6226175"/>
            <a:ext cx="220663" cy="349250"/>
            <a:chOff x="8472502" y="800085"/>
            <a:chExt cx="919633" cy="1705897"/>
          </a:xfrm>
        </p:grpSpPr>
        <p:grpSp>
          <p:nvGrpSpPr>
            <p:cNvPr id="597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599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04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10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11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05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0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09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06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07" name="Line 1502"/>
                <p:cNvSpPr>
                  <a:spLocks noChangeShapeType="1"/>
                </p:cNvSpPr>
                <p:nvPr/>
              </p:nvSpPr>
              <p:spPr bwMode="auto">
                <a:xfrm>
                  <a:off x="20683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00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01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02" name="Freeform 1505"/>
              <p:cNvSpPr>
                <a:spLocks/>
              </p:cNvSpPr>
              <p:nvPr/>
            </p:nvSpPr>
            <p:spPr bwMode="auto">
              <a:xfrm>
                <a:off x="15590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03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598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12" name="Группа 603"/>
          <p:cNvGrpSpPr>
            <a:grpSpLocks/>
          </p:cNvGrpSpPr>
          <p:nvPr/>
        </p:nvGrpSpPr>
        <p:grpSpPr bwMode="auto">
          <a:xfrm>
            <a:off x="2590800" y="5562600"/>
            <a:ext cx="219075" cy="350838"/>
            <a:chOff x="8472502" y="800085"/>
            <a:chExt cx="919633" cy="1705897"/>
          </a:xfrm>
        </p:grpSpPr>
        <p:grpSp>
          <p:nvGrpSpPr>
            <p:cNvPr id="61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1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2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26" name="Arc 1496"/>
                  <p:cNvSpPr>
                    <a:spLocks/>
                  </p:cNvSpPr>
                  <p:nvPr/>
                </p:nvSpPr>
                <p:spPr bwMode="auto">
                  <a:xfrm flipH="1">
                    <a:off x="777" y="0"/>
                    <a:ext cx="99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27" name="Arc 1497"/>
                  <p:cNvSpPr>
                    <a:spLocks/>
                  </p:cNvSpPr>
                  <p:nvPr/>
                </p:nvSpPr>
                <p:spPr bwMode="auto">
                  <a:xfrm>
                    <a:off x="10728" y="0"/>
                    <a:ext cx="99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2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2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7" y="897"/>
                    <a:ext cx="99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25" name="Arc 1500"/>
                  <p:cNvSpPr>
                    <a:spLocks/>
                  </p:cNvSpPr>
                  <p:nvPr/>
                </p:nvSpPr>
                <p:spPr bwMode="auto">
                  <a:xfrm flipV="1">
                    <a:off x="10728" y="897"/>
                    <a:ext cx="99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22" name="Line 1501"/>
                <p:cNvSpPr>
                  <a:spLocks noChangeShapeType="1"/>
                </p:cNvSpPr>
                <p:nvPr/>
              </p:nvSpPr>
              <p:spPr bwMode="auto">
                <a:xfrm>
                  <a:off x="777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23" name="Line 1502"/>
                <p:cNvSpPr>
                  <a:spLocks noChangeShapeType="1"/>
                </p:cNvSpPr>
                <p:nvPr/>
              </p:nvSpPr>
              <p:spPr bwMode="auto">
                <a:xfrm>
                  <a:off x="20678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16" name="Freeform 1503"/>
              <p:cNvSpPr>
                <a:spLocks/>
              </p:cNvSpPr>
              <p:nvPr/>
            </p:nvSpPr>
            <p:spPr bwMode="auto">
              <a:xfrm>
                <a:off x="777" y="5882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17" name="Freeform 1504"/>
              <p:cNvSpPr>
                <a:spLocks/>
              </p:cNvSpPr>
              <p:nvPr/>
            </p:nvSpPr>
            <p:spPr bwMode="auto">
              <a:xfrm>
                <a:off x="777" y="11764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18" name="Freeform 1505"/>
              <p:cNvSpPr>
                <a:spLocks/>
              </p:cNvSpPr>
              <p:nvPr/>
            </p:nvSpPr>
            <p:spPr bwMode="auto">
              <a:xfrm>
                <a:off x="15703" y="5882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19" name="Freeform 1506"/>
              <p:cNvSpPr>
                <a:spLocks/>
              </p:cNvSpPr>
              <p:nvPr/>
            </p:nvSpPr>
            <p:spPr bwMode="auto">
              <a:xfrm>
                <a:off x="15703" y="11764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14" name="Rectangle 1507"/>
            <p:cNvSpPr>
              <a:spLocks noChangeArrowheads="1"/>
            </p:cNvSpPr>
            <p:nvPr/>
          </p:nvSpPr>
          <p:spPr bwMode="auto">
            <a:xfrm>
              <a:off x="8505824" y="1000778"/>
              <a:ext cx="886311" cy="1296789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28" name="Группа 603"/>
          <p:cNvGrpSpPr>
            <a:grpSpLocks/>
          </p:cNvGrpSpPr>
          <p:nvPr/>
        </p:nvGrpSpPr>
        <p:grpSpPr bwMode="auto">
          <a:xfrm>
            <a:off x="2187575" y="4398963"/>
            <a:ext cx="220663" cy="349250"/>
            <a:chOff x="8472502" y="800085"/>
            <a:chExt cx="919633" cy="1705897"/>
          </a:xfrm>
        </p:grpSpPr>
        <p:grpSp>
          <p:nvGrpSpPr>
            <p:cNvPr id="629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31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36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42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10496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43" name="Arc 1497"/>
                  <p:cNvSpPr>
                    <a:spLocks/>
                  </p:cNvSpPr>
                  <p:nvPr/>
                </p:nvSpPr>
                <p:spPr bwMode="auto">
                  <a:xfrm>
                    <a:off x="11268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37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4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10496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41" name="Arc 1500"/>
                  <p:cNvSpPr>
                    <a:spLocks/>
                  </p:cNvSpPr>
                  <p:nvPr/>
                </p:nvSpPr>
                <p:spPr bwMode="auto">
                  <a:xfrm flipV="1">
                    <a:off x="11268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38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39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32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33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34" name="Freeform 1505"/>
              <p:cNvSpPr>
                <a:spLocks/>
              </p:cNvSpPr>
              <p:nvPr/>
            </p:nvSpPr>
            <p:spPr bwMode="auto">
              <a:xfrm>
                <a:off x="16207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35" name="Freeform 1506"/>
              <p:cNvSpPr>
                <a:spLocks/>
              </p:cNvSpPr>
              <p:nvPr/>
            </p:nvSpPr>
            <p:spPr bwMode="auto">
              <a:xfrm>
                <a:off x="16207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30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44" name="Группа 603"/>
          <p:cNvGrpSpPr>
            <a:grpSpLocks/>
          </p:cNvGrpSpPr>
          <p:nvPr/>
        </p:nvGrpSpPr>
        <p:grpSpPr bwMode="auto">
          <a:xfrm>
            <a:off x="2136775" y="5162550"/>
            <a:ext cx="220663" cy="349250"/>
            <a:chOff x="8472502" y="800085"/>
            <a:chExt cx="919633" cy="1705897"/>
          </a:xfrm>
        </p:grpSpPr>
        <p:grpSp>
          <p:nvGrpSpPr>
            <p:cNvPr id="645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47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52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58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59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0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53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5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57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650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54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55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48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49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50" name="Freeform 1505"/>
              <p:cNvSpPr>
                <a:spLocks/>
              </p:cNvSpPr>
              <p:nvPr/>
            </p:nvSpPr>
            <p:spPr bwMode="auto">
              <a:xfrm>
                <a:off x="16207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51" name="Freeform 1506"/>
              <p:cNvSpPr>
                <a:spLocks/>
              </p:cNvSpPr>
              <p:nvPr/>
            </p:nvSpPr>
            <p:spPr bwMode="auto">
              <a:xfrm>
                <a:off x="16207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46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60" name="Группа 603"/>
          <p:cNvGrpSpPr>
            <a:grpSpLocks/>
          </p:cNvGrpSpPr>
          <p:nvPr/>
        </p:nvGrpSpPr>
        <p:grpSpPr bwMode="auto">
          <a:xfrm>
            <a:off x="1435100" y="5516563"/>
            <a:ext cx="220663" cy="349250"/>
            <a:chOff x="8472502" y="800085"/>
            <a:chExt cx="919633" cy="1705897"/>
          </a:xfrm>
        </p:grpSpPr>
        <p:grpSp>
          <p:nvGrpSpPr>
            <p:cNvPr id="661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63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68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74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75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0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69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7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73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650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70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71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64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65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66" name="Freeform 1505"/>
              <p:cNvSpPr>
                <a:spLocks/>
              </p:cNvSpPr>
              <p:nvPr/>
            </p:nvSpPr>
            <p:spPr bwMode="auto">
              <a:xfrm>
                <a:off x="16207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67" name="Freeform 1506"/>
              <p:cNvSpPr>
                <a:spLocks/>
              </p:cNvSpPr>
              <p:nvPr/>
            </p:nvSpPr>
            <p:spPr bwMode="auto">
              <a:xfrm>
                <a:off x="16207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62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76" name="Группа 603"/>
          <p:cNvGrpSpPr>
            <a:grpSpLocks/>
          </p:cNvGrpSpPr>
          <p:nvPr/>
        </p:nvGrpSpPr>
        <p:grpSpPr bwMode="auto">
          <a:xfrm>
            <a:off x="1720850" y="5837238"/>
            <a:ext cx="220663" cy="350837"/>
            <a:chOff x="8472502" y="800085"/>
            <a:chExt cx="919633" cy="1705897"/>
          </a:xfrm>
        </p:grpSpPr>
        <p:grpSp>
          <p:nvGrpSpPr>
            <p:cNvPr id="677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79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684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690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91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685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68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97"/>
                    <a:ext cx="9879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689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97"/>
                    <a:ext cx="106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686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687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80" name="Freeform 1503"/>
              <p:cNvSpPr>
                <a:spLocks/>
              </p:cNvSpPr>
              <p:nvPr/>
            </p:nvSpPr>
            <p:spPr bwMode="auto">
              <a:xfrm>
                <a:off x="772" y="5882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81" name="Freeform 1504"/>
              <p:cNvSpPr>
                <a:spLocks/>
              </p:cNvSpPr>
              <p:nvPr/>
            </p:nvSpPr>
            <p:spPr bwMode="auto">
              <a:xfrm>
                <a:off x="772" y="11764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82" name="Freeform 1505"/>
              <p:cNvSpPr>
                <a:spLocks/>
              </p:cNvSpPr>
              <p:nvPr/>
            </p:nvSpPr>
            <p:spPr bwMode="auto">
              <a:xfrm>
                <a:off x="16207" y="5882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83" name="Freeform 1506"/>
              <p:cNvSpPr>
                <a:spLocks/>
              </p:cNvSpPr>
              <p:nvPr/>
            </p:nvSpPr>
            <p:spPr bwMode="auto">
              <a:xfrm>
                <a:off x="16207" y="11764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78" name="Rectangle 1507"/>
            <p:cNvSpPr>
              <a:spLocks noChangeArrowheads="1"/>
            </p:cNvSpPr>
            <p:nvPr/>
          </p:nvSpPr>
          <p:spPr bwMode="auto">
            <a:xfrm>
              <a:off x="8505584" y="1000779"/>
              <a:ext cx="886551" cy="12967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92" name="Группа 603"/>
          <p:cNvGrpSpPr>
            <a:grpSpLocks/>
          </p:cNvGrpSpPr>
          <p:nvPr/>
        </p:nvGrpSpPr>
        <p:grpSpPr bwMode="auto">
          <a:xfrm>
            <a:off x="1190625" y="6184900"/>
            <a:ext cx="220663" cy="349250"/>
            <a:chOff x="8472502" y="800085"/>
            <a:chExt cx="919633" cy="1705897"/>
          </a:xfrm>
        </p:grpSpPr>
        <p:grpSp>
          <p:nvGrpSpPr>
            <p:cNvPr id="69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69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0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06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07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0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0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05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02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03" name="Line 1502"/>
                <p:cNvSpPr>
                  <a:spLocks noChangeShapeType="1"/>
                </p:cNvSpPr>
                <p:nvPr/>
              </p:nvSpPr>
              <p:spPr bwMode="auto">
                <a:xfrm>
                  <a:off x="20683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696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97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98" name="Freeform 1505"/>
              <p:cNvSpPr>
                <a:spLocks/>
              </p:cNvSpPr>
              <p:nvPr/>
            </p:nvSpPr>
            <p:spPr bwMode="auto">
              <a:xfrm>
                <a:off x="15590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699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94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08" name="Группа 603"/>
          <p:cNvGrpSpPr>
            <a:grpSpLocks/>
          </p:cNvGrpSpPr>
          <p:nvPr/>
        </p:nvGrpSpPr>
        <p:grpSpPr bwMode="auto">
          <a:xfrm>
            <a:off x="665163" y="5649913"/>
            <a:ext cx="219075" cy="350837"/>
            <a:chOff x="8472502" y="800085"/>
            <a:chExt cx="919633" cy="1705897"/>
          </a:xfrm>
        </p:grpSpPr>
        <p:grpSp>
          <p:nvGrpSpPr>
            <p:cNvPr id="709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11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16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22" name="Arc 1496"/>
                  <p:cNvSpPr>
                    <a:spLocks/>
                  </p:cNvSpPr>
                  <p:nvPr/>
                </p:nvSpPr>
                <p:spPr bwMode="auto">
                  <a:xfrm flipH="1">
                    <a:off x="777" y="0"/>
                    <a:ext cx="99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23" name="Arc 1497"/>
                  <p:cNvSpPr>
                    <a:spLocks/>
                  </p:cNvSpPr>
                  <p:nvPr/>
                </p:nvSpPr>
                <p:spPr bwMode="auto">
                  <a:xfrm>
                    <a:off x="10728" y="0"/>
                    <a:ext cx="99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17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2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7" y="897"/>
                    <a:ext cx="99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21" name="Arc 1500"/>
                  <p:cNvSpPr>
                    <a:spLocks/>
                  </p:cNvSpPr>
                  <p:nvPr/>
                </p:nvSpPr>
                <p:spPr bwMode="auto">
                  <a:xfrm flipV="1">
                    <a:off x="10728" y="897"/>
                    <a:ext cx="99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18" name="Line 1501"/>
                <p:cNvSpPr>
                  <a:spLocks noChangeShapeType="1"/>
                </p:cNvSpPr>
                <p:nvPr/>
              </p:nvSpPr>
              <p:spPr bwMode="auto">
                <a:xfrm>
                  <a:off x="777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19" name="Line 1502"/>
                <p:cNvSpPr>
                  <a:spLocks noChangeShapeType="1"/>
                </p:cNvSpPr>
                <p:nvPr/>
              </p:nvSpPr>
              <p:spPr bwMode="auto">
                <a:xfrm>
                  <a:off x="20678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12" name="Freeform 1503"/>
              <p:cNvSpPr>
                <a:spLocks/>
              </p:cNvSpPr>
              <p:nvPr/>
            </p:nvSpPr>
            <p:spPr bwMode="auto">
              <a:xfrm>
                <a:off x="777" y="5882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13" name="Freeform 1504"/>
              <p:cNvSpPr>
                <a:spLocks/>
              </p:cNvSpPr>
              <p:nvPr/>
            </p:nvSpPr>
            <p:spPr bwMode="auto">
              <a:xfrm>
                <a:off x="777" y="11764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14" name="Freeform 1505"/>
              <p:cNvSpPr>
                <a:spLocks/>
              </p:cNvSpPr>
              <p:nvPr/>
            </p:nvSpPr>
            <p:spPr bwMode="auto">
              <a:xfrm>
                <a:off x="15703" y="5882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15" name="Freeform 1506"/>
              <p:cNvSpPr>
                <a:spLocks/>
              </p:cNvSpPr>
              <p:nvPr/>
            </p:nvSpPr>
            <p:spPr bwMode="auto">
              <a:xfrm>
                <a:off x="15703" y="11764"/>
                <a:ext cx="4975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10" name="Rectangle 1507"/>
            <p:cNvSpPr>
              <a:spLocks noChangeArrowheads="1"/>
            </p:cNvSpPr>
            <p:nvPr/>
          </p:nvSpPr>
          <p:spPr bwMode="auto">
            <a:xfrm>
              <a:off x="8505820" y="1000779"/>
              <a:ext cx="886315" cy="12967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24" name="Группа 603"/>
          <p:cNvGrpSpPr>
            <a:grpSpLocks/>
          </p:cNvGrpSpPr>
          <p:nvPr/>
        </p:nvGrpSpPr>
        <p:grpSpPr bwMode="auto">
          <a:xfrm>
            <a:off x="830263" y="4405313"/>
            <a:ext cx="220662" cy="349250"/>
            <a:chOff x="8472502" y="800085"/>
            <a:chExt cx="919633" cy="1705897"/>
          </a:xfrm>
        </p:grpSpPr>
        <p:grpSp>
          <p:nvGrpSpPr>
            <p:cNvPr id="725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27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32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38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39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1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33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3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37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651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34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35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28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29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0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711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1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711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26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40" name="Группа 603"/>
          <p:cNvGrpSpPr>
            <a:grpSpLocks/>
          </p:cNvGrpSpPr>
          <p:nvPr/>
        </p:nvGrpSpPr>
        <p:grpSpPr bwMode="auto">
          <a:xfrm>
            <a:off x="431800" y="3871913"/>
            <a:ext cx="220663" cy="349250"/>
            <a:chOff x="8472502" y="800085"/>
            <a:chExt cx="919633" cy="1705897"/>
          </a:xfrm>
        </p:grpSpPr>
        <p:grpSp>
          <p:nvGrpSpPr>
            <p:cNvPr id="741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43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48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54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55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0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49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5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53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650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50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51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44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45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46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711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47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711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42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56" name="Группа 603"/>
          <p:cNvGrpSpPr>
            <a:grpSpLocks/>
          </p:cNvGrpSpPr>
          <p:nvPr/>
        </p:nvGrpSpPr>
        <p:grpSpPr bwMode="auto">
          <a:xfrm>
            <a:off x="1538288" y="3911600"/>
            <a:ext cx="220662" cy="349250"/>
            <a:chOff x="8472502" y="800085"/>
            <a:chExt cx="919633" cy="1705897"/>
          </a:xfrm>
        </p:grpSpPr>
        <p:grpSp>
          <p:nvGrpSpPr>
            <p:cNvPr id="757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59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64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70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10496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71" name="Arc 1497"/>
                  <p:cNvSpPr>
                    <a:spLocks/>
                  </p:cNvSpPr>
                  <p:nvPr/>
                </p:nvSpPr>
                <p:spPr bwMode="auto">
                  <a:xfrm>
                    <a:off x="11268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65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6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10496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69" name="Arc 1500"/>
                  <p:cNvSpPr>
                    <a:spLocks/>
                  </p:cNvSpPr>
                  <p:nvPr/>
                </p:nvSpPr>
                <p:spPr bwMode="auto">
                  <a:xfrm flipV="1">
                    <a:off x="11268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66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67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60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1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2" name="Freeform 1505"/>
              <p:cNvSpPr>
                <a:spLocks/>
              </p:cNvSpPr>
              <p:nvPr/>
            </p:nvSpPr>
            <p:spPr bwMode="auto">
              <a:xfrm>
                <a:off x="16207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3" name="Freeform 1506"/>
              <p:cNvSpPr>
                <a:spLocks/>
              </p:cNvSpPr>
              <p:nvPr/>
            </p:nvSpPr>
            <p:spPr bwMode="auto">
              <a:xfrm>
                <a:off x="16207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58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72" name="Группа 603"/>
          <p:cNvGrpSpPr>
            <a:grpSpLocks/>
          </p:cNvGrpSpPr>
          <p:nvPr/>
        </p:nvGrpSpPr>
        <p:grpSpPr bwMode="auto">
          <a:xfrm>
            <a:off x="1047750" y="3322638"/>
            <a:ext cx="220663" cy="350837"/>
            <a:chOff x="8472502" y="800085"/>
            <a:chExt cx="919633" cy="1705897"/>
          </a:xfrm>
        </p:grpSpPr>
        <p:grpSp>
          <p:nvGrpSpPr>
            <p:cNvPr id="77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7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8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786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87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0" cy="1986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8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78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97"/>
                    <a:ext cx="9879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85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97"/>
                    <a:ext cx="10650" cy="1910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82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83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96"/>
                  <a:ext cx="0" cy="11673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76" name="Freeform 1503"/>
              <p:cNvSpPr>
                <a:spLocks/>
              </p:cNvSpPr>
              <p:nvPr/>
            </p:nvSpPr>
            <p:spPr bwMode="auto">
              <a:xfrm>
                <a:off x="772" y="5882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7" name="Freeform 1504"/>
              <p:cNvSpPr>
                <a:spLocks/>
              </p:cNvSpPr>
              <p:nvPr/>
            </p:nvSpPr>
            <p:spPr bwMode="auto">
              <a:xfrm>
                <a:off x="772" y="11764"/>
                <a:ext cx="5094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8" name="Freeform 1505"/>
              <p:cNvSpPr>
                <a:spLocks/>
              </p:cNvSpPr>
              <p:nvPr/>
            </p:nvSpPr>
            <p:spPr bwMode="auto">
              <a:xfrm>
                <a:off x="15590" y="5882"/>
                <a:ext cx="5711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9" name="Freeform 1506"/>
              <p:cNvSpPr>
                <a:spLocks/>
              </p:cNvSpPr>
              <p:nvPr/>
            </p:nvSpPr>
            <p:spPr bwMode="auto">
              <a:xfrm>
                <a:off x="15590" y="11764"/>
                <a:ext cx="5711" cy="235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74" name="Rectangle 1507"/>
            <p:cNvSpPr>
              <a:spLocks noChangeArrowheads="1"/>
            </p:cNvSpPr>
            <p:nvPr/>
          </p:nvSpPr>
          <p:spPr bwMode="auto">
            <a:xfrm>
              <a:off x="8505584" y="1000779"/>
              <a:ext cx="886551" cy="1296792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88" name="Группа 603"/>
          <p:cNvGrpSpPr>
            <a:grpSpLocks/>
          </p:cNvGrpSpPr>
          <p:nvPr/>
        </p:nvGrpSpPr>
        <p:grpSpPr bwMode="auto">
          <a:xfrm>
            <a:off x="2487613" y="3443288"/>
            <a:ext cx="220662" cy="349250"/>
            <a:chOff x="8472502" y="800085"/>
            <a:chExt cx="919633" cy="1705897"/>
          </a:xfrm>
        </p:grpSpPr>
        <p:grpSp>
          <p:nvGrpSpPr>
            <p:cNvPr id="789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791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796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02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03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97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0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01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98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99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92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93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94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95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90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04" name="Группа 603"/>
          <p:cNvGrpSpPr>
            <a:grpSpLocks/>
          </p:cNvGrpSpPr>
          <p:nvPr/>
        </p:nvGrpSpPr>
        <p:grpSpPr bwMode="auto">
          <a:xfrm>
            <a:off x="3421063" y="4052888"/>
            <a:ext cx="220662" cy="349250"/>
            <a:chOff x="8472502" y="800085"/>
            <a:chExt cx="919633" cy="1705897"/>
          </a:xfrm>
        </p:grpSpPr>
        <p:grpSp>
          <p:nvGrpSpPr>
            <p:cNvPr id="805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07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12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18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19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13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1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17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14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15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08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09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0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1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06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20" name="Группа 603"/>
          <p:cNvGrpSpPr>
            <a:grpSpLocks/>
          </p:cNvGrpSpPr>
          <p:nvPr/>
        </p:nvGrpSpPr>
        <p:grpSpPr bwMode="auto">
          <a:xfrm>
            <a:off x="3344863" y="3290888"/>
            <a:ext cx="220662" cy="349250"/>
            <a:chOff x="8472502" y="800085"/>
            <a:chExt cx="919633" cy="1705897"/>
          </a:xfrm>
        </p:grpSpPr>
        <p:grpSp>
          <p:nvGrpSpPr>
            <p:cNvPr id="821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23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28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34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35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29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3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33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30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31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24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25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26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27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22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36" name="Группа 603"/>
          <p:cNvGrpSpPr>
            <a:grpSpLocks/>
          </p:cNvGrpSpPr>
          <p:nvPr/>
        </p:nvGrpSpPr>
        <p:grpSpPr bwMode="auto">
          <a:xfrm>
            <a:off x="1192213" y="1938338"/>
            <a:ext cx="220662" cy="349250"/>
            <a:chOff x="8472502" y="800085"/>
            <a:chExt cx="919633" cy="1705897"/>
          </a:xfrm>
        </p:grpSpPr>
        <p:grpSp>
          <p:nvGrpSpPr>
            <p:cNvPr id="837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39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44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50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51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651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45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4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49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651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46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47" name="Line 1502"/>
                <p:cNvSpPr>
                  <a:spLocks noChangeShapeType="1"/>
                </p:cNvSpPr>
                <p:nvPr/>
              </p:nvSpPr>
              <p:spPr bwMode="auto">
                <a:xfrm>
                  <a:off x="21301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40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1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2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711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3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711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38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52" name="Группа 603"/>
          <p:cNvGrpSpPr>
            <a:grpSpLocks/>
          </p:cNvGrpSpPr>
          <p:nvPr/>
        </p:nvGrpSpPr>
        <p:grpSpPr bwMode="auto">
          <a:xfrm>
            <a:off x="1766888" y="2249488"/>
            <a:ext cx="220662" cy="349250"/>
            <a:chOff x="8472502" y="800085"/>
            <a:chExt cx="919633" cy="1705897"/>
          </a:xfrm>
        </p:grpSpPr>
        <p:grpSp>
          <p:nvGrpSpPr>
            <p:cNvPr id="85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5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6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66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67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6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6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65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62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63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56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7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8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9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54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68" name="Группа 603"/>
          <p:cNvGrpSpPr>
            <a:grpSpLocks/>
          </p:cNvGrpSpPr>
          <p:nvPr/>
        </p:nvGrpSpPr>
        <p:grpSpPr bwMode="auto">
          <a:xfrm>
            <a:off x="2557463" y="2578100"/>
            <a:ext cx="219075" cy="349250"/>
            <a:chOff x="8472502" y="800085"/>
            <a:chExt cx="919633" cy="1705897"/>
          </a:xfrm>
        </p:grpSpPr>
        <p:grpSp>
          <p:nvGrpSpPr>
            <p:cNvPr id="869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71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76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82" name="Arc 1496"/>
                  <p:cNvSpPr>
                    <a:spLocks/>
                  </p:cNvSpPr>
                  <p:nvPr/>
                </p:nvSpPr>
                <p:spPr bwMode="auto">
                  <a:xfrm flipH="1">
                    <a:off x="777" y="0"/>
                    <a:ext cx="9950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83" name="Arc 1497"/>
                  <p:cNvSpPr>
                    <a:spLocks/>
                  </p:cNvSpPr>
                  <p:nvPr/>
                </p:nvSpPr>
                <p:spPr bwMode="auto">
                  <a:xfrm>
                    <a:off x="10728" y="0"/>
                    <a:ext cx="9950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77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8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7" y="811"/>
                    <a:ext cx="9950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81" name="Arc 1500"/>
                  <p:cNvSpPr>
                    <a:spLocks/>
                  </p:cNvSpPr>
                  <p:nvPr/>
                </p:nvSpPr>
                <p:spPr bwMode="auto">
                  <a:xfrm flipV="1">
                    <a:off x="10728" y="811"/>
                    <a:ext cx="9950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78" name="Line 1501"/>
                <p:cNvSpPr>
                  <a:spLocks noChangeShapeType="1"/>
                </p:cNvSpPr>
                <p:nvPr/>
              </p:nvSpPr>
              <p:spPr bwMode="auto">
                <a:xfrm>
                  <a:off x="777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79" name="Line 1502"/>
                <p:cNvSpPr>
                  <a:spLocks noChangeShapeType="1"/>
                </p:cNvSpPr>
                <p:nvPr/>
              </p:nvSpPr>
              <p:spPr bwMode="auto">
                <a:xfrm>
                  <a:off x="20678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72" name="Freeform 1503"/>
              <p:cNvSpPr>
                <a:spLocks/>
              </p:cNvSpPr>
              <p:nvPr/>
            </p:nvSpPr>
            <p:spPr bwMode="auto">
              <a:xfrm>
                <a:off x="777" y="5909"/>
                <a:ext cx="4975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73" name="Freeform 1504"/>
              <p:cNvSpPr>
                <a:spLocks/>
              </p:cNvSpPr>
              <p:nvPr/>
            </p:nvSpPr>
            <p:spPr bwMode="auto">
              <a:xfrm>
                <a:off x="777" y="11726"/>
                <a:ext cx="4975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74" name="Freeform 1505"/>
              <p:cNvSpPr>
                <a:spLocks/>
              </p:cNvSpPr>
              <p:nvPr/>
            </p:nvSpPr>
            <p:spPr bwMode="auto">
              <a:xfrm>
                <a:off x="15703" y="5909"/>
                <a:ext cx="4975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75" name="Freeform 1506"/>
              <p:cNvSpPr>
                <a:spLocks/>
              </p:cNvSpPr>
              <p:nvPr/>
            </p:nvSpPr>
            <p:spPr bwMode="auto">
              <a:xfrm>
                <a:off x="15703" y="11726"/>
                <a:ext cx="4975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70" name="Rectangle 1507"/>
            <p:cNvSpPr>
              <a:spLocks noChangeArrowheads="1"/>
            </p:cNvSpPr>
            <p:nvPr/>
          </p:nvSpPr>
          <p:spPr bwMode="auto">
            <a:xfrm>
              <a:off x="8505820" y="1001691"/>
              <a:ext cx="886315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84" name="Группа 603"/>
          <p:cNvGrpSpPr>
            <a:grpSpLocks/>
          </p:cNvGrpSpPr>
          <p:nvPr/>
        </p:nvGrpSpPr>
        <p:grpSpPr bwMode="auto">
          <a:xfrm>
            <a:off x="3311525" y="2422525"/>
            <a:ext cx="220663" cy="349250"/>
            <a:chOff x="8472502" y="800085"/>
            <a:chExt cx="919633" cy="1705897"/>
          </a:xfrm>
        </p:grpSpPr>
        <p:grpSp>
          <p:nvGrpSpPr>
            <p:cNvPr id="885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887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892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898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99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93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89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97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94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95" name="Line 1502"/>
                <p:cNvSpPr>
                  <a:spLocks noChangeShapeType="1"/>
                </p:cNvSpPr>
                <p:nvPr/>
              </p:nvSpPr>
              <p:spPr bwMode="auto">
                <a:xfrm>
                  <a:off x="20683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88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89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0" name="Freeform 1505"/>
              <p:cNvSpPr>
                <a:spLocks/>
              </p:cNvSpPr>
              <p:nvPr/>
            </p:nvSpPr>
            <p:spPr bwMode="auto">
              <a:xfrm>
                <a:off x="15590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1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86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00" name="Группа 603"/>
          <p:cNvGrpSpPr>
            <a:grpSpLocks/>
          </p:cNvGrpSpPr>
          <p:nvPr/>
        </p:nvGrpSpPr>
        <p:grpSpPr bwMode="auto">
          <a:xfrm>
            <a:off x="3041650" y="1855788"/>
            <a:ext cx="220663" cy="349250"/>
            <a:chOff x="8472502" y="800085"/>
            <a:chExt cx="919633" cy="1705897"/>
          </a:xfrm>
        </p:grpSpPr>
        <p:grpSp>
          <p:nvGrpSpPr>
            <p:cNvPr id="901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903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908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914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15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09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91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13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10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11" name="Line 1502"/>
                <p:cNvSpPr>
                  <a:spLocks noChangeShapeType="1"/>
                </p:cNvSpPr>
                <p:nvPr/>
              </p:nvSpPr>
              <p:spPr bwMode="auto">
                <a:xfrm>
                  <a:off x="20683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04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05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06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07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02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16" name="Группа 603"/>
          <p:cNvGrpSpPr>
            <a:grpSpLocks/>
          </p:cNvGrpSpPr>
          <p:nvPr/>
        </p:nvGrpSpPr>
        <p:grpSpPr bwMode="auto">
          <a:xfrm>
            <a:off x="2411413" y="1700213"/>
            <a:ext cx="220662" cy="349250"/>
            <a:chOff x="8472502" y="800085"/>
            <a:chExt cx="919633" cy="1705897"/>
          </a:xfrm>
        </p:grpSpPr>
        <p:grpSp>
          <p:nvGrpSpPr>
            <p:cNvPr id="917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919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924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930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31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25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92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29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26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27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20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1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2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3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18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32" name="Группа 603"/>
          <p:cNvGrpSpPr>
            <a:grpSpLocks/>
          </p:cNvGrpSpPr>
          <p:nvPr/>
        </p:nvGrpSpPr>
        <p:grpSpPr bwMode="auto">
          <a:xfrm>
            <a:off x="1871663" y="1628775"/>
            <a:ext cx="220662" cy="349250"/>
            <a:chOff x="8472502" y="800085"/>
            <a:chExt cx="919633" cy="1705897"/>
          </a:xfrm>
        </p:grpSpPr>
        <p:grpSp>
          <p:nvGrpSpPr>
            <p:cNvPr id="933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935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940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946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47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214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41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94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811"/>
                    <a:ext cx="9879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45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811"/>
                    <a:ext cx="10033" cy="19189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42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43" name="Line 1502"/>
                <p:cNvSpPr>
                  <a:spLocks noChangeShapeType="1"/>
                </p:cNvSpPr>
                <p:nvPr/>
              </p:nvSpPr>
              <p:spPr bwMode="auto">
                <a:xfrm>
                  <a:off x="20684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36" name="Freeform 1503"/>
              <p:cNvSpPr>
                <a:spLocks/>
              </p:cNvSpPr>
              <p:nvPr/>
            </p:nvSpPr>
            <p:spPr bwMode="auto">
              <a:xfrm>
                <a:off x="772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7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8" name="Freeform 1505"/>
              <p:cNvSpPr>
                <a:spLocks/>
              </p:cNvSpPr>
              <p:nvPr/>
            </p:nvSpPr>
            <p:spPr bwMode="auto">
              <a:xfrm>
                <a:off x="15590" y="5909"/>
                <a:ext cx="5094" cy="227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9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34" name="Rectangle 1507"/>
            <p:cNvSpPr>
              <a:spLocks noChangeArrowheads="1"/>
            </p:cNvSpPr>
            <p:nvPr/>
          </p:nvSpPr>
          <p:spPr bwMode="auto">
            <a:xfrm>
              <a:off x="8505580" y="1001691"/>
              <a:ext cx="886555" cy="129493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48" name="Группа 603"/>
          <p:cNvGrpSpPr>
            <a:grpSpLocks/>
          </p:cNvGrpSpPr>
          <p:nvPr/>
        </p:nvGrpSpPr>
        <p:grpSpPr bwMode="auto">
          <a:xfrm>
            <a:off x="971550" y="1271588"/>
            <a:ext cx="220663" cy="349250"/>
            <a:chOff x="8472502" y="800085"/>
            <a:chExt cx="919633" cy="1705897"/>
          </a:xfrm>
        </p:grpSpPr>
        <p:grpSp>
          <p:nvGrpSpPr>
            <p:cNvPr id="949" name="Group 1493"/>
            <p:cNvGrpSpPr>
              <a:grpSpLocks/>
            </p:cNvGrpSpPr>
            <p:nvPr/>
          </p:nvGrpSpPr>
          <p:grpSpPr bwMode="auto">
            <a:xfrm>
              <a:off x="8472502" y="800085"/>
              <a:ext cx="857255" cy="1705897"/>
              <a:chOff x="0" y="0"/>
              <a:chExt cx="20000" cy="19998"/>
            </a:xfrm>
          </p:grpSpPr>
          <p:grpSp>
            <p:nvGrpSpPr>
              <p:cNvPr id="951" name="Group 1494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19998"/>
                <a:chOff x="0" y="0"/>
                <a:chExt cx="20000" cy="19998"/>
              </a:xfrm>
            </p:grpSpPr>
            <p:grpSp>
              <p:nvGrpSpPr>
                <p:cNvPr id="956" name="Group 149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0000" cy="4737"/>
                  <a:chOff x="0" y="0"/>
                  <a:chExt cx="20000" cy="20000"/>
                </a:xfrm>
              </p:grpSpPr>
              <p:sp>
                <p:nvSpPr>
                  <p:cNvPr id="962" name="Arc 1496"/>
                  <p:cNvSpPr>
                    <a:spLocks/>
                  </p:cNvSpPr>
                  <p:nvPr/>
                </p:nvSpPr>
                <p:spPr bwMode="auto">
                  <a:xfrm flipH="1">
                    <a:off x="772" y="0"/>
                    <a:ext cx="9879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63" name="Arc 1497"/>
                  <p:cNvSpPr>
                    <a:spLocks/>
                  </p:cNvSpPr>
                  <p:nvPr/>
                </p:nvSpPr>
                <p:spPr bwMode="auto">
                  <a:xfrm>
                    <a:off x="10650" y="0"/>
                    <a:ext cx="10033" cy="199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57" name="Group 1498"/>
                <p:cNvGrpSpPr>
                  <a:grpSpLocks/>
                </p:cNvGrpSpPr>
                <p:nvPr/>
              </p:nvGrpSpPr>
              <p:grpSpPr bwMode="auto">
                <a:xfrm>
                  <a:off x="0" y="15261"/>
                  <a:ext cx="20000" cy="4737"/>
                  <a:chOff x="0" y="0"/>
                  <a:chExt cx="20000" cy="20000"/>
                </a:xfrm>
              </p:grpSpPr>
              <p:sp>
                <p:nvSpPr>
                  <p:cNvPr id="96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772" y="-725"/>
                    <a:ext cx="9879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61" name="Arc 1500"/>
                  <p:cNvSpPr>
                    <a:spLocks/>
                  </p:cNvSpPr>
                  <p:nvPr/>
                </p:nvSpPr>
                <p:spPr bwMode="auto">
                  <a:xfrm flipV="1">
                    <a:off x="10650" y="-725"/>
                    <a:ext cx="10033" cy="2072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58" name="Line 1501"/>
                <p:cNvSpPr>
                  <a:spLocks noChangeShapeType="1"/>
                </p:cNvSpPr>
                <p:nvPr/>
              </p:nvSpPr>
              <p:spPr bwMode="auto">
                <a:xfrm>
                  <a:off x="772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59" name="Line 1502"/>
                <p:cNvSpPr>
                  <a:spLocks noChangeShapeType="1"/>
                </p:cNvSpPr>
                <p:nvPr/>
              </p:nvSpPr>
              <p:spPr bwMode="auto">
                <a:xfrm>
                  <a:off x="20683" y="4727"/>
                  <a:ext cx="0" cy="1172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52" name="Freeform 1503"/>
              <p:cNvSpPr>
                <a:spLocks/>
              </p:cNvSpPr>
              <p:nvPr/>
            </p:nvSpPr>
            <p:spPr bwMode="auto">
              <a:xfrm>
                <a:off x="772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53" name="Freeform 1504"/>
              <p:cNvSpPr>
                <a:spLocks/>
              </p:cNvSpPr>
              <p:nvPr/>
            </p:nvSpPr>
            <p:spPr bwMode="auto">
              <a:xfrm>
                <a:off x="772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54" name="Freeform 1505"/>
              <p:cNvSpPr>
                <a:spLocks/>
              </p:cNvSpPr>
              <p:nvPr/>
            </p:nvSpPr>
            <p:spPr bwMode="auto">
              <a:xfrm>
                <a:off x="15590" y="5908"/>
                <a:ext cx="5094" cy="2273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55" name="Freeform 1506"/>
              <p:cNvSpPr>
                <a:spLocks/>
              </p:cNvSpPr>
              <p:nvPr/>
            </p:nvSpPr>
            <p:spPr bwMode="auto">
              <a:xfrm>
                <a:off x="15590" y="11726"/>
                <a:ext cx="5094" cy="2454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50" name="Rectangle 1507"/>
            <p:cNvSpPr>
              <a:spLocks noChangeArrowheads="1"/>
            </p:cNvSpPr>
            <p:nvPr/>
          </p:nvSpPr>
          <p:spPr bwMode="auto">
            <a:xfrm>
              <a:off x="8505584" y="1001691"/>
              <a:ext cx="886551" cy="129492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4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МГ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ПС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КЖ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С(К)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223220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4" name="Прямоугольник 314"/>
          <p:cNvSpPr>
            <a:spLocks noChangeArrowheads="1"/>
          </p:cNvSpPr>
          <p:nvPr/>
        </p:nvSpPr>
        <p:spPr bwMode="auto">
          <a:xfrm>
            <a:off x="4464000" y="623662"/>
            <a:ext cx="46800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вредителей сельскохозяйственных культур) на </a:t>
            </a:r>
            <a:r>
              <a:rPr lang="ru-RU" sz="1600" dirty="0" smtClean="0">
                <a:cs typeface="Times New Roman" pitchFamily="18" charset="0"/>
              </a:rPr>
              <a:t>2018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74" r="36563" b="1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sp>
        <p:nvSpPr>
          <p:cNvPr id="83" name="Rectangle 1507"/>
          <p:cNvSpPr>
            <a:spLocks noChangeArrowheads="1"/>
          </p:cNvSpPr>
          <p:nvPr/>
        </p:nvSpPr>
        <p:spPr bwMode="auto">
          <a:xfrm>
            <a:off x="3499922" y="2429962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ЛМ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1073521" y="1196752"/>
            <a:ext cx="175529" cy="340265"/>
            <a:chOff x="1073521" y="1196752"/>
            <a:chExt cx="175529" cy="340265"/>
          </a:xfrm>
        </p:grpSpPr>
        <p:grpSp>
          <p:nvGrpSpPr>
            <p:cNvPr id="361" name="Group 1495"/>
            <p:cNvGrpSpPr>
              <a:grpSpLocks/>
            </p:cNvGrpSpPr>
            <p:nvPr/>
          </p:nvGrpSpPr>
          <p:grpSpPr bwMode="auto">
            <a:xfrm>
              <a:off x="1073521" y="1196752"/>
              <a:ext cx="173945" cy="78214"/>
              <a:chOff x="0" y="0"/>
              <a:chExt cx="20000" cy="20000"/>
            </a:xfrm>
          </p:grpSpPr>
          <p:sp>
            <p:nvSpPr>
              <p:cNvPr id="367" name="Arc 1496"/>
              <p:cNvSpPr>
                <a:spLocks/>
              </p:cNvSpPr>
              <p:nvPr/>
            </p:nvSpPr>
            <p:spPr bwMode="auto">
              <a:xfrm flipH="1">
                <a:off x="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368" name="Arc 1497"/>
              <p:cNvSpPr>
                <a:spLocks/>
              </p:cNvSpPr>
              <p:nvPr/>
            </p:nvSpPr>
            <p:spPr bwMode="auto">
              <a:xfrm>
                <a:off x="9978" y="0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362" name="Group 1498"/>
            <p:cNvGrpSpPr>
              <a:grpSpLocks/>
            </p:cNvGrpSpPr>
            <p:nvPr/>
          </p:nvGrpSpPr>
          <p:grpSpPr bwMode="auto">
            <a:xfrm>
              <a:off x="1077105" y="1459131"/>
              <a:ext cx="171945" cy="77886"/>
              <a:chOff x="230" y="84"/>
              <a:chExt cx="19770" cy="19916"/>
            </a:xfrm>
          </p:grpSpPr>
          <p:sp>
            <p:nvSpPr>
              <p:cNvPr id="365" name="Arc 1499"/>
              <p:cNvSpPr>
                <a:spLocks/>
              </p:cNvSpPr>
              <p:nvPr/>
            </p:nvSpPr>
            <p:spPr bwMode="auto">
              <a:xfrm flipH="1" flipV="1">
                <a:off x="23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366" name="Arc 1500"/>
              <p:cNvSpPr>
                <a:spLocks/>
              </p:cNvSpPr>
              <p:nvPr/>
            </p:nvSpPr>
            <p:spPr bwMode="auto">
              <a:xfrm flipV="1">
                <a:off x="9978" y="84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363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364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357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358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359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360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353" name="Rectangle 1507"/>
          <p:cNvSpPr>
            <a:spLocks noChangeArrowheads="1"/>
          </p:cNvSpPr>
          <p:nvPr/>
        </p:nvSpPr>
        <p:spPr bwMode="auto">
          <a:xfrm>
            <a:off x="1079564" y="1249978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371" name="Rectangle 1507"/>
          <p:cNvSpPr>
            <a:spLocks noChangeArrowheads="1"/>
          </p:cNvSpPr>
          <p:nvPr/>
        </p:nvSpPr>
        <p:spPr bwMode="auto">
          <a:xfrm>
            <a:off x="2160751" y="3567357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389" name="Rectangle 1507"/>
          <p:cNvSpPr>
            <a:spLocks noChangeArrowheads="1"/>
          </p:cNvSpPr>
          <p:nvPr/>
        </p:nvSpPr>
        <p:spPr bwMode="auto">
          <a:xfrm>
            <a:off x="1130772" y="208851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07" name="Rectangle 1507"/>
          <p:cNvSpPr>
            <a:spLocks noChangeArrowheads="1"/>
          </p:cNvSpPr>
          <p:nvPr/>
        </p:nvSpPr>
        <p:spPr bwMode="auto">
          <a:xfrm>
            <a:off x="1227264" y="406918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25" name="Rectangle 1507"/>
          <p:cNvSpPr>
            <a:spLocks noChangeArrowheads="1"/>
          </p:cNvSpPr>
          <p:nvPr/>
        </p:nvSpPr>
        <p:spPr bwMode="auto">
          <a:xfrm>
            <a:off x="695140" y="3847212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43" name="Rectangle 1507"/>
          <p:cNvSpPr>
            <a:spLocks noChangeArrowheads="1"/>
          </p:cNvSpPr>
          <p:nvPr/>
        </p:nvSpPr>
        <p:spPr bwMode="auto">
          <a:xfrm>
            <a:off x="1353315" y="3421164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61" name="Rectangle 1507"/>
          <p:cNvSpPr>
            <a:spLocks noChangeArrowheads="1"/>
          </p:cNvSpPr>
          <p:nvPr/>
        </p:nvSpPr>
        <p:spPr bwMode="auto">
          <a:xfrm>
            <a:off x="1427162" y="2493290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79" name="Rectangle 1507"/>
          <p:cNvSpPr>
            <a:spLocks noChangeArrowheads="1"/>
          </p:cNvSpPr>
          <p:nvPr/>
        </p:nvSpPr>
        <p:spPr bwMode="auto">
          <a:xfrm>
            <a:off x="3432565" y="2025042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497" name="Rectangle 1507"/>
          <p:cNvSpPr>
            <a:spLocks noChangeArrowheads="1"/>
          </p:cNvSpPr>
          <p:nvPr/>
        </p:nvSpPr>
        <p:spPr bwMode="auto">
          <a:xfrm>
            <a:off x="2751564" y="288525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15" name="Rectangle 1507"/>
          <p:cNvSpPr>
            <a:spLocks noChangeArrowheads="1"/>
          </p:cNvSpPr>
          <p:nvPr/>
        </p:nvSpPr>
        <p:spPr bwMode="auto">
          <a:xfrm>
            <a:off x="2182255" y="4479944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33" name="Rectangle 1507"/>
          <p:cNvSpPr>
            <a:spLocks noChangeArrowheads="1"/>
          </p:cNvSpPr>
          <p:nvPr/>
        </p:nvSpPr>
        <p:spPr bwMode="auto">
          <a:xfrm>
            <a:off x="1772989" y="1771428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51" name="Rectangle 1507"/>
          <p:cNvSpPr>
            <a:spLocks noChangeArrowheads="1"/>
          </p:cNvSpPr>
          <p:nvPr/>
        </p:nvSpPr>
        <p:spPr bwMode="auto">
          <a:xfrm>
            <a:off x="584242" y="4595903"/>
            <a:ext cx="164644" cy="24279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69" name="Rectangle 1507"/>
          <p:cNvSpPr>
            <a:spLocks noChangeArrowheads="1"/>
          </p:cNvSpPr>
          <p:nvPr/>
        </p:nvSpPr>
        <p:spPr bwMode="auto">
          <a:xfrm>
            <a:off x="3664566" y="313885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587" name="Rectangle 1507"/>
          <p:cNvSpPr>
            <a:spLocks noChangeArrowheads="1"/>
          </p:cNvSpPr>
          <p:nvPr/>
        </p:nvSpPr>
        <p:spPr bwMode="auto">
          <a:xfrm>
            <a:off x="3294089" y="4949061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05" name="Rectangle 1507"/>
          <p:cNvSpPr>
            <a:spLocks noChangeArrowheads="1"/>
          </p:cNvSpPr>
          <p:nvPr/>
        </p:nvSpPr>
        <p:spPr bwMode="auto">
          <a:xfrm>
            <a:off x="1482474" y="5611027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23" name="Rectangle 1507"/>
          <p:cNvSpPr>
            <a:spLocks noChangeArrowheads="1"/>
          </p:cNvSpPr>
          <p:nvPr/>
        </p:nvSpPr>
        <p:spPr bwMode="auto">
          <a:xfrm>
            <a:off x="2694762" y="515085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41" name="Rectangle 1507"/>
          <p:cNvSpPr>
            <a:spLocks noChangeArrowheads="1"/>
          </p:cNvSpPr>
          <p:nvPr/>
        </p:nvSpPr>
        <p:spPr bwMode="auto">
          <a:xfrm>
            <a:off x="2751564" y="5674260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59" name="Rectangle 1507"/>
          <p:cNvSpPr>
            <a:spLocks noChangeArrowheads="1"/>
          </p:cNvSpPr>
          <p:nvPr/>
        </p:nvSpPr>
        <p:spPr bwMode="auto">
          <a:xfrm>
            <a:off x="766792" y="5493482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77" name="Rectangle 1507"/>
          <p:cNvSpPr>
            <a:spLocks noChangeArrowheads="1"/>
          </p:cNvSpPr>
          <p:nvPr/>
        </p:nvSpPr>
        <p:spPr bwMode="auto">
          <a:xfrm>
            <a:off x="3521617" y="6186959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695" name="Rectangle 1507"/>
          <p:cNvSpPr>
            <a:spLocks noChangeArrowheads="1"/>
          </p:cNvSpPr>
          <p:nvPr/>
        </p:nvSpPr>
        <p:spPr bwMode="auto">
          <a:xfrm>
            <a:off x="3853178" y="5463401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13" name="Rectangle 1507"/>
          <p:cNvSpPr>
            <a:spLocks noChangeArrowheads="1"/>
          </p:cNvSpPr>
          <p:nvPr/>
        </p:nvSpPr>
        <p:spPr bwMode="auto">
          <a:xfrm>
            <a:off x="994783" y="6273938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31" name="Rectangle 1507"/>
          <p:cNvSpPr>
            <a:spLocks noChangeArrowheads="1"/>
          </p:cNvSpPr>
          <p:nvPr/>
        </p:nvSpPr>
        <p:spPr bwMode="auto">
          <a:xfrm>
            <a:off x="3853178" y="3710085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49" name="Rectangle 1507"/>
          <p:cNvSpPr>
            <a:spLocks noChangeArrowheads="1"/>
          </p:cNvSpPr>
          <p:nvPr/>
        </p:nvSpPr>
        <p:spPr bwMode="auto">
          <a:xfrm>
            <a:off x="1588055" y="6011744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КЧ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767" name="Rectangle 1507"/>
          <p:cNvSpPr>
            <a:spLocks noChangeArrowheads="1"/>
          </p:cNvSpPr>
          <p:nvPr/>
        </p:nvSpPr>
        <p:spPr bwMode="auto">
          <a:xfrm>
            <a:off x="2358409" y="1897189"/>
            <a:ext cx="164644" cy="3124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МГ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КЖ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НС</a:t>
            </a:r>
          </a:p>
          <a:p>
            <a:pPr algn="ctr">
              <a:lnSpc>
                <a:spcPts val="500"/>
              </a:lnSpc>
            </a:pPr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ПС</a:t>
            </a:r>
          </a:p>
          <a:p>
            <a:pPr algn="ctr">
              <a:lnSpc>
                <a:spcPts val="500"/>
              </a:lnSpc>
            </a:pPr>
            <a:r>
              <a:rPr lang="ru-RU" sz="500" b="1" dirty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500" b="1" dirty="0" smtClean="0">
                <a:cs typeface="Times New Roman" pitchFamily="18" charset="0"/>
              </a:rPr>
              <a:t>ЛМ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800" name="Группа 799"/>
          <p:cNvGrpSpPr/>
          <p:nvPr/>
        </p:nvGrpSpPr>
        <p:grpSpPr>
          <a:xfrm>
            <a:off x="5761314" y="1953230"/>
            <a:ext cx="3275182" cy="1691794"/>
            <a:chOff x="5761314" y="1953230"/>
            <a:chExt cx="3275182" cy="1691794"/>
          </a:xfrm>
        </p:grpSpPr>
        <p:sp>
          <p:nvSpPr>
            <p:cNvPr id="801" name="Прямоугольник 211"/>
            <p:cNvSpPr>
              <a:spLocks noChangeArrowheads="1"/>
            </p:cNvSpPr>
            <p:nvPr/>
          </p:nvSpPr>
          <p:spPr bwMode="auto">
            <a:xfrm>
              <a:off x="6955632" y="2025042"/>
              <a:ext cx="2080864" cy="1619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 smtClean="0">
                  <a:cs typeface="Times New Roman" pitchFamily="18" charset="0"/>
                </a:rPr>
                <a:t>КЧ</a:t>
              </a:r>
              <a:r>
                <a:rPr lang="ru-RU" sz="900" b="1" dirty="0" smtClean="0">
                  <a:cs typeface="Times New Roman" pitchFamily="18" charset="0"/>
                </a:rPr>
                <a:t> – </a:t>
              </a:r>
              <a:r>
                <a:rPr lang="ru-RU" sz="900" dirty="0" smtClean="0">
                  <a:cs typeface="Times New Roman" pitchFamily="18" charset="0"/>
                </a:rPr>
                <a:t>клоп </a:t>
              </a:r>
              <a:r>
                <a:rPr lang="ru-RU" sz="900" dirty="0" err="1" smtClean="0">
                  <a:cs typeface="Times New Roman" pitchFamily="18" charset="0"/>
                </a:rPr>
                <a:t>черепачка</a:t>
              </a:r>
              <a:r>
                <a:rPr lang="ru-RU" sz="900" dirty="0" smtClean="0">
                  <a:cs typeface="Times New Roman" pitchFamily="18" charset="0"/>
                </a:rPr>
                <a:t> (Маврская)</a:t>
              </a:r>
            </a:p>
            <a:p>
              <a:r>
                <a:rPr lang="ru-RU" sz="900" b="1" dirty="0" err="1" smtClean="0">
                  <a:cs typeface="Times New Roman" pitchFamily="18" charset="0"/>
                </a:rPr>
                <a:t>КЖ</a:t>
              </a:r>
              <a:r>
                <a:rPr lang="ru-RU" sz="900" b="1" dirty="0" smtClean="0">
                  <a:cs typeface="Times New Roman" pitchFamily="18" charset="0"/>
                </a:rPr>
                <a:t> </a:t>
              </a:r>
              <a:r>
                <a:rPr lang="ru-RU" sz="900" dirty="0" smtClean="0">
                  <a:cs typeface="Times New Roman" pitchFamily="18" charset="0"/>
                </a:rPr>
                <a:t>– колорадский жук</a:t>
              </a:r>
            </a:p>
            <a:p>
              <a:r>
                <a:rPr lang="ru-RU" sz="900" b="1" dirty="0" smtClean="0">
                  <a:cs typeface="Times New Roman" pitchFamily="18" charset="0"/>
                </a:rPr>
                <a:t>ЛМ </a:t>
              </a:r>
              <a:r>
                <a:rPr lang="ru-RU" sz="900" dirty="0" smtClean="0">
                  <a:cs typeface="Times New Roman" pitchFamily="18" charset="0"/>
                </a:rPr>
                <a:t>– луговой </a:t>
              </a:r>
              <a:r>
                <a:rPr lang="ru-RU" sz="900" dirty="0" err="1" smtClean="0">
                  <a:cs typeface="Times New Roman" pitchFamily="18" charset="0"/>
                </a:rPr>
                <a:t>мотылек</a:t>
              </a:r>
              <a:endParaRPr lang="ru-RU" sz="900" b="1" dirty="0" smtClean="0">
                <a:cs typeface="Times New Roman" pitchFamily="18" charset="0"/>
              </a:endParaRPr>
            </a:p>
            <a:p>
              <a:r>
                <a:rPr lang="ru-RU" sz="900" b="1" dirty="0" smtClean="0">
                  <a:cs typeface="Times New Roman" pitchFamily="18" charset="0"/>
                </a:rPr>
                <a:t>МГ</a:t>
              </a:r>
              <a:r>
                <a:rPr lang="ru-RU" sz="900" dirty="0" smtClean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мышевидные грызуны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НС</a:t>
              </a:r>
              <a:r>
                <a:rPr lang="ru-RU" sz="900" dirty="0">
                  <a:cs typeface="Times New Roman" pitchFamily="18" charset="0"/>
                </a:rPr>
                <a:t> – нестадные саранчовые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ПС</a:t>
              </a:r>
              <a:r>
                <a:rPr lang="ru-RU" sz="900" dirty="0">
                  <a:cs typeface="Times New Roman" pitchFamily="18" charset="0"/>
                </a:rPr>
                <a:t> – подгрызающие совки</a:t>
              </a:r>
            </a:p>
            <a:p>
              <a:r>
                <a:rPr lang="ru-RU" sz="900" b="1" dirty="0">
                  <a:cs typeface="Times New Roman" pitchFamily="18" charset="0"/>
                </a:rPr>
                <a:t>П </a:t>
              </a:r>
              <a:r>
                <a:rPr lang="ru-RU" sz="900" dirty="0">
                  <a:cs typeface="Times New Roman" pitchFamily="18" charset="0"/>
                </a:rPr>
                <a:t>– проволочники</a:t>
              </a:r>
            </a:p>
            <a:p>
              <a:r>
                <a:rPr lang="ru-RU" sz="900" b="1" dirty="0">
                  <a:cs typeface="Times New Roman" pitchFamily="18" charset="0"/>
                </a:rPr>
                <a:t>С </a:t>
              </a:r>
              <a:r>
                <a:rPr lang="ru-RU" sz="900" dirty="0">
                  <a:cs typeface="Times New Roman" pitchFamily="18" charset="0"/>
                </a:rPr>
                <a:t>– саранчовые </a:t>
              </a:r>
              <a:endParaRPr lang="ru-RU" sz="900" b="1" dirty="0">
                <a:cs typeface="Times New Roman" pitchFamily="18" charset="0"/>
              </a:endParaRPr>
            </a:p>
          </p:txBody>
        </p:sp>
        <p:grpSp>
          <p:nvGrpSpPr>
            <p:cNvPr id="802" name="Группа 801"/>
            <p:cNvGrpSpPr/>
            <p:nvPr/>
          </p:nvGrpSpPr>
          <p:grpSpPr>
            <a:xfrm>
              <a:off x="5761314" y="1953230"/>
              <a:ext cx="799882" cy="1381451"/>
              <a:chOff x="5761314" y="1953230"/>
              <a:chExt cx="799882" cy="1381451"/>
            </a:xfrm>
          </p:grpSpPr>
          <p:sp>
            <p:nvSpPr>
              <p:cNvPr id="803" name="Arc 1496"/>
              <p:cNvSpPr>
                <a:spLocks/>
              </p:cNvSpPr>
              <p:nvPr/>
            </p:nvSpPr>
            <p:spPr bwMode="auto">
              <a:xfrm flipH="1">
                <a:off x="5761314" y="1954612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4" name="Arc 1497"/>
              <p:cNvSpPr>
                <a:spLocks/>
              </p:cNvSpPr>
              <p:nvPr/>
            </p:nvSpPr>
            <p:spPr bwMode="auto">
              <a:xfrm>
                <a:off x="6158614" y="1956990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5" name="Arc 1499"/>
              <p:cNvSpPr>
                <a:spLocks/>
              </p:cNvSpPr>
              <p:nvPr/>
            </p:nvSpPr>
            <p:spPr bwMode="auto">
              <a:xfrm flipH="1" flipV="1">
                <a:off x="5763074" y="3025441"/>
                <a:ext cx="400821" cy="3091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6" name="Arc 1500"/>
              <p:cNvSpPr>
                <a:spLocks/>
              </p:cNvSpPr>
              <p:nvPr/>
            </p:nvSpPr>
            <p:spPr bwMode="auto">
              <a:xfrm flipV="1">
                <a:off x="6158615" y="3025441"/>
                <a:ext cx="400821" cy="30924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7" name="Line 1501"/>
              <p:cNvSpPr>
                <a:spLocks noChangeShapeType="1"/>
              </p:cNvSpPr>
              <p:nvPr/>
            </p:nvSpPr>
            <p:spPr bwMode="auto">
              <a:xfrm>
                <a:off x="5761314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8" name="Line 1502"/>
              <p:cNvSpPr>
                <a:spLocks noChangeShapeType="1"/>
              </p:cNvSpPr>
              <p:nvPr/>
            </p:nvSpPr>
            <p:spPr bwMode="auto">
              <a:xfrm>
                <a:off x="6559436" y="2261087"/>
                <a:ext cx="1760" cy="770953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" name="Freeform 1503"/>
              <p:cNvSpPr>
                <a:spLocks/>
              </p:cNvSpPr>
              <p:nvPr/>
            </p:nvSpPr>
            <p:spPr bwMode="auto">
              <a:xfrm>
                <a:off x="5761314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0" name="Freeform 1504"/>
              <p:cNvSpPr>
                <a:spLocks/>
              </p:cNvSpPr>
              <p:nvPr/>
            </p:nvSpPr>
            <p:spPr bwMode="auto">
              <a:xfrm>
                <a:off x="5761314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1" name="Freeform 1505"/>
              <p:cNvSpPr>
                <a:spLocks/>
              </p:cNvSpPr>
              <p:nvPr/>
            </p:nvSpPr>
            <p:spPr bwMode="auto">
              <a:xfrm>
                <a:off x="6359906" y="2338051"/>
                <a:ext cx="201290" cy="15523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2" name="Freeform 1506"/>
              <p:cNvSpPr>
                <a:spLocks/>
              </p:cNvSpPr>
              <p:nvPr/>
            </p:nvSpPr>
            <p:spPr bwMode="auto">
              <a:xfrm>
                <a:off x="6359906" y="2722806"/>
                <a:ext cx="201290" cy="155305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254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3" name="Rectangle 1507"/>
              <p:cNvSpPr>
                <a:spLocks noChangeArrowheads="1"/>
              </p:cNvSpPr>
              <p:nvPr/>
            </p:nvSpPr>
            <p:spPr bwMode="auto">
              <a:xfrm>
                <a:off x="5811307" y="1953230"/>
                <a:ext cx="749889" cy="953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/>
              <a:lstStyle/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endParaRPr lang="ru-RU" sz="500" b="1">
                  <a:solidFill>
                    <a:srgbClr val="FF0000"/>
                  </a:solidFill>
                </a:endParaRPr>
              </a:p>
              <a:p>
                <a:pPr algn="ctr"/>
                <a:r>
                  <a:rPr lang="ru-RU" sz="400" b="1">
                    <a:solidFill>
                      <a:srgbClr val="FF0000"/>
                    </a:solidFill>
                    <a:latin typeface="Arial Black" pitchFamily="34" charset="0"/>
                  </a:rPr>
                  <a:t>    </a:t>
                </a:r>
              </a:p>
            </p:txBody>
          </p:sp>
          <p:sp>
            <p:nvSpPr>
              <p:cNvPr id="814" name="Rectangle 1507"/>
              <p:cNvSpPr>
                <a:spLocks noChangeArrowheads="1"/>
              </p:cNvSpPr>
              <p:nvPr/>
            </p:nvSpPr>
            <p:spPr bwMode="auto">
              <a:xfrm>
                <a:off x="5804083" y="2176976"/>
                <a:ext cx="757111" cy="9639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 dirty="0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КЧ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КЖ</a:t>
                </a:r>
                <a:endParaRPr lang="ru-RU" sz="800" b="1" dirty="0" smtClean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ЛМ</a:t>
                </a: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МГ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НС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err="1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 smtClean="0">
                    <a:solidFill>
                      <a:schemeClr val="accent6">
                        <a:lumMod val="50000"/>
                      </a:schemeClr>
                    </a:solidFill>
                    <a:cs typeface="Times New Roman" pitchFamily="18" charset="0"/>
                  </a:rPr>
                  <a:t>П С</a:t>
                </a:r>
                <a:endParaRPr lang="ru-RU" sz="800" b="1" dirty="0">
                  <a:solidFill>
                    <a:schemeClr val="accent6">
                      <a:lumMod val="50000"/>
                    </a:schemeClr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800" b="1" dirty="0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</p:grpSp>
      <p:grpSp>
        <p:nvGrpSpPr>
          <p:cNvPr id="815" name="Группа 544"/>
          <p:cNvGrpSpPr>
            <a:grpSpLocks/>
          </p:cNvGrpSpPr>
          <p:nvPr/>
        </p:nvGrpSpPr>
        <p:grpSpPr bwMode="auto">
          <a:xfrm>
            <a:off x="6667500" y="3804554"/>
            <a:ext cx="2476500" cy="3053446"/>
            <a:chOff x="6667500" y="3804559"/>
            <a:chExt cx="2476500" cy="3053444"/>
          </a:xfrm>
        </p:grpSpPr>
        <p:sp>
          <p:nvSpPr>
            <p:cNvPr id="816" name="Text Box 47"/>
            <p:cNvSpPr txBox="1">
              <a:spLocks noChangeArrowheads="1"/>
            </p:cNvSpPr>
            <p:nvPr/>
          </p:nvSpPr>
          <p:spPr bwMode="auto">
            <a:xfrm>
              <a:off x="6667500" y="3804559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817" name="Rectangle 51"/>
            <p:cNvSpPr>
              <a:spLocks noChangeAspect="1" noChangeArrowheads="1"/>
            </p:cNvSpPr>
            <p:nvPr/>
          </p:nvSpPr>
          <p:spPr bwMode="auto">
            <a:xfrm>
              <a:off x="6667500" y="4092627"/>
              <a:ext cx="2476500" cy="27653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818" name="Прямоугольник 817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19" name="Прямоугольник 818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20" name="Прямоугольник 819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21" name="Прямоугольник 820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22" name="TextBox 27"/>
            <p:cNvSpPr txBox="1">
              <a:spLocks noChangeArrowheads="1"/>
            </p:cNvSpPr>
            <p:nvPr/>
          </p:nvSpPr>
          <p:spPr bwMode="auto">
            <a:xfrm>
              <a:off x="7015163" y="5646517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823" name="TextBox 27"/>
            <p:cNvSpPr txBox="1">
              <a:spLocks noChangeArrowheads="1"/>
            </p:cNvSpPr>
            <p:nvPr/>
          </p:nvSpPr>
          <p:spPr bwMode="auto">
            <a:xfrm>
              <a:off x="7015163" y="637889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824" name="Прямоугольник 823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25" name="TextBox 26"/>
            <p:cNvSpPr txBox="1">
              <a:spLocks noChangeArrowheads="1"/>
            </p:cNvSpPr>
            <p:nvPr/>
          </p:nvSpPr>
          <p:spPr bwMode="auto">
            <a:xfrm>
              <a:off x="7011626" y="4945230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826" name="TextBox 27"/>
            <p:cNvSpPr txBox="1">
              <a:spLocks noChangeArrowheads="1"/>
            </p:cNvSpPr>
            <p:nvPr/>
          </p:nvSpPr>
          <p:spPr bwMode="auto">
            <a:xfrm>
              <a:off x="7015163" y="5302418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827" name="TextBox 27"/>
            <p:cNvSpPr txBox="1">
              <a:spLocks noChangeArrowheads="1"/>
            </p:cNvSpPr>
            <p:nvPr/>
          </p:nvSpPr>
          <p:spPr bwMode="auto">
            <a:xfrm>
              <a:off x="7015163" y="601679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828" name="Прямоугольник 827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29" name="Прямоугольник 828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 dirty="0"/>
            </a:p>
          </p:txBody>
        </p:sp>
        <p:sp>
          <p:nvSpPr>
            <p:cNvPr id="830" name="TextBox 27"/>
            <p:cNvSpPr txBox="1">
              <a:spLocks noChangeArrowheads="1"/>
            </p:cNvSpPr>
            <p:nvPr/>
          </p:nvSpPr>
          <p:spPr bwMode="auto">
            <a:xfrm>
              <a:off x="7011627" y="4224163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831" name="TextBox 27"/>
            <p:cNvSpPr txBox="1">
              <a:spLocks noChangeArrowheads="1"/>
            </p:cNvSpPr>
            <p:nvPr/>
          </p:nvSpPr>
          <p:spPr bwMode="auto">
            <a:xfrm>
              <a:off x="7015163" y="4569146"/>
              <a:ext cx="212883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</p:grpSp>
      <p:grpSp>
        <p:nvGrpSpPr>
          <p:cNvPr id="783" name="Группа 782"/>
          <p:cNvGrpSpPr/>
          <p:nvPr/>
        </p:nvGrpSpPr>
        <p:grpSpPr>
          <a:xfrm>
            <a:off x="1767546" y="1722691"/>
            <a:ext cx="175529" cy="340265"/>
            <a:chOff x="1073521" y="1196752"/>
            <a:chExt cx="175529" cy="340265"/>
          </a:xfrm>
        </p:grpSpPr>
        <p:grpSp>
          <p:nvGrpSpPr>
            <p:cNvPr id="784" name="Group 1495"/>
            <p:cNvGrpSpPr>
              <a:grpSpLocks/>
            </p:cNvGrpSpPr>
            <p:nvPr/>
          </p:nvGrpSpPr>
          <p:grpSpPr bwMode="auto">
            <a:xfrm>
              <a:off x="1073521" y="1196752"/>
              <a:ext cx="173945" cy="78214"/>
              <a:chOff x="0" y="0"/>
              <a:chExt cx="20000" cy="20000"/>
            </a:xfrm>
          </p:grpSpPr>
          <p:sp>
            <p:nvSpPr>
              <p:cNvPr id="794" name="Arc 1496"/>
              <p:cNvSpPr>
                <a:spLocks/>
              </p:cNvSpPr>
              <p:nvPr/>
            </p:nvSpPr>
            <p:spPr bwMode="auto">
              <a:xfrm flipH="1">
                <a:off x="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95" name="Arc 1497"/>
              <p:cNvSpPr>
                <a:spLocks/>
              </p:cNvSpPr>
              <p:nvPr/>
            </p:nvSpPr>
            <p:spPr bwMode="auto">
              <a:xfrm>
                <a:off x="9978" y="0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785" name="Group 1498"/>
            <p:cNvGrpSpPr>
              <a:grpSpLocks/>
            </p:cNvGrpSpPr>
            <p:nvPr/>
          </p:nvGrpSpPr>
          <p:grpSpPr bwMode="auto">
            <a:xfrm>
              <a:off x="1077105" y="1459131"/>
              <a:ext cx="171945" cy="77886"/>
              <a:chOff x="230" y="84"/>
              <a:chExt cx="19770" cy="19916"/>
            </a:xfrm>
          </p:grpSpPr>
          <p:sp>
            <p:nvSpPr>
              <p:cNvPr id="792" name="Arc 1499"/>
              <p:cNvSpPr>
                <a:spLocks/>
              </p:cNvSpPr>
              <p:nvPr/>
            </p:nvSpPr>
            <p:spPr bwMode="auto">
              <a:xfrm flipH="1" flipV="1">
                <a:off x="230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93" name="Arc 1500"/>
              <p:cNvSpPr>
                <a:spLocks/>
              </p:cNvSpPr>
              <p:nvPr/>
            </p:nvSpPr>
            <p:spPr bwMode="auto">
              <a:xfrm flipV="1">
                <a:off x="9978" y="84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86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7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8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9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90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91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grpSp>
        <p:nvGrpSpPr>
          <p:cNvPr id="796" name="Группа 795"/>
          <p:cNvGrpSpPr/>
          <p:nvPr/>
        </p:nvGrpSpPr>
        <p:grpSpPr>
          <a:xfrm>
            <a:off x="2340992" y="1844438"/>
            <a:ext cx="182057" cy="402642"/>
            <a:chOff x="1074722" y="1196423"/>
            <a:chExt cx="175911" cy="342467"/>
          </a:xfrm>
        </p:grpSpPr>
        <p:grpSp>
          <p:nvGrpSpPr>
            <p:cNvPr id="797" name="Group 1495"/>
            <p:cNvGrpSpPr>
              <a:grpSpLocks/>
            </p:cNvGrpSpPr>
            <p:nvPr/>
          </p:nvGrpSpPr>
          <p:grpSpPr bwMode="auto">
            <a:xfrm>
              <a:off x="1075487" y="1196423"/>
              <a:ext cx="173562" cy="78543"/>
              <a:chOff x="226" y="-84"/>
              <a:chExt cx="19956" cy="20084"/>
            </a:xfrm>
          </p:grpSpPr>
          <p:sp>
            <p:nvSpPr>
              <p:cNvPr id="839" name="Arc 1496"/>
              <p:cNvSpPr>
                <a:spLocks/>
              </p:cNvSpPr>
              <p:nvPr/>
            </p:nvSpPr>
            <p:spPr bwMode="auto">
              <a:xfrm flipH="1">
                <a:off x="226" y="89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40" name="Arc 1497"/>
              <p:cNvSpPr>
                <a:spLocks/>
              </p:cNvSpPr>
              <p:nvPr/>
            </p:nvSpPr>
            <p:spPr bwMode="auto">
              <a:xfrm>
                <a:off x="10160" y="-84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grpSp>
          <p:nvGrpSpPr>
            <p:cNvPr id="798" name="Group 1498"/>
            <p:cNvGrpSpPr>
              <a:grpSpLocks/>
            </p:cNvGrpSpPr>
            <p:nvPr/>
          </p:nvGrpSpPr>
          <p:grpSpPr bwMode="auto">
            <a:xfrm>
              <a:off x="1074722" y="1461004"/>
              <a:ext cx="175911" cy="77886"/>
              <a:chOff x="-44" y="563"/>
              <a:chExt cx="20226" cy="19916"/>
            </a:xfrm>
          </p:grpSpPr>
          <p:sp>
            <p:nvSpPr>
              <p:cNvPr id="837" name="Arc 1499"/>
              <p:cNvSpPr>
                <a:spLocks/>
              </p:cNvSpPr>
              <p:nvPr/>
            </p:nvSpPr>
            <p:spPr bwMode="auto">
              <a:xfrm flipH="1" flipV="1">
                <a:off x="-44" y="563"/>
                <a:ext cx="10022" cy="1991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38" name="Arc 1500"/>
              <p:cNvSpPr>
                <a:spLocks/>
              </p:cNvSpPr>
              <p:nvPr/>
            </p:nvSpPr>
            <p:spPr bwMode="auto">
              <a:xfrm flipV="1">
                <a:off x="10160" y="563"/>
                <a:ext cx="10022" cy="1991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6 h 21600"/>
                  <a:gd name="T4" fmla="*/ 0 w 21600"/>
                  <a:gd name="T5" fmla="*/ 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2700">
                <a:solidFill>
                  <a:schemeClr val="accent6">
                    <a:lumMod val="75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99" name="Line 1501"/>
            <p:cNvSpPr>
              <a:spLocks noChangeShapeType="1"/>
            </p:cNvSpPr>
            <p:nvPr/>
          </p:nvSpPr>
          <p:spPr bwMode="auto">
            <a:xfrm>
              <a:off x="1075105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2" name="Line 1502"/>
            <p:cNvSpPr>
              <a:spLocks noChangeShapeType="1"/>
            </p:cNvSpPr>
            <p:nvPr/>
          </p:nvSpPr>
          <p:spPr bwMode="auto">
            <a:xfrm>
              <a:off x="1248667" y="1274289"/>
              <a:ext cx="383" cy="194173"/>
            </a:xfrm>
            <a:prstGeom prst="lin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3" name="Freeform 1503"/>
            <p:cNvSpPr>
              <a:spLocks/>
            </p:cNvSpPr>
            <p:nvPr/>
          </p:nvSpPr>
          <p:spPr bwMode="auto">
            <a:xfrm>
              <a:off x="1075105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4" name="Freeform 1504"/>
            <p:cNvSpPr>
              <a:spLocks/>
            </p:cNvSpPr>
            <p:nvPr/>
          </p:nvSpPr>
          <p:spPr bwMode="auto">
            <a:xfrm>
              <a:off x="1075105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5" name="Freeform 1505"/>
            <p:cNvSpPr>
              <a:spLocks/>
            </p:cNvSpPr>
            <p:nvPr/>
          </p:nvSpPr>
          <p:spPr bwMode="auto">
            <a:xfrm>
              <a:off x="1205277" y="1293674"/>
              <a:ext cx="43773" cy="3909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6" name="Freeform 1506"/>
            <p:cNvSpPr>
              <a:spLocks/>
            </p:cNvSpPr>
            <p:nvPr/>
          </p:nvSpPr>
          <p:spPr bwMode="auto">
            <a:xfrm>
              <a:off x="1205277" y="1390579"/>
              <a:ext cx="43773" cy="3911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chemeClr val="accent6">
                  <a:lumMod val="75000"/>
                </a:schemeClr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grpSp>
        <p:nvGrpSpPr>
          <p:cNvPr id="113" name="Группа 112"/>
          <p:cNvGrpSpPr/>
          <p:nvPr/>
        </p:nvGrpSpPr>
        <p:grpSpPr>
          <a:xfrm>
            <a:off x="3413802" y="1890213"/>
            <a:ext cx="190137" cy="441094"/>
            <a:chOff x="5076056" y="4641219"/>
            <a:chExt cx="799882" cy="1380069"/>
          </a:xfrm>
        </p:grpSpPr>
        <p:sp>
          <p:nvSpPr>
            <p:cNvPr id="114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6" name="Группа 145"/>
          <p:cNvGrpSpPr/>
          <p:nvPr/>
        </p:nvGrpSpPr>
        <p:grpSpPr>
          <a:xfrm>
            <a:off x="3487175" y="2354329"/>
            <a:ext cx="190137" cy="441094"/>
            <a:chOff x="5076056" y="4641219"/>
            <a:chExt cx="799882" cy="1380069"/>
          </a:xfrm>
        </p:grpSpPr>
        <p:sp>
          <p:nvSpPr>
            <p:cNvPr id="147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" name="Группа 156"/>
          <p:cNvGrpSpPr/>
          <p:nvPr/>
        </p:nvGrpSpPr>
        <p:grpSpPr>
          <a:xfrm>
            <a:off x="2738817" y="2786102"/>
            <a:ext cx="190137" cy="441094"/>
            <a:chOff x="5076056" y="4641219"/>
            <a:chExt cx="799882" cy="1380069"/>
          </a:xfrm>
        </p:grpSpPr>
        <p:sp>
          <p:nvSpPr>
            <p:cNvPr id="158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8" name="Группа 167"/>
          <p:cNvGrpSpPr/>
          <p:nvPr/>
        </p:nvGrpSpPr>
        <p:grpSpPr>
          <a:xfrm>
            <a:off x="1414415" y="2359364"/>
            <a:ext cx="190137" cy="441094"/>
            <a:chOff x="5076056" y="4641219"/>
            <a:chExt cx="799882" cy="1380069"/>
          </a:xfrm>
        </p:grpSpPr>
        <p:sp>
          <p:nvSpPr>
            <p:cNvPr id="169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79" name="Группа 178"/>
          <p:cNvGrpSpPr/>
          <p:nvPr/>
        </p:nvGrpSpPr>
        <p:grpSpPr>
          <a:xfrm>
            <a:off x="1117103" y="1978056"/>
            <a:ext cx="190137" cy="441094"/>
            <a:chOff x="5076056" y="4641219"/>
            <a:chExt cx="799882" cy="1380069"/>
          </a:xfrm>
        </p:grpSpPr>
        <p:sp>
          <p:nvSpPr>
            <p:cNvPr id="180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90" name="Группа 189"/>
          <p:cNvGrpSpPr/>
          <p:nvPr/>
        </p:nvGrpSpPr>
        <p:grpSpPr>
          <a:xfrm>
            <a:off x="672803" y="3742390"/>
            <a:ext cx="190137" cy="441094"/>
            <a:chOff x="5076056" y="4641219"/>
            <a:chExt cx="799882" cy="1380069"/>
          </a:xfrm>
        </p:grpSpPr>
        <p:sp>
          <p:nvSpPr>
            <p:cNvPr id="191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01" name="Группа 200"/>
          <p:cNvGrpSpPr/>
          <p:nvPr/>
        </p:nvGrpSpPr>
        <p:grpSpPr>
          <a:xfrm>
            <a:off x="1327822" y="3322013"/>
            <a:ext cx="190137" cy="441094"/>
            <a:chOff x="5076056" y="4641219"/>
            <a:chExt cx="799882" cy="1380069"/>
          </a:xfrm>
        </p:grpSpPr>
        <p:sp>
          <p:nvSpPr>
            <p:cNvPr id="202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12" name="Группа 211"/>
          <p:cNvGrpSpPr/>
          <p:nvPr/>
        </p:nvGrpSpPr>
        <p:grpSpPr>
          <a:xfrm>
            <a:off x="2163244" y="4361656"/>
            <a:ext cx="190137" cy="441094"/>
            <a:chOff x="5076056" y="4641219"/>
            <a:chExt cx="799882" cy="1380069"/>
          </a:xfrm>
        </p:grpSpPr>
        <p:sp>
          <p:nvSpPr>
            <p:cNvPr id="213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23" name="Группа 222"/>
          <p:cNvGrpSpPr/>
          <p:nvPr/>
        </p:nvGrpSpPr>
        <p:grpSpPr>
          <a:xfrm>
            <a:off x="3827685" y="3630741"/>
            <a:ext cx="190137" cy="441094"/>
            <a:chOff x="5076056" y="4641219"/>
            <a:chExt cx="799882" cy="1380069"/>
          </a:xfrm>
        </p:grpSpPr>
        <p:sp>
          <p:nvSpPr>
            <p:cNvPr id="224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6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7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8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9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0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34" name="Группа 233"/>
          <p:cNvGrpSpPr/>
          <p:nvPr/>
        </p:nvGrpSpPr>
        <p:grpSpPr>
          <a:xfrm>
            <a:off x="3651819" y="3064287"/>
            <a:ext cx="190137" cy="441094"/>
            <a:chOff x="5076056" y="4641219"/>
            <a:chExt cx="799882" cy="1380069"/>
          </a:xfrm>
        </p:grpSpPr>
        <p:sp>
          <p:nvSpPr>
            <p:cNvPr id="235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6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7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8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9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0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1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2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3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4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45" name="Группа 244"/>
          <p:cNvGrpSpPr/>
          <p:nvPr/>
        </p:nvGrpSpPr>
        <p:grpSpPr>
          <a:xfrm>
            <a:off x="1210172" y="3940813"/>
            <a:ext cx="190137" cy="441094"/>
            <a:chOff x="5076056" y="4641219"/>
            <a:chExt cx="799882" cy="1380069"/>
          </a:xfrm>
        </p:grpSpPr>
        <p:sp>
          <p:nvSpPr>
            <p:cNvPr id="246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7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8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9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0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1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2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3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4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5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56" name="Группа 255"/>
          <p:cNvGrpSpPr/>
          <p:nvPr/>
        </p:nvGrpSpPr>
        <p:grpSpPr>
          <a:xfrm>
            <a:off x="2146156" y="3469375"/>
            <a:ext cx="190137" cy="441094"/>
            <a:chOff x="5076056" y="4641219"/>
            <a:chExt cx="799882" cy="1380069"/>
          </a:xfrm>
        </p:grpSpPr>
        <p:sp>
          <p:nvSpPr>
            <p:cNvPr id="257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8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9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0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1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2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3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4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5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67" name="Группа 266"/>
          <p:cNvGrpSpPr/>
          <p:nvPr/>
        </p:nvGrpSpPr>
        <p:grpSpPr>
          <a:xfrm>
            <a:off x="571495" y="4479400"/>
            <a:ext cx="190137" cy="441094"/>
            <a:chOff x="5076056" y="4641219"/>
            <a:chExt cx="799882" cy="1380069"/>
          </a:xfrm>
        </p:grpSpPr>
        <p:sp>
          <p:nvSpPr>
            <p:cNvPr id="268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9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0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1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2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3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4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5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7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78" name="Группа 277"/>
          <p:cNvGrpSpPr/>
          <p:nvPr/>
        </p:nvGrpSpPr>
        <p:grpSpPr>
          <a:xfrm>
            <a:off x="737708" y="5399058"/>
            <a:ext cx="190137" cy="441094"/>
            <a:chOff x="5076056" y="4641219"/>
            <a:chExt cx="799882" cy="1380069"/>
          </a:xfrm>
        </p:grpSpPr>
        <p:sp>
          <p:nvSpPr>
            <p:cNvPr id="279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0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1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2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3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4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5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89" name="Группа 288"/>
          <p:cNvGrpSpPr/>
          <p:nvPr/>
        </p:nvGrpSpPr>
        <p:grpSpPr>
          <a:xfrm>
            <a:off x="1450395" y="5546684"/>
            <a:ext cx="190137" cy="441094"/>
            <a:chOff x="5076056" y="4641219"/>
            <a:chExt cx="799882" cy="1380069"/>
          </a:xfrm>
        </p:grpSpPr>
        <p:sp>
          <p:nvSpPr>
            <p:cNvPr id="290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1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2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3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4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5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6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9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0" name="Группа 299"/>
          <p:cNvGrpSpPr/>
          <p:nvPr/>
        </p:nvGrpSpPr>
        <p:grpSpPr>
          <a:xfrm>
            <a:off x="1571386" y="5938359"/>
            <a:ext cx="190137" cy="441094"/>
            <a:chOff x="5076056" y="4641219"/>
            <a:chExt cx="799882" cy="1380069"/>
          </a:xfrm>
        </p:grpSpPr>
        <p:sp>
          <p:nvSpPr>
            <p:cNvPr id="301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2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3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4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5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6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7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0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11" name="Группа 310"/>
          <p:cNvGrpSpPr/>
          <p:nvPr/>
        </p:nvGrpSpPr>
        <p:grpSpPr>
          <a:xfrm>
            <a:off x="980419" y="6199409"/>
            <a:ext cx="190137" cy="441094"/>
            <a:chOff x="5076056" y="4641219"/>
            <a:chExt cx="799882" cy="1380069"/>
          </a:xfrm>
        </p:grpSpPr>
        <p:sp>
          <p:nvSpPr>
            <p:cNvPr id="312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3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4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5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6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8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0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1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22" name="Группа 321"/>
          <p:cNvGrpSpPr/>
          <p:nvPr/>
        </p:nvGrpSpPr>
        <p:grpSpPr>
          <a:xfrm>
            <a:off x="2690760" y="5080518"/>
            <a:ext cx="190137" cy="441094"/>
            <a:chOff x="5076056" y="4641219"/>
            <a:chExt cx="799882" cy="1380069"/>
          </a:xfrm>
        </p:grpSpPr>
        <p:sp>
          <p:nvSpPr>
            <p:cNvPr id="323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4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5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6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9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1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2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33" name="Группа 332"/>
          <p:cNvGrpSpPr/>
          <p:nvPr/>
        </p:nvGrpSpPr>
        <p:grpSpPr>
          <a:xfrm>
            <a:off x="2739444" y="5571229"/>
            <a:ext cx="190137" cy="441094"/>
            <a:chOff x="5076056" y="4641219"/>
            <a:chExt cx="799882" cy="1380069"/>
          </a:xfrm>
        </p:grpSpPr>
        <p:sp>
          <p:nvSpPr>
            <p:cNvPr id="334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5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6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7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9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0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3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44" name="Группа 343"/>
          <p:cNvGrpSpPr/>
          <p:nvPr/>
        </p:nvGrpSpPr>
        <p:grpSpPr>
          <a:xfrm>
            <a:off x="3271722" y="4892943"/>
            <a:ext cx="190137" cy="441094"/>
            <a:chOff x="5076056" y="4641219"/>
            <a:chExt cx="799882" cy="1380069"/>
          </a:xfrm>
        </p:grpSpPr>
        <p:sp>
          <p:nvSpPr>
            <p:cNvPr id="345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6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7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8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9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0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1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4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5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56" name="Группа 355"/>
          <p:cNvGrpSpPr/>
          <p:nvPr/>
        </p:nvGrpSpPr>
        <p:grpSpPr>
          <a:xfrm>
            <a:off x="3829210" y="5403594"/>
            <a:ext cx="190137" cy="441094"/>
            <a:chOff x="5076056" y="4641219"/>
            <a:chExt cx="799882" cy="1380069"/>
          </a:xfrm>
        </p:grpSpPr>
        <p:sp>
          <p:nvSpPr>
            <p:cNvPr id="369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0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2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3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4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5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6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80" name="Группа 379"/>
          <p:cNvGrpSpPr/>
          <p:nvPr/>
        </p:nvGrpSpPr>
        <p:grpSpPr>
          <a:xfrm>
            <a:off x="3514887" y="6109475"/>
            <a:ext cx="190137" cy="441094"/>
            <a:chOff x="5076056" y="4641219"/>
            <a:chExt cx="799882" cy="1380069"/>
          </a:xfrm>
        </p:grpSpPr>
        <p:sp>
          <p:nvSpPr>
            <p:cNvPr id="381" name="Arc 1496"/>
            <p:cNvSpPr>
              <a:spLocks/>
            </p:cNvSpPr>
            <p:nvPr/>
          </p:nvSpPr>
          <p:spPr bwMode="auto">
            <a:xfrm flipH="1">
              <a:off x="5076056" y="4641219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2" name="Arc 1497"/>
            <p:cNvSpPr>
              <a:spLocks/>
            </p:cNvSpPr>
            <p:nvPr/>
          </p:nvSpPr>
          <p:spPr bwMode="auto">
            <a:xfrm>
              <a:off x="5473356" y="4643597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3" name="Arc 1499"/>
            <p:cNvSpPr>
              <a:spLocks/>
            </p:cNvSpPr>
            <p:nvPr/>
          </p:nvSpPr>
          <p:spPr bwMode="auto">
            <a:xfrm flipH="1" flipV="1">
              <a:off x="5077816" y="5712048"/>
              <a:ext cx="400821" cy="3091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4" name="Arc 1500"/>
            <p:cNvSpPr>
              <a:spLocks/>
            </p:cNvSpPr>
            <p:nvPr/>
          </p:nvSpPr>
          <p:spPr bwMode="auto">
            <a:xfrm flipV="1">
              <a:off x="5473357" y="5712048"/>
              <a:ext cx="400821" cy="309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6 h 21600"/>
                <a:gd name="T4" fmla="*/ 0 w 21600"/>
                <a:gd name="T5" fmla="*/ 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700">
              <a:solidFill>
                <a:srgbClr val="0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5" name="Line 1501"/>
            <p:cNvSpPr>
              <a:spLocks noChangeShapeType="1"/>
            </p:cNvSpPr>
            <p:nvPr/>
          </p:nvSpPr>
          <p:spPr bwMode="auto">
            <a:xfrm>
              <a:off x="5076056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6" name="Line 1502"/>
            <p:cNvSpPr>
              <a:spLocks noChangeShapeType="1"/>
            </p:cNvSpPr>
            <p:nvPr/>
          </p:nvSpPr>
          <p:spPr bwMode="auto">
            <a:xfrm>
              <a:off x="5874178" y="4947694"/>
              <a:ext cx="1760" cy="770953"/>
            </a:xfrm>
            <a:prstGeom prst="line">
              <a:avLst/>
            </a:prstGeom>
            <a:noFill/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7" name="Freeform 1503"/>
            <p:cNvSpPr>
              <a:spLocks/>
            </p:cNvSpPr>
            <p:nvPr/>
          </p:nvSpPr>
          <p:spPr bwMode="auto">
            <a:xfrm>
              <a:off x="5076056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8" name="Freeform 1504"/>
            <p:cNvSpPr>
              <a:spLocks/>
            </p:cNvSpPr>
            <p:nvPr/>
          </p:nvSpPr>
          <p:spPr bwMode="auto">
            <a:xfrm>
              <a:off x="5076056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0" name="Freeform 1505"/>
            <p:cNvSpPr>
              <a:spLocks/>
            </p:cNvSpPr>
            <p:nvPr/>
          </p:nvSpPr>
          <p:spPr bwMode="auto">
            <a:xfrm>
              <a:off x="5674648" y="5024658"/>
              <a:ext cx="201290" cy="15523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1" name="Freeform 1506"/>
            <p:cNvSpPr>
              <a:spLocks/>
            </p:cNvSpPr>
            <p:nvPr/>
          </p:nvSpPr>
          <p:spPr bwMode="auto">
            <a:xfrm>
              <a:off x="5674648" y="5433935"/>
              <a:ext cx="201290" cy="155305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1867413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8" name="Прямоугольник 314"/>
          <p:cNvSpPr>
            <a:spLocks noChangeArrowheads="1"/>
          </p:cNvSpPr>
          <p:nvPr/>
        </p:nvSpPr>
        <p:spPr bwMode="auto">
          <a:xfrm>
            <a:off x="4464000" y="620713"/>
            <a:ext cx="468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вредителей леса) на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grpSp>
        <p:nvGrpSpPr>
          <p:cNvPr id="4" name="Группа 3"/>
          <p:cNvGrpSpPr/>
          <p:nvPr/>
        </p:nvGrpSpPr>
        <p:grpSpPr>
          <a:xfrm>
            <a:off x="4750817" y="1608708"/>
            <a:ext cx="4357687" cy="1892300"/>
            <a:chOff x="4643438" y="1214438"/>
            <a:chExt cx="4357687" cy="1892300"/>
          </a:xfrm>
        </p:grpSpPr>
        <p:sp>
          <p:nvSpPr>
            <p:cNvPr id="100355" name="Прямоугольник 211"/>
            <p:cNvSpPr>
              <a:spLocks noChangeArrowheads="1"/>
            </p:cNvSpPr>
            <p:nvPr/>
          </p:nvSpPr>
          <p:spPr bwMode="auto">
            <a:xfrm>
              <a:off x="5572125" y="1214438"/>
              <a:ext cx="1785938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БЗБ</a:t>
              </a:r>
              <a:r>
                <a:rPr lang="ru-RU" sz="900" b="1" dirty="0">
                  <a:cs typeface="Times New Roman" pitchFamily="18" charset="0"/>
                </a:rPr>
                <a:t> –</a:t>
              </a:r>
              <a:r>
                <a:rPr lang="ru-RU" sz="900" dirty="0">
                  <a:cs typeface="Times New Roman" pitchFamily="18" charset="0"/>
                </a:rPr>
                <a:t> бактериальные заболевания </a:t>
              </a:r>
              <a:r>
                <a:rPr lang="ru-RU" sz="900" dirty="0" err="1">
                  <a:cs typeface="Times New Roman" pitchFamily="18" charset="0"/>
                </a:rPr>
                <a:t>березы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ГБ</a:t>
              </a:r>
              <a:r>
                <a:rPr lang="ru-RU" sz="900" dirty="0">
                  <a:cs typeface="Times New Roman" pitchFamily="18" charset="0"/>
                </a:rPr>
                <a:t> – губка </a:t>
              </a:r>
              <a:r>
                <a:rPr lang="ru-RU" sz="900" dirty="0" err="1">
                  <a:cs typeface="Times New Roman" pitchFamily="18" charset="0"/>
                </a:rPr>
                <a:t>березовая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ГЕ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губка еловая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ГС</a:t>
              </a:r>
              <a:r>
                <a:rPr lang="ru-RU" sz="900" dirty="0">
                  <a:cs typeface="Times New Roman" pitchFamily="18" charset="0"/>
                </a:rPr>
                <a:t> –  губка сосновая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ЕП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еловый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КГ</a:t>
              </a:r>
              <a:r>
                <a:rPr lang="ru-RU" sz="900" dirty="0">
                  <a:cs typeface="Times New Roman" pitchFamily="18" charset="0"/>
                </a:rPr>
                <a:t> – корневая губка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КТ</a:t>
              </a:r>
              <a:r>
                <a:rPr lang="ru-RU" sz="900" dirty="0">
                  <a:cs typeface="Times New Roman" pitchFamily="18" charset="0"/>
                </a:rPr>
                <a:t> – короед-типограф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ЛСБ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лубоед сосновый большой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ЛСМ</a:t>
              </a:r>
              <a:r>
                <a:rPr lang="ru-RU" sz="900" dirty="0">
                  <a:cs typeface="Times New Roman" pitchFamily="18" charset="0"/>
                </a:rPr>
                <a:t> –  лубоед сосновый малый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РРЕ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рак раневой ели</a:t>
              </a:r>
            </a:p>
          </p:txBody>
        </p:sp>
        <p:grpSp>
          <p:nvGrpSpPr>
            <p:cNvPr id="100356" name="Группа 603"/>
            <p:cNvGrpSpPr>
              <a:grpSpLocks/>
            </p:cNvGrpSpPr>
            <p:nvPr/>
          </p:nvGrpSpPr>
          <p:grpSpPr bwMode="auto">
            <a:xfrm>
              <a:off x="4643438" y="1285873"/>
              <a:ext cx="776287" cy="1463354"/>
              <a:chOff x="8458222" y="800082"/>
              <a:chExt cx="871536" cy="1774822"/>
            </a:xfrm>
          </p:grpSpPr>
          <p:grpSp>
            <p:nvGrpSpPr>
              <p:cNvPr id="100831" name="Group 1492"/>
              <p:cNvGrpSpPr>
                <a:grpSpLocks/>
              </p:cNvGrpSpPr>
              <p:nvPr/>
            </p:nvGrpSpPr>
            <p:grpSpPr bwMode="auto">
              <a:xfrm>
                <a:off x="8472502" y="800082"/>
                <a:ext cx="857256" cy="1774822"/>
                <a:chOff x="2976" y="3840"/>
                <a:chExt cx="192" cy="206"/>
              </a:xfrm>
            </p:grpSpPr>
            <p:grpSp>
              <p:nvGrpSpPr>
                <p:cNvPr id="100833" name="Group 1493"/>
                <p:cNvGrpSpPr>
                  <a:grpSpLocks/>
                </p:cNvGrpSpPr>
                <p:nvPr/>
              </p:nvGrpSpPr>
              <p:grpSpPr bwMode="auto">
                <a:xfrm>
                  <a:off x="2976" y="3840"/>
                  <a:ext cx="192" cy="206"/>
                  <a:chOff x="0" y="21"/>
                  <a:chExt cx="20000" cy="20857"/>
                </a:xfrm>
              </p:grpSpPr>
              <p:grpSp>
                <p:nvGrpSpPr>
                  <p:cNvPr id="100835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0" y="21"/>
                    <a:ext cx="20000" cy="20857"/>
                    <a:chOff x="0" y="21"/>
                    <a:chExt cx="20000" cy="20857"/>
                  </a:xfrm>
                </p:grpSpPr>
                <p:grpSp>
                  <p:nvGrpSpPr>
                    <p:cNvPr id="100840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3" y="21"/>
                      <a:ext cx="19947" cy="4730"/>
                      <a:chOff x="53" y="89"/>
                      <a:chExt cx="19947" cy="19969"/>
                    </a:xfrm>
                  </p:grpSpPr>
                  <p:sp>
                    <p:nvSpPr>
                      <p:cNvPr id="100846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53" y="89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0847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8" y="147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100841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" y="16117"/>
                      <a:ext cx="19978" cy="4761"/>
                      <a:chOff x="22" y="3616"/>
                      <a:chExt cx="19978" cy="20100"/>
                    </a:xfrm>
                  </p:grpSpPr>
                  <p:sp>
                    <p:nvSpPr>
                      <p:cNvPr id="100844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22" y="3805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0845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978" y="3616"/>
                        <a:ext cx="10022" cy="1991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100842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0843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6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00836" name="Freeform 1503"/>
                  <p:cNvSpPr>
                    <a:spLocks/>
                  </p:cNvSpPr>
                  <p:nvPr/>
                </p:nvSpPr>
                <p:spPr bwMode="auto">
                  <a:xfrm>
                    <a:off x="0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837" name="Freeform 1504"/>
                  <p:cNvSpPr>
                    <a:spLocks/>
                  </p:cNvSpPr>
                  <p:nvPr/>
                </p:nvSpPr>
                <p:spPr bwMode="auto">
                  <a:xfrm>
                    <a:off x="0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838" name="Freeform 1505"/>
                  <p:cNvSpPr>
                    <a:spLocks/>
                  </p:cNvSpPr>
                  <p:nvPr/>
                </p:nvSpPr>
                <p:spPr bwMode="auto">
                  <a:xfrm>
                    <a:off x="14967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839" name="Freeform 1506"/>
                  <p:cNvSpPr>
                    <a:spLocks/>
                  </p:cNvSpPr>
                  <p:nvPr/>
                </p:nvSpPr>
                <p:spPr bwMode="auto">
                  <a:xfrm>
                    <a:off x="14967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00834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r>
                    <a:rPr lang="ru-RU" sz="400" b="1">
                      <a:solidFill>
                        <a:srgbClr val="FF0000"/>
                      </a:solidFill>
                      <a:latin typeface="Arial Black" pitchFamily="34" charset="0"/>
                    </a:rPr>
                    <a:t>    </a:t>
                  </a:r>
                </a:p>
              </p:txBody>
            </p:sp>
          </p:grpSp>
          <p:sp>
            <p:nvSpPr>
              <p:cNvPr id="100832" name="Rectangle 1507"/>
              <p:cNvSpPr>
                <a:spLocks noChangeArrowheads="1"/>
              </p:cNvSpPr>
              <p:nvPr/>
            </p:nvSpPr>
            <p:spPr bwMode="auto">
              <a:xfrm>
                <a:off x="8458222" y="1062520"/>
                <a:ext cx="857262" cy="1071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КТ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РСП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ЛСМ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ХМВ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ЕП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СПК</a:t>
                </a:r>
                <a:endParaRPr lang="ru-RU" sz="600" b="1">
                  <a:solidFill>
                    <a:srgbClr val="00206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600" b="1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  <p:sp>
          <p:nvSpPr>
            <p:cNvPr id="100360" name="Прямоугольник 211"/>
            <p:cNvSpPr>
              <a:spLocks noChangeArrowheads="1"/>
            </p:cNvSpPr>
            <p:nvPr/>
          </p:nvSpPr>
          <p:spPr bwMode="auto">
            <a:xfrm>
              <a:off x="7072313" y="1214438"/>
              <a:ext cx="1928812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РРП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ржавчинный пихты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РС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смоляной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РСП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рыжий сосновый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СП</a:t>
              </a:r>
              <a:r>
                <a:rPr lang="ru-RU" sz="900" dirty="0">
                  <a:cs typeface="Times New Roman" pitchFamily="18" charset="0"/>
                </a:rPr>
                <a:t> -  сосновая пяденица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СПК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сосновый подкорный клоп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ТК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Гартига</a:t>
              </a:r>
            </a:p>
            <a:p>
              <a:r>
                <a:rPr lang="ru-RU" sz="900" b="1" dirty="0">
                  <a:cs typeface="Times New Roman" pitchFamily="18" charset="0"/>
                </a:rPr>
                <a:t>ТЛ – </a:t>
              </a:r>
              <a:r>
                <a:rPr lang="ru-RU" sz="900" dirty="0">
                  <a:cs typeface="Times New Roman" pitchFamily="18" charset="0"/>
                </a:rPr>
                <a:t>трутовик ложный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ТЛО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ложный осиновый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ТН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настоящий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ТО – </a:t>
              </a:r>
              <a:r>
                <a:rPr lang="ru-RU" sz="900" dirty="0">
                  <a:cs typeface="Times New Roman" pitchFamily="18" charset="0"/>
                </a:rPr>
                <a:t>трутовик </a:t>
              </a:r>
              <a:r>
                <a:rPr lang="ru-RU" sz="900" dirty="0" err="1">
                  <a:cs typeface="Times New Roman" pitchFamily="18" charset="0"/>
                </a:rPr>
                <a:t>окаймленный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ТШ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Швейница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ХМВ</a:t>
              </a:r>
              <a:r>
                <a:rPr lang="ru-RU" sz="900" dirty="0">
                  <a:cs typeface="Times New Roman" pitchFamily="18" charset="0"/>
                </a:rPr>
                <a:t> – хрущ майский восточный</a:t>
              </a:r>
            </a:p>
          </p:txBody>
        </p:sp>
      </p:grpSp>
      <p:sp>
        <p:nvSpPr>
          <p:cNvPr id="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122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43" name="Группа 544"/>
          <p:cNvGrpSpPr>
            <a:grpSpLocks/>
          </p:cNvGrpSpPr>
          <p:nvPr/>
        </p:nvGrpSpPr>
        <p:grpSpPr bwMode="auto">
          <a:xfrm>
            <a:off x="6667500" y="3700463"/>
            <a:ext cx="2476500" cy="3157537"/>
            <a:chOff x="6667500" y="3700468"/>
            <a:chExt cx="2476500" cy="3157535"/>
          </a:xfrm>
        </p:grpSpPr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6667500" y="3700468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45" name="Rectangle 51"/>
            <p:cNvSpPr>
              <a:spLocks noChangeAspect="1" noChangeArrowheads="1"/>
            </p:cNvSpPr>
            <p:nvPr/>
          </p:nvSpPr>
          <p:spPr bwMode="auto">
            <a:xfrm>
              <a:off x="6667500" y="3971930"/>
              <a:ext cx="2476500" cy="288607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48" name="Прямоугольник 47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1" name="Прямоугольник 50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2" name="TextBox 27"/>
            <p:cNvSpPr txBox="1">
              <a:spLocks noChangeArrowheads="1"/>
            </p:cNvSpPr>
            <p:nvPr/>
          </p:nvSpPr>
          <p:spPr bwMode="auto">
            <a:xfrm>
              <a:off x="7000875" y="5668892"/>
              <a:ext cx="2128838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3" name="TextBox 27"/>
            <p:cNvSpPr txBox="1">
              <a:spLocks noChangeArrowheads="1"/>
            </p:cNvSpPr>
            <p:nvPr/>
          </p:nvSpPr>
          <p:spPr bwMode="auto">
            <a:xfrm>
              <a:off x="7015163" y="63927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4" name="Прямоугольник 53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5" name="TextBox 26"/>
            <p:cNvSpPr txBox="1">
              <a:spLocks noChangeArrowheads="1"/>
            </p:cNvSpPr>
            <p:nvPr/>
          </p:nvSpPr>
          <p:spPr bwMode="auto">
            <a:xfrm>
              <a:off x="7015163" y="49434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2 </a:t>
              </a:r>
              <a:r>
                <a:rPr lang="ru-RU" sz="1100" dirty="0" smtClean="0">
                  <a:latin typeface="+mn-lt"/>
                </a:rPr>
                <a:t>вида вредителей</a:t>
              </a:r>
            </a:p>
          </p:txBody>
        </p:sp>
        <p:sp>
          <p:nvSpPr>
            <p:cNvPr id="56" name="TextBox 27"/>
            <p:cNvSpPr txBox="1">
              <a:spLocks noChangeArrowheads="1"/>
            </p:cNvSpPr>
            <p:nvPr/>
          </p:nvSpPr>
          <p:spPr bwMode="auto">
            <a:xfrm>
              <a:off x="7015163" y="531646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7015163" y="60229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8" name="Прямоугольник 57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9" name="Прямоугольник 58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60" name="TextBox 27"/>
            <p:cNvSpPr txBox="1">
              <a:spLocks noChangeArrowheads="1"/>
            </p:cNvSpPr>
            <p:nvPr/>
          </p:nvSpPr>
          <p:spPr bwMode="auto">
            <a:xfrm>
              <a:off x="7002463" y="422109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61" name="TextBox 27"/>
            <p:cNvSpPr txBox="1">
              <a:spLocks noChangeArrowheads="1"/>
            </p:cNvSpPr>
            <p:nvPr/>
          </p:nvSpPr>
          <p:spPr bwMode="auto">
            <a:xfrm>
              <a:off x="7002463" y="4589392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1</a:t>
              </a:r>
              <a:r>
                <a:rPr lang="ru-RU" sz="1100" dirty="0" smtClean="0">
                  <a:latin typeface="+mn-lt"/>
                </a:rPr>
                <a:t> вид вредителей</a:t>
              </a:r>
            </a:p>
          </p:txBody>
        </p:sp>
      </p:grpSp>
      <p:pic>
        <p:nvPicPr>
          <p:cNvPr id="513" name="Рисунок 51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74" r="36563" b="1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grpSp>
        <p:nvGrpSpPr>
          <p:cNvPr id="950" name="Group 1493"/>
          <p:cNvGrpSpPr>
            <a:grpSpLocks/>
          </p:cNvGrpSpPr>
          <p:nvPr/>
        </p:nvGrpSpPr>
        <p:grpSpPr bwMode="auto">
          <a:xfrm>
            <a:off x="1623220" y="5820196"/>
            <a:ext cx="212923" cy="400837"/>
            <a:chOff x="0" y="0"/>
            <a:chExt cx="20000" cy="19998"/>
          </a:xfrm>
        </p:grpSpPr>
        <p:grpSp>
          <p:nvGrpSpPr>
            <p:cNvPr id="952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57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63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64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58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61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62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59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60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953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54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55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56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949" name="Rectangle 1507"/>
          <p:cNvSpPr>
            <a:spLocks noChangeArrowheads="1"/>
          </p:cNvSpPr>
          <p:nvPr/>
        </p:nvSpPr>
        <p:spPr bwMode="auto">
          <a:xfrm>
            <a:off x="1619673" y="5881861"/>
            <a:ext cx="212925" cy="25167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СПК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933" name="Group 1493"/>
          <p:cNvGrpSpPr>
            <a:grpSpLocks/>
          </p:cNvGrpSpPr>
          <p:nvPr/>
        </p:nvGrpSpPr>
        <p:grpSpPr bwMode="auto">
          <a:xfrm>
            <a:off x="2343705" y="1764088"/>
            <a:ext cx="237303" cy="355196"/>
            <a:chOff x="0" y="0"/>
            <a:chExt cx="20000" cy="19998"/>
          </a:xfrm>
        </p:grpSpPr>
        <p:grpSp>
          <p:nvGrpSpPr>
            <p:cNvPr id="935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40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46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47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41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44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45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42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43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936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37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38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39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932" name="Rectangle 1507"/>
          <p:cNvSpPr>
            <a:spLocks noChangeArrowheads="1"/>
          </p:cNvSpPr>
          <p:nvPr/>
        </p:nvSpPr>
        <p:spPr bwMode="auto">
          <a:xfrm>
            <a:off x="2346518" y="1848225"/>
            <a:ext cx="237305" cy="22301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916" name="Group 1493"/>
          <p:cNvGrpSpPr>
            <a:grpSpLocks/>
          </p:cNvGrpSpPr>
          <p:nvPr/>
        </p:nvGrpSpPr>
        <p:grpSpPr bwMode="auto">
          <a:xfrm>
            <a:off x="733201" y="4404115"/>
            <a:ext cx="263361" cy="764785"/>
            <a:chOff x="0" y="0"/>
            <a:chExt cx="20000" cy="19998"/>
          </a:xfrm>
        </p:grpSpPr>
        <p:grpSp>
          <p:nvGrpSpPr>
            <p:cNvPr id="91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2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2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3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2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2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2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2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2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91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2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2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2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915" name="Rectangle 1507"/>
          <p:cNvSpPr>
            <a:spLocks noChangeArrowheads="1"/>
          </p:cNvSpPr>
          <p:nvPr/>
        </p:nvSpPr>
        <p:spPr bwMode="auto">
          <a:xfrm>
            <a:off x="728814" y="4395727"/>
            <a:ext cx="267168" cy="68297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ТГ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ТО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899" name="Group 1493"/>
          <p:cNvGrpSpPr>
            <a:grpSpLocks/>
          </p:cNvGrpSpPr>
          <p:nvPr/>
        </p:nvGrpSpPr>
        <p:grpSpPr bwMode="auto">
          <a:xfrm>
            <a:off x="3495670" y="4059417"/>
            <a:ext cx="227479" cy="416022"/>
            <a:chOff x="0" y="0"/>
            <a:chExt cx="20000" cy="19998"/>
          </a:xfrm>
        </p:grpSpPr>
        <p:grpSp>
          <p:nvGrpSpPr>
            <p:cNvPr id="901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06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12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13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07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10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11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08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09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902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3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4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5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98" name="Rectangle 1507"/>
          <p:cNvSpPr>
            <a:spLocks noChangeArrowheads="1"/>
          </p:cNvSpPr>
          <p:nvPr/>
        </p:nvSpPr>
        <p:spPr bwMode="auto">
          <a:xfrm>
            <a:off x="3512998" y="4053347"/>
            <a:ext cx="227480" cy="42058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882" name="Group 1493"/>
          <p:cNvGrpSpPr>
            <a:grpSpLocks/>
          </p:cNvGrpSpPr>
          <p:nvPr/>
        </p:nvGrpSpPr>
        <p:grpSpPr bwMode="auto">
          <a:xfrm>
            <a:off x="1498593" y="3842185"/>
            <a:ext cx="223593" cy="379367"/>
            <a:chOff x="0" y="0"/>
            <a:chExt cx="20000" cy="19998"/>
          </a:xfrm>
        </p:grpSpPr>
        <p:grpSp>
          <p:nvGrpSpPr>
            <p:cNvPr id="884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89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95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96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90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93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94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91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92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85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6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7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8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81" name="Rectangle 1507"/>
          <p:cNvSpPr>
            <a:spLocks noChangeArrowheads="1"/>
          </p:cNvSpPr>
          <p:nvPr/>
        </p:nvSpPr>
        <p:spPr bwMode="auto">
          <a:xfrm>
            <a:off x="1507875" y="3841430"/>
            <a:ext cx="223595" cy="3835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865" name="Group 1493"/>
          <p:cNvGrpSpPr>
            <a:grpSpLocks/>
          </p:cNvGrpSpPr>
          <p:nvPr/>
        </p:nvGrpSpPr>
        <p:grpSpPr bwMode="auto">
          <a:xfrm>
            <a:off x="2569807" y="5587860"/>
            <a:ext cx="224251" cy="369044"/>
            <a:chOff x="0" y="0"/>
            <a:chExt cx="20000" cy="19998"/>
          </a:xfrm>
        </p:grpSpPr>
        <p:grpSp>
          <p:nvGrpSpPr>
            <p:cNvPr id="867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72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78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79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73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76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77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74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75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68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69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70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71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64" name="Rectangle 1507"/>
          <p:cNvSpPr>
            <a:spLocks noChangeArrowheads="1"/>
          </p:cNvSpPr>
          <p:nvPr/>
        </p:nvSpPr>
        <p:spPr bwMode="auto">
          <a:xfrm>
            <a:off x="2566071" y="5583812"/>
            <a:ext cx="224253" cy="373091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848" name="Group 1493"/>
          <p:cNvGrpSpPr>
            <a:grpSpLocks/>
          </p:cNvGrpSpPr>
          <p:nvPr/>
        </p:nvGrpSpPr>
        <p:grpSpPr bwMode="auto">
          <a:xfrm>
            <a:off x="2918942" y="1926739"/>
            <a:ext cx="230606" cy="331028"/>
            <a:chOff x="0" y="0"/>
            <a:chExt cx="20000" cy="19998"/>
          </a:xfrm>
        </p:grpSpPr>
        <p:grpSp>
          <p:nvGrpSpPr>
            <p:cNvPr id="850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55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61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62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56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59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60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57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58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51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2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3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4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47" name="Rectangle 1507"/>
          <p:cNvSpPr>
            <a:spLocks noChangeArrowheads="1"/>
          </p:cNvSpPr>
          <p:nvPr/>
        </p:nvSpPr>
        <p:spPr bwMode="auto">
          <a:xfrm>
            <a:off x="2934436" y="1918878"/>
            <a:ext cx="230607" cy="33465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831" name="Group 1493"/>
          <p:cNvGrpSpPr>
            <a:grpSpLocks/>
          </p:cNvGrpSpPr>
          <p:nvPr/>
        </p:nvGrpSpPr>
        <p:grpSpPr bwMode="auto">
          <a:xfrm>
            <a:off x="3135722" y="6225086"/>
            <a:ext cx="233035" cy="331028"/>
            <a:chOff x="0" y="0"/>
            <a:chExt cx="20000" cy="19998"/>
          </a:xfrm>
        </p:grpSpPr>
        <p:grpSp>
          <p:nvGrpSpPr>
            <p:cNvPr id="83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3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4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4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3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4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4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4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4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3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3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30" name="Rectangle 1507"/>
          <p:cNvSpPr>
            <a:spLocks noChangeArrowheads="1"/>
          </p:cNvSpPr>
          <p:nvPr/>
        </p:nvSpPr>
        <p:spPr bwMode="auto">
          <a:xfrm>
            <a:off x="3131840" y="6221455"/>
            <a:ext cx="233037" cy="33465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814" name="Group 1493"/>
          <p:cNvGrpSpPr>
            <a:grpSpLocks/>
          </p:cNvGrpSpPr>
          <p:nvPr/>
        </p:nvGrpSpPr>
        <p:grpSpPr bwMode="auto">
          <a:xfrm>
            <a:off x="1082040" y="6188153"/>
            <a:ext cx="212485" cy="354115"/>
            <a:chOff x="0" y="0"/>
            <a:chExt cx="20000" cy="19998"/>
          </a:xfrm>
        </p:grpSpPr>
        <p:grpSp>
          <p:nvGrpSpPr>
            <p:cNvPr id="816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21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27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28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22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25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26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23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24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17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18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19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20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13" name="Rectangle 1507"/>
          <p:cNvSpPr>
            <a:spLocks noChangeArrowheads="1"/>
          </p:cNvSpPr>
          <p:nvPr/>
        </p:nvSpPr>
        <p:spPr bwMode="auto">
          <a:xfrm>
            <a:off x="1078500" y="6184269"/>
            <a:ext cx="212487" cy="35799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97" name="Group 1493"/>
          <p:cNvGrpSpPr>
            <a:grpSpLocks/>
          </p:cNvGrpSpPr>
          <p:nvPr/>
        </p:nvGrpSpPr>
        <p:grpSpPr bwMode="auto">
          <a:xfrm>
            <a:off x="3237997" y="2443892"/>
            <a:ext cx="260945" cy="371436"/>
            <a:chOff x="0" y="0"/>
            <a:chExt cx="20000" cy="19998"/>
          </a:xfrm>
        </p:grpSpPr>
        <p:grpSp>
          <p:nvGrpSpPr>
            <p:cNvPr id="799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04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10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11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05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08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09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06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07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00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01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02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03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96" name="Rectangle 1507"/>
          <p:cNvSpPr>
            <a:spLocks noChangeArrowheads="1"/>
          </p:cNvSpPr>
          <p:nvPr/>
        </p:nvSpPr>
        <p:spPr bwMode="auto">
          <a:xfrm>
            <a:off x="3234973" y="2457734"/>
            <a:ext cx="260947" cy="37551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80" name="Group 1493"/>
          <p:cNvGrpSpPr>
            <a:grpSpLocks/>
          </p:cNvGrpSpPr>
          <p:nvPr/>
        </p:nvGrpSpPr>
        <p:grpSpPr bwMode="auto">
          <a:xfrm>
            <a:off x="2143819" y="4203826"/>
            <a:ext cx="291957" cy="673868"/>
            <a:chOff x="0" y="0"/>
            <a:chExt cx="20000" cy="19998"/>
          </a:xfrm>
        </p:grpSpPr>
        <p:grpSp>
          <p:nvGrpSpPr>
            <p:cNvPr id="782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87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93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94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88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91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92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89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90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83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4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5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6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79" name="Rectangle 1507"/>
          <p:cNvSpPr>
            <a:spLocks noChangeArrowheads="1"/>
          </p:cNvSpPr>
          <p:nvPr/>
        </p:nvSpPr>
        <p:spPr bwMode="auto">
          <a:xfrm>
            <a:off x="2138956" y="4196434"/>
            <a:ext cx="291958" cy="68125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63" name="Group 1493"/>
          <p:cNvGrpSpPr>
            <a:grpSpLocks/>
          </p:cNvGrpSpPr>
          <p:nvPr/>
        </p:nvGrpSpPr>
        <p:grpSpPr bwMode="auto">
          <a:xfrm>
            <a:off x="2589423" y="2531190"/>
            <a:ext cx="273047" cy="826637"/>
            <a:chOff x="0" y="0"/>
            <a:chExt cx="20000" cy="19998"/>
          </a:xfrm>
        </p:grpSpPr>
        <p:grpSp>
          <p:nvGrpSpPr>
            <p:cNvPr id="765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70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76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77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71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74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75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72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73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66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7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8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9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62" name="Rectangle 1507"/>
          <p:cNvSpPr>
            <a:spLocks noChangeArrowheads="1"/>
          </p:cNvSpPr>
          <p:nvPr/>
        </p:nvSpPr>
        <p:spPr bwMode="auto">
          <a:xfrm>
            <a:off x="2584524" y="2504059"/>
            <a:ext cx="273048" cy="83570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ХМВ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ТШ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46" name="Group 1493"/>
          <p:cNvGrpSpPr>
            <a:grpSpLocks/>
          </p:cNvGrpSpPr>
          <p:nvPr/>
        </p:nvGrpSpPr>
        <p:grpSpPr bwMode="auto">
          <a:xfrm>
            <a:off x="3999307" y="5545880"/>
            <a:ext cx="202354" cy="403296"/>
            <a:chOff x="0" y="0"/>
            <a:chExt cx="20000" cy="19998"/>
          </a:xfrm>
        </p:grpSpPr>
        <p:grpSp>
          <p:nvGrpSpPr>
            <p:cNvPr id="74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5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5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6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5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5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5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5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5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4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45" name="Rectangle 1507"/>
          <p:cNvSpPr>
            <a:spLocks noChangeArrowheads="1"/>
          </p:cNvSpPr>
          <p:nvPr/>
        </p:nvSpPr>
        <p:spPr bwMode="auto">
          <a:xfrm>
            <a:off x="3995936" y="5541456"/>
            <a:ext cx="202355" cy="40771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29" name="Group 1493"/>
          <p:cNvGrpSpPr>
            <a:grpSpLocks/>
          </p:cNvGrpSpPr>
          <p:nvPr/>
        </p:nvGrpSpPr>
        <p:grpSpPr bwMode="auto">
          <a:xfrm>
            <a:off x="564364" y="5597051"/>
            <a:ext cx="202056" cy="352125"/>
            <a:chOff x="0" y="0"/>
            <a:chExt cx="20000" cy="19998"/>
          </a:xfrm>
        </p:grpSpPr>
        <p:grpSp>
          <p:nvGrpSpPr>
            <p:cNvPr id="731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36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42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43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37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40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41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38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39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32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3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4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5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28" name="Rectangle 1507"/>
          <p:cNvSpPr>
            <a:spLocks noChangeArrowheads="1"/>
          </p:cNvSpPr>
          <p:nvPr/>
        </p:nvSpPr>
        <p:spPr bwMode="auto">
          <a:xfrm>
            <a:off x="560998" y="5593188"/>
            <a:ext cx="202057" cy="35598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12" name="Group 1493"/>
          <p:cNvGrpSpPr>
            <a:grpSpLocks/>
          </p:cNvGrpSpPr>
          <p:nvPr/>
        </p:nvGrpSpPr>
        <p:grpSpPr bwMode="auto">
          <a:xfrm>
            <a:off x="2373313" y="3504494"/>
            <a:ext cx="248211" cy="621068"/>
            <a:chOff x="0" y="0"/>
            <a:chExt cx="20000" cy="19998"/>
          </a:xfrm>
        </p:grpSpPr>
        <p:grpSp>
          <p:nvGrpSpPr>
            <p:cNvPr id="714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19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25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26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20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23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24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21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22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15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6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7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18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11" name="Rectangle 1507"/>
          <p:cNvSpPr>
            <a:spLocks noChangeArrowheads="1"/>
          </p:cNvSpPr>
          <p:nvPr/>
        </p:nvSpPr>
        <p:spPr bwMode="auto">
          <a:xfrm>
            <a:off x="2379463" y="3503810"/>
            <a:ext cx="248213" cy="62788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695" name="Group 1493"/>
          <p:cNvGrpSpPr>
            <a:grpSpLocks/>
          </p:cNvGrpSpPr>
          <p:nvPr/>
        </p:nvGrpSpPr>
        <p:grpSpPr bwMode="auto">
          <a:xfrm>
            <a:off x="1722185" y="2348327"/>
            <a:ext cx="256242" cy="354744"/>
            <a:chOff x="0" y="0"/>
            <a:chExt cx="20000" cy="19998"/>
          </a:xfrm>
        </p:grpSpPr>
        <p:grpSp>
          <p:nvGrpSpPr>
            <p:cNvPr id="697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02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08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09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03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06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07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04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05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98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99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00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01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94" name="Rectangle 1507"/>
          <p:cNvSpPr>
            <a:spLocks noChangeArrowheads="1"/>
          </p:cNvSpPr>
          <p:nvPr/>
        </p:nvSpPr>
        <p:spPr bwMode="auto">
          <a:xfrm>
            <a:off x="1735272" y="2356617"/>
            <a:ext cx="256243" cy="35863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ТГ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678" name="Group 1493"/>
          <p:cNvGrpSpPr>
            <a:grpSpLocks/>
          </p:cNvGrpSpPr>
          <p:nvPr/>
        </p:nvGrpSpPr>
        <p:grpSpPr bwMode="auto">
          <a:xfrm>
            <a:off x="2054527" y="5123523"/>
            <a:ext cx="202353" cy="401128"/>
            <a:chOff x="0" y="0"/>
            <a:chExt cx="20000" cy="19998"/>
          </a:xfrm>
        </p:grpSpPr>
        <p:grpSp>
          <p:nvGrpSpPr>
            <p:cNvPr id="680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85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91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92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86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89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90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87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88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81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82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83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84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77" name="Rectangle 1507"/>
          <p:cNvSpPr>
            <a:spLocks noChangeArrowheads="1"/>
          </p:cNvSpPr>
          <p:nvPr/>
        </p:nvSpPr>
        <p:spPr bwMode="auto">
          <a:xfrm>
            <a:off x="2051156" y="5119123"/>
            <a:ext cx="202354" cy="4055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661" name="Group 1493"/>
          <p:cNvGrpSpPr>
            <a:grpSpLocks/>
          </p:cNvGrpSpPr>
          <p:nvPr/>
        </p:nvGrpSpPr>
        <p:grpSpPr bwMode="auto">
          <a:xfrm>
            <a:off x="1294022" y="5523883"/>
            <a:ext cx="228830" cy="432631"/>
            <a:chOff x="0" y="0"/>
            <a:chExt cx="20000" cy="19998"/>
          </a:xfrm>
        </p:grpSpPr>
        <p:grpSp>
          <p:nvGrpSpPr>
            <p:cNvPr id="66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6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7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7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6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7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7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7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7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6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60" name="Rectangle 1507"/>
          <p:cNvSpPr>
            <a:spLocks noChangeArrowheads="1"/>
          </p:cNvSpPr>
          <p:nvPr/>
        </p:nvSpPr>
        <p:spPr bwMode="auto">
          <a:xfrm>
            <a:off x="1290210" y="5519137"/>
            <a:ext cx="228832" cy="43737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644" name="Group 1493"/>
          <p:cNvGrpSpPr>
            <a:grpSpLocks/>
          </p:cNvGrpSpPr>
          <p:nvPr/>
        </p:nvGrpSpPr>
        <p:grpSpPr bwMode="auto">
          <a:xfrm>
            <a:off x="2999949" y="5308776"/>
            <a:ext cx="231267" cy="436539"/>
            <a:chOff x="0" y="0"/>
            <a:chExt cx="20000" cy="19998"/>
          </a:xfrm>
        </p:grpSpPr>
        <p:grpSp>
          <p:nvGrpSpPr>
            <p:cNvPr id="646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51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57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58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52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55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56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53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54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47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48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49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50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43" name="Rectangle 1507"/>
          <p:cNvSpPr>
            <a:spLocks noChangeArrowheads="1"/>
          </p:cNvSpPr>
          <p:nvPr/>
        </p:nvSpPr>
        <p:spPr bwMode="auto">
          <a:xfrm>
            <a:off x="2996097" y="5303987"/>
            <a:ext cx="231268" cy="4413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627" name="Group 1493"/>
          <p:cNvGrpSpPr>
            <a:grpSpLocks/>
          </p:cNvGrpSpPr>
          <p:nvPr/>
        </p:nvGrpSpPr>
        <p:grpSpPr bwMode="auto">
          <a:xfrm>
            <a:off x="1098137" y="3275231"/>
            <a:ext cx="235636" cy="455105"/>
            <a:chOff x="0" y="0"/>
            <a:chExt cx="20000" cy="19998"/>
          </a:xfrm>
        </p:grpSpPr>
        <p:grpSp>
          <p:nvGrpSpPr>
            <p:cNvPr id="629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34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40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41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35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38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39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36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37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30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1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2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3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26" name="Rectangle 1507"/>
          <p:cNvSpPr>
            <a:spLocks noChangeArrowheads="1"/>
          </p:cNvSpPr>
          <p:nvPr/>
        </p:nvSpPr>
        <p:spPr bwMode="auto">
          <a:xfrm>
            <a:off x="1101018" y="3268884"/>
            <a:ext cx="235637" cy="46009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</a:p>
        </p:txBody>
      </p:sp>
      <p:grpSp>
        <p:nvGrpSpPr>
          <p:cNvPr id="610" name="Group 1493"/>
          <p:cNvGrpSpPr>
            <a:grpSpLocks/>
          </p:cNvGrpSpPr>
          <p:nvPr/>
        </p:nvGrpSpPr>
        <p:grpSpPr bwMode="auto">
          <a:xfrm>
            <a:off x="379902" y="3768706"/>
            <a:ext cx="291805" cy="584203"/>
            <a:chOff x="0" y="0"/>
            <a:chExt cx="20000" cy="19998"/>
          </a:xfrm>
        </p:grpSpPr>
        <p:grpSp>
          <p:nvGrpSpPr>
            <p:cNvPr id="612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17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23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24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18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21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22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19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20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13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4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5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6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09" name="Rectangle 1507"/>
          <p:cNvSpPr>
            <a:spLocks noChangeArrowheads="1"/>
          </p:cNvSpPr>
          <p:nvPr/>
        </p:nvSpPr>
        <p:spPr bwMode="auto">
          <a:xfrm>
            <a:off x="391751" y="3766410"/>
            <a:ext cx="291807" cy="59061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ЛСМ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ХМВ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593" name="Group 1493"/>
          <p:cNvGrpSpPr>
            <a:grpSpLocks/>
          </p:cNvGrpSpPr>
          <p:nvPr/>
        </p:nvGrpSpPr>
        <p:grpSpPr bwMode="auto">
          <a:xfrm>
            <a:off x="3294330" y="3271327"/>
            <a:ext cx="250142" cy="499756"/>
            <a:chOff x="0" y="0"/>
            <a:chExt cx="20000" cy="19998"/>
          </a:xfrm>
        </p:grpSpPr>
        <p:grpSp>
          <p:nvGrpSpPr>
            <p:cNvPr id="595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00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06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07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01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04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05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02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03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96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97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98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99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92" name="Rectangle 1507"/>
          <p:cNvSpPr>
            <a:spLocks noChangeArrowheads="1"/>
          </p:cNvSpPr>
          <p:nvPr/>
        </p:nvSpPr>
        <p:spPr bwMode="auto">
          <a:xfrm>
            <a:off x="3296140" y="3265846"/>
            <a:ext cx="250144" cy="50523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576" name="Group 1493"/>
          <p:cNvGrpSpPr>
            <a:grpSpLocks/>
          </p:cNvGrpSpPr>
          <p:nvPr/>
        </p:nvGrpSpPr>
        <p:grpSpPr bwMode="auto">
          <a:xfrm>
            <a:off x="1195355" y="1941537"/>
            <a:ext cx="238449" cy="383554"/>
            <a:chOff x="0" y="0"/>
            <a:chExt cx="20000" cy="19998"/>
          </a:xfrm>
        </p:grpSpPr>
        <p:grpSp>
          <p:nvGrpSpPr>
            <p:cNvPr id="57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8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8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9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8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8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8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8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8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7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75" name="Rectangle 1507"/>
          <p:cNvSpPr>
            <a:spLocks noChangeArrowheads="1"/>
          </p:cNvSpPr>
          <p:nvPr/>
        </p:nvSpPr>
        <p:spPr bwMode="auto">
          <a:xfrm>
            <a:off x="1201858" y="1937330"/>
            <a:ext cx="238450" cy="38776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559" name="Group 1493"/>
          <p:cNvGrpSpPr>
            <a:grpSpLocks/>
          </p:cNvGrpSpPr>
          <p:nvPr/>
        </p:nvGrpSpPr>
        <p:grpSpPr bwMode="auto">
          <a:xfrm>
            <a:off x="1742666" y="1666396"/>
            <a:ext cx="248650" cy="452888"/>
            <a:chOff x="0" y="0"/>
            <a:chExt cx="20000" cy="19998"/>
          </a:xfrm>
        </p:grpSpPr>
        <p:grpSp>
          <p:nvGrpSpPr>
            <p:cNvPr id="561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66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72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73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67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70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71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68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69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62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63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64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65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58" name="Rectangle 1507"/>
          <p:cNvSpPr>
            <a:spLocks noChangeArrowheads="1"/>
          </p:cNvSpPr>
          <p:nvPr/>
        </p:nvSpPr>
        <p:spPr bwMode="auto">
          <a:xfrm>
            <a:off x="1743213" y="1667597"/>
            <a:ext cx="248651" cy="45785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542" name="Group 1493"/>
          <p:cNvGrpSpPr>
            <a:grpSpLocks/>
          </p:cNvGrpSpPr>
          <p:nvPr/>
        </p:nvGrpSpPr>
        <p:grpSpPr bwMode="auto">
          <a:xfrm>
            <a:off x="891629" y="1198759"/>
            <a:ext cx="209389" cy="574914"/>
            <a:chOff x="0" y="0"/>
            <a:chExt cx="20000" cy="19998"/>
          </a:xfrm>
        </p:grpSpPr>
        <p:grpSp>
          <p:nvGrpSpPr>
            <p:cNvPr id="544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49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55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56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50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53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54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51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52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45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46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47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48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41" name="Rectangle 1507"/>
          <p:cNvSpPr>
            <a:spLocks noChangeArrowheads="1"/>
          </p:cNvSpPr>
          <p:nvPr/>
        </p:nvSpPr>
        <p:spPr bwMode="auto">
          <a:xfrm>
            <a:off x="891628" y="1192775"/>
            <a:ext cx="221547" cy="55155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554911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1" name="Прямоугольник 314"/>
          <p:cNvSpPr>
            <a:spLocks noChangeArrowheads="1"/>
          </p:cNvSpPr>
          <p:nvPr/>
        </p:nvSpPr>
        <p:spPr bwMode="auto">
          <a:xfrm>
            <a:off x="4464000" y="631826"/>
            <a:ext cx="468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(наличие вредителей леса) в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году</a:t>
            </a:r>
          </a:p>
        </p:txBody>
      </p:sp>
      <p:sp>
        <p:nvSpPr>
          <p:cNvPr id="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346" name="Группа 345"/>
          <p:cNvGrpSpPr/>
          <p:nvPr/>
        </p:nvGrpSpPr>
        <p:grpSpPr>
          <a:xfrm>
            <a:off x="4750817" y="1608708"/>
            <a:ext cx="4357687" cy="1892300"/>
            <a:chOff x="4643438" y="1214438"/>
            <a:chExt cx="4357687" cy="1892300"/>
          </a:xfrm>
        </p:grpSpPr>
        <p:sp>
          <p:nvSpPr>
            <p:cNvPr id="347" name="Прямоугольник 211"/>
            <p:cNvSpPr>
              <a:spLocks noChangeArrowheads="1"/>
            </p:cNvSpPr>
            <p:nvPr/>
          </p:nvSpPr>
          <p:spPr bwMode="auto">
            <a:xfrm>
              <a:off x="5572125" y="1214438"/>
              <a:ext cx="1785938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БЗБ</a:t>
              </a:r>
              <a:r>
                <a:rPr lang="ru-RU" sz="900" b="1" dirty="0">
                  <a:cs typeface="Times New Roman" pitchFamily="18" charset="0"/>
                </a:rPr>
                <a:t> –</a:t>
              </a:r>
              <a:r>
                <a:rPr lang="ru-RU" sz="900" dirty="0">
                  <a:cs typeface="Times New Roman" pitchFamily="18" charset="0"/>
                </a:rPr>
                <a:t> бактериальные заболевания </a:t>
              </a:r>
              <a:r>
                <a:rPr lang="ru-RU" sz="900" dirty="0" err="1">
                  <a:cs typeface="Times New Roman" pitchFamily="18" charset="0"/>
                </a:rPr>
                <a:t>березы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ГБ</a:t>
              </a:r>
              <a:r>
                <a:rPr lang="ru-RU" sz="900" dirty="0">
                  <a:cs typeface="Times New Roman" pitchFamily="18" charset="0"/>
                </a:rPr>
                <a:t> – губка </a:t>
              </a:r>
              <a:r>
                <a:rPr lang="ru-RU" sz="900" dirty="0" err="1">
                  <a:cs typeface="Times New Roman" pitchFamily="18" charset="0"/>
                </a:rPr>
                <a:t>березовая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ГЕ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губка еловая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ГС</a:t>
              </a:r>
              <a:r>
                <a:rPr lang="ru-RU" sz="900" dirty="0">
                  <a:cs typeface="Times New Roman" pitchFamily="18" charset="0"/>
                </a:rPr>
                <a:t> –  губка сосновая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ЕП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еловый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КГ</a:t>
              </a:r>
              <a:r>
                <a:rPr lang="ru-RU" sz="900" dirty="0">
                  <a:cs typeface="Times New Roman" pitchFamily="18" charset="0"/>
                </a:rPr>
                <a:t> – корневая губка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КТ</a:t>
              </a:r>
              <a:r>
                <a:rPr lang="ru-RU" sz="900" dirty="0">
                  <a:cs typeface="Times New Roman" pitchFamily="18" charset="0"/>
                </a:rPr>
                <a:t> – короед-типограф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ЛСБ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лубоед сосновый большой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ЛСМ</a:t>
              </a:r>
              <a:r>
                <a:rPr lang="ru-RU" sz="900" dirty="0">
                  <a:cs typeface="Times New Roman" pitchFamily="18" charset="0"/>
                </a:rPr>
                <a:t> –  лубоед сосновый малый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РРЕ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рак раневой ели</a:t>
              </a:r>
            </a:p>
          </p:txBody>
        </p:sp>
        <p:grpSp>
          <p:nvGrpSpPr>
            <p:cNvPr id="348" name="Группа 603"/>
            <p:cNvGrpSpPr>
              <a:grpSpLocks/>
            </p:cNvGrpSpPr>
            <p:nvPr/>
          </p:nvGrpSpPr>
          <p:grpSpPr bwMode="auto">
            <a:xfrm>
              <a:off x="4643438" y="1285873"/>
              <a:ext cx="776287" cy="1463354"/>
              <a:chOff x="8458222" y="800082"/>
              <a:chExt cx="871536" cy="1774822"/>
            </a:xfrm>
          </p:grpSpPr>
          <p:grpSp>
            <p:nvGrpSpPr>
              <p:cNvPr id="350" name="Group 1492"/>
              <p:cNvGrpSpPr>
                <a:grpSpLocks/>
              </p:cNvGrpSpPr>
              <p:nvPr/>
            </p:nvGrpSpPr>
            <p:grpSpPr bwMode="auto">
              <a:xfrm>
                <a:off x="8472502" y="800082"/>
                <a:ext cx="857256" cy="1774822"/>
                <a:chOff x="2976" y="3840"/>
                <a:chExt cx="192" cy="206"/>
              </a:xfrm>
            </p:grpSpPr>
            <p:grpSp>
              <p:nvGrpSpPr>
                <p:cNvPr id="352" name="Group 1493"/>
                <p:cNvGrpSpPr>
                  <a:grpSpLocks/>
                </p:cNvGrpSpPr>
                <p:nvPr/>
              </p:nvGrpSpPr>
              <p:grpSpPr bwMode="auto">
                <a:xfrm>
                  <a:off x="2976" y="3840"/>
                  <a:ext cx="192" cy="206"/>
                  <a:chOff x="0" y="21"/>
                  <a:chExt cx="20000" cy="20857"/>
                </a:xfrm>
              </p:grpSpPr>
              <p:grpSp>
                <p:nvGrpSpPr>
                  <p:cNvPr id="354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0" y="21"/>
                    <a:ext cx="20000" cy="20857"/>
                    <a:chOff x="0" y="21"/>
                    <a:chExt cx="20000" cy="20857"/>
                  </a:xfrm>
                </p:grpSpPr>
                <p:grpSp>
                  <p:nvGrpSpPr>
                    <p:cNvPr id="359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3" y="21"/>
                      <a:ext cx="19947" cy="4730"/>
                      <a:chOff x="53" y="89"/>
                      <a:chExt cx="19947" cy="19969"/>
                    </a:xfrm>
                  </p:grpSpPr>
                  <p:sp>
                    <p:nvSpPr>
                      <p:cNvPr id="365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53" y="89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366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8" y="147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360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" y="16117"/>
                      <a:ext cx="19978" cy="4761"/>
                      <a:chOff x="22" y="3616"/>
                      <a:chExt cx="19978" cy="20100"/>
                    </a:xfrm>
                  </p:grpSpPr>
                  <p:sp>
                    <p:nvSpPr>
                      <p:cNvPr id="363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22" y="3805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364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978" y="3616"/>
                        <a:ext cx="10022" cy="1991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361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62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6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355" name="Freeform 1503"/>
                  <p:cNvSpPr>
                    <a:spLocks/>
                  </p:cNvSpPr>
                  <p:nvPr/>
                </p:nvSpPr>
                <p:spPr bwMode="auto">
                  <a:xfrm>
                    <a:off x="0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56" name="Freeform 1504"/>
                  <p:cNvSpPr>
                    <a:spLocks/>
                  </p:cNvSpPr>
                  <p:nvPr/>
                </p:nvSpPr>
                <p:spPr bwMode="auto">
                  <a:xfrm>
                    <a:off x="0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57" name="Freeform 1505"/>
                  <p:cNvSpPr>
                    <a:spLocks/>
                  </p:cNvSpPr>
                  <p:nvPr/>
                </p:nvSpPr>
                <p:spPr bwMode="auto">
                  <a:xfrm>
                    <a:off x="14967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58" name="Freeform 1506"/>
                  <p:cNvSpPr>
                    <a:spLocks/>
                  </p:cNvSpPr>
                  <p:nvPr/>
                </p:nvSpPr>
                <p:spPr bwMode="auto">
                  <a:xfrm>
                    <a:off x="14967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53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r>
                    <a:rPr lang="ru-RU" sz="400" b="1">
                      <a:solidFill>
                        <a:srgbClr val="FF0000"/>
                      </a:solidFill>
                      <a:latin typeface="Arial Black" pitchFamily="34" charset="0"/>
                    </a:rPr>
                    <a:t>    </a:t>
                  </a:r>
                </a:p>
              </p:txBody>
            </p:sp>
          </p:grpSp>
          <p:sp>
            <p:nvSpPr>
              <p:cNvPr id="351" name="Rectangle 1507"/>
              <p:cNvSpPr>
                <a:spLocks noChangeArrowheads="1"/>
              </p:cNvSpPr>
              <p:nvPr/>
            </p:nvSpPr>
            <p:spPr bwMode="auto">
              <a:xfrm>
                <a:off x="8458222" y="1062520"/>
                <a:ext cx="857262" cy="1071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КТ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РСП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ЛСМ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ХМВ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ЕП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СПК</a:t>
                </a:r>
                <a:endParaRPr lang="ru-RU" sz="600" b="1">
                  <a:solidFill>
                    <a:srgbClr val="00206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600" b="1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  <p:sp>
          <p:nvSpPr>
            <p:cNvPr id="349" name="Прямоугольник 211"/>
            <p:cNvSpPr>
              <a:spLocks noChangeArrowheads="1"/>
            </p:cNvSpPr>
            <p:nvPr/>
          </p:nvSpPr>
          <p:spPr bwMode="auto">
            <a:xfrm>
              <a:off x="7072313" y="1214438"/>
              <a:ext cx="1928812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РРП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ржавчинный пихты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РС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смоляной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РСП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рыжий сосновый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СП</a:t>
              </a:r>
              <a:r>
                <a:rPr lang="ru-RU" sz="900" dirty="0">
                  <a:cs typeface="Times New Roman" pitchFamily="18" charset="0"/>
                </a:rPr>
                <a:t> -  сосновая пяденица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СПК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сосновый подкорный клоп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ТК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Гартига</a:t>
              </a:r>
            </a:p>
            <a:p>
              <a:r>
                <a:rPr lang="ru-RU" sz="900" b="1" dirty="0">
                  <a:cs typeface="Times New Roman" pitchFamily="18" charset="0"/>
                </a:rPr>
                <a:t>ТЛ – </a:t>
              </a:r>
              <a:r>
                <a:rPr lang="ru-RU" sz="900" dirty="0">
                  <a:cs typeface="Times New Roman" pitchFamily="18" charset="0"/>
                </a:rPr>
                <a:t>трутовик ложный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ТЛО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ложный осиновый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ТН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настоящий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ТО – </a:t>
              </a:r>
              <a:r>
                <a:rPr lang="ru-RU" sz="900" dirty="0">
                  <a:cs typeface="Times New Roman" pitchFamily="18" charset="0"/>
                </a:rPr>
                <a:t>трутовик </a:t>
              </a:r>
              <a:r>
                <a:rPr lang="ru-RU" sz="900" dirty="0" err="1">
                  <a:cs typeface="Times New Roman" pitchFamily="18" charset="0"/>
                </a:rPr>
                <a:t>окаймленный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ТШ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Швейница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ХМВ</a:t>
              </a:r>
              <a:r>
                <a:rPr lang="ru-RU" sz="900" dirty="0">
                  <a:cs typeface="Times New Roman" pitchFamily="18" charset="0"/>
                </a:rPr>
                <a:t> – хрущ майский восточный</a:t>
              </a:r>
            </a:p>
          </p:txBody>
        </p:sp>
      </p:grpSp>
      <p:grpSp>
        <p:nvGrpSpPr>
          <p:cNvPr id="367" name="Группа 544"/>
          <p:cNvGrpSpPr>
            <a:grpSpLocks/>
          </p:cNvGrpSpPr>
          <p:nvPr/>
        </p:nvGrpSpPr>
        <p:grpSpPr bwMode="auto">
          <a:xfrm>
            <a:off x="6667500" y="3700463"/>
            <a:ext cx="2476500" cy="3157537"/>
            <a:chOff x="6667500" y="3700468"/>
            <a:chExt cx="2476500" cy="3157535"/>
          </a:xfrm>
        </p:grpSpPr>
        <p:sp>
          <p:nvSpPr>
            <p:cNvPr id="368" name="Text Box 47"/>
            <p:cNvSpPr txBox="1">
              <a:spLocks noChangeArrowheads="1"/>
            </p:cNvSpPr>
            <p:nvPr/>
          </p:nvSpPr>
          <p:spPr bwMode="auto">
            <a:xfrm>
              <a:off x="6667500" y="3700468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369" name="Rectangle 51"/>
            <p:cNvSpPr>
              <a:spLocks noChangeAspect="1" noChangeArrowheads="1"/>
            </p:cNvSpPr>
            <p:nvPr/>
          </p:nvSpPr>
          <p:spPr bwMode="auto">
            <a:xfrm>
              <a:off x="6667500" y="3971930"/>
              <a:ext cx="2476500" cy="288607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370" name="Прямоугольник 369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71" name="Прямоугольник 370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72" name="Прямоугольник 371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73" name="Прямоугольник 372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74" name="TextBox 27"/>
            <p:cNvSpPr txBox="1">
              <a:spLocks noChangeArrowheads="1"/>
            </p:cNvSpPr>
            <p:nvPr/>
          </p:nvSpPr>
          <p:spPr bwMode="auto">
            <a:xfrm>
              <a:off x="7000875" y="5668892"/>
              <a:ext cx="2128838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375" name="TextBox 27"/>
            <p:cNvSpPr txBox="1">
              <a:spLocks noChangeArrowheads="1"/>
            </p:cNvSpPr>
            <p:nvPr/>
          </p:nvSpPr>
          <p:spPr bwMode="auto">
            <a:xfrm>
              <a:off x="7015163" y="63927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376" name="Прямоугольник 375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77" name="TextBox 26"/>
            <p:cNvSpPr txBox="1">
              <a:spLocks noChangeArrowheads="1"/>
            </p:cNvSpPr>
            <p:nvPr/>
          </p:nvSpPr>
          <p:spPr bwMode="auto">
            <a:xfrm>
              <a:off x="7015163" y="49434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2 </a:t>
              </a:r>
              <a:r>
                <a:rPr lang="ru-RU" sz="1100" dirty="0" smtClean="0">
                  <a:latin typeface="+mn-lt"/>
                </a:rPr>
                <a:t>вида вредителей</a:t>
              </a:r>
            </a:p>
          </p:txBody>
        </p:sp>
        <p:sp>
          <p:nvSpPr>
            <p:cNvPr id="378" name="TextBox 27"/>
            <p:cNvSpPr txBox="1">
              <a:spLocks noChangeArrowheads="1"/>
            </p:cNvSpPr>
            <p:nvPr/>
          </p:nvSpPr>
          <p:spPr bwMode="auto">
            <a:xfrm>
              <a:off x="7015163" y="531646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379" name="TextBox 27"/>
            <p:cNvSpPr txBox="1">
              <a:spLocks noChangeArrowheads="1"/>
            </p:cNvSpPr>
            <p:nvPr/>
          </p:nvSpPr>
          <p:spPr bwMode="auto">
            <a:xfrm>
              <a:off x="7015163" y="60229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380" name="Прямоугольник 379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81" name="Прямоугольник 380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382" name="TextBox 27"/>
            <p:cNvSpPr txBox="1">
              <a:spLocks noChangeArrowheads="1"/>
            </p:cNvSpPr>
            <p:nvPr/>
          </p:nvSpPr>
          <p:spPr bwMode="auto">
            <a:xfrm>
              <a:off x="7002463" y="422109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383" name="TextBox 27"/>
            <p:cNvSpPr txBox="1">
              <a:spLocks noChangeArrowheads="1"/>
            </p:cNvSpPr>
            <p:nvPr/>
          </p:nvSpPr>
          <p:spPr bwMode="auto">
            <a:xfrm>
              <a:off x="7002463" y="4589392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1</a:t>
              </a:r>
              <a:r>
                <a:rPr lang="ru-RU" sz="1100" dirty="0" smtClean="0">
                  <a:latin typeface="+mn-lt"/>
                </a:rPr>
                <a:t> вид вредителей</a:t>
              </a:r>
            </a:p>
          </p:txBody>
        </p:sp>
      </p:grpSp>
      <p:pic>
        <p:nvPicPr>
          <p:cNvPr id="384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42" r="35619"/>
          <a:stretch>
            <a:fillRect/>
          </a:stretch>
        </p:blipFill>
        <p:spPr bwMode="auto">
          <a:xfrm>
            <a:off x="0" y="568325"/>
            <a:ext cx="4500563" cy="628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5" name="Группа 404"/>
          <p:cNvGrpSpPr>
            <a:grpSpLocks/>
          </p:cNvGrpSpPr>
          <p:nvPr/>
        </p:nvGrpSpPr>
        <p:grpSpPr bwMode="auto">
          <a:xfrm>
            <a:off x="2112963" y="5259388"/>
            <a:ext cx="193675" cy="214312"/>
            <a:chOff x="8481430" y="800078"/>
            <a:chExt cx="872379" cy="1697281"/>
          </a:xfrm>
        </p:grpSpPr>
        <p:grpSp>
          <p:nvGrpSpPr>
            <p:cNvPr id="38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38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39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39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40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39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39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2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39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2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39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39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389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390" name="Freeform 1504"/>
              <p:cNvSpPr>
                <a:spLocks/>
              </p:cNvSpPr>
              <p:nvPr/>
            </p:nvSpPr>
            <p:spPr bwMode="auto">
              <a:xfrm>
                <a:off x="1724" y="11831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391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392" name="Freeform 1506"/>
              <p:cNvSpPr>
                <a:spLocks/>
              </p:cNvSpPr>
              <p:nvPr/>
            </p:nvSpPr>
            <p:spPr bwMode="auto">
              <a:xfrm>
                <a:off x="15031" y="11831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387" name="Rectangle 1507"/>
            <p:cNvSpPr>
              <a:spLocks noChangeArrowheads="1"/>
            </p:cNvSpPr>
            <p:nvPr/>
          </p:nvSpPr>
          <p:spPr bwMode="auto">
            <a:xfrm>
              <a:off x="8560085" y="1013806"/>
              <a:ext cx="793724" cy="120695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01" name="Группа 404"/>
          <p:cNvGrpSpPr>
            <a:grpSpLocks/>
          </p:cNvGrpSpPr>
          <p:nvPr/>
        </p:nvGrpSpPr>
        <p:grpSpPr bwMode="auto">
          <a:xfrm>
            <a:off x="1862138" y="1714500"/>
            <a:ext cx="193675" cy="215900"/>
            <a:chOff x="8481430" y="800078"/>
            <a:chExt cx="872379" cy="1697281"/>
          </a:xfrm>
        </p:grpSpPr>
        <p:grpSp>
          <p:nvGrpSpPr>
            <p:cNvPr id="40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40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40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41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41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41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41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41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41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41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405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406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407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408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403" name="Rectangle 1507"/>
            <p:cNvSpPr>
              <a:spLocks noChangeArrowheads="1"/>
            </p:cNvSpPr>
            <p:nvPr/>
          </p:nvSpPr>
          <p:spPr bwMode="auto">
            <a:xfrm>
              <a:off x="8560085" y="1012242"/>
              <a:ext cx="793724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17" name="Группа 404"/>
          <p:cNvGrpSpPr>
            <a:grpSpLocks/>
          </p:cNvGrpSpPr>
          <p:nvPr/>
        </p:nvGrpSpPr>
        <p:grpSpPr bwMode="auto">
          <a:xfrm>
            <a:off x="2424113" y="1944688"/>
            <a:ext cx="193675" cy="214312"/>
            <a:chOff x="8481430" y="800078"/>
            <a:chExt cx="872379" cy="1697281"/>
          </a:xfrm>
        </p:grpSpPr>
        <p:grpSp>
          <p:nvGrpSpPr>
            <p:cNvPr id="41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42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53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53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4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53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53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2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53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2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53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53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421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422" name="Freeform 1504"/>
              <p:cNvSpPr>
                <a:spLocks/>
              </p:cNvSpPr>
              <p:nvPr/>
            </p:nvSpPr>
            <p:spPr bwMode="auto">
              <a:xfrm>
                <a:off x="1724" y="11831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31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32" name="Freeform 1506"/>
              <p:cNvSpPr>
                <a:spLocks/>
              </p:cNvSpPr>
              <p:nvPr/>
            </p:nvSpPr>
            <p:spPr bwMode="auto">
              <a:xfrm>
                <a:off x="15031" y="11831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419" name="Rectangle 1507"/>
            <p:cNvSpPr>
              <a:spLocks noChangeArrowheads="1"/>
            </p:cNvSpPr>
            <p:nvPr/>
          </p:nvSpPr>
          <p:spPr bwMode="auto">
            <a:xfrm>
              <a:off x="8560085" y="1013806"/>
              <a:ext cx="793724" cy="120695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41" name="Группа 404"/>
          <p:cNvGrpSpPr>
            <a:grpSpLocks/>
          </p:cNvGrpSpPr>
          <p:nvPr/>
        </p:nvGrpSpPr>
        <p:grpSpPr bwMode="auto">
          <a:xfrm>
            <a:off x="1725613" y="2489200"/>
            <a:ext cx="193675" cy="215900"/>
            <a:chOff x="8481430" y="800078"/>
            <a:chExt cx="872379" cy="1697281"/>
          </a:xfrm>
        </p:grpSpPr>
        <p:grpSp>
          <p:nvGrpSpPr>
            <p:cNvPr id="54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54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54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32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33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55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3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31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55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29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545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46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47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548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543" name="Rectangle 1507"/>
            <p:cNvSpPr>
              <a:spLocks noChangeArrowheads="1"/>
            </p:cNvSpPr>
            <p:nvPr/>
          </p:nvSpPr>
          <p:spPr bwMode="auto">
            <a:xfrm>
              <a:off x="8560085" y="1012242"/>
              <a:ext cx="793724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34" name="Группа 404"/>
          <p:cNvGrpSpPr>
            <a:grpSpLocks/>
          </p:cNvGrpSpPr>
          <p:nvPr/>
        </p:nvGrpSpPr>
        <p:grpSpPr bwMode="auto">
          <a:xfrm>
            <a:off x="2546350" y="2822575"/>
            <a:ext cx="193675" cy="215900"/>
            <a:chOff x="8481430" y="800078"/>
            <a:chExt cx="872379" cy="1697281"/>
          </a:xfrm>
        </p:grpSpPr>
        <p:grpSp>
          <p:nvGrpSpPr>
            <p:cNvPr id="735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37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42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48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49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43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4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47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44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45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38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9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40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41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36" name="Rectangle 1507"/>
            <p:cNvSpPr>
              <a:spLocks noChangeArrowheads="1"/>
            </p:cNvSpPr>
            <p:nvPr/>
          </p:nvSpPr>
          <p:spPr bwMode="auto">
            <a:xfrm>
              <a:off x="8560089" y="1012242"/>
              <a:ext cx="793720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50" name="Группа 404"/>
          <p:cNvGrpSpPr>
            <a:grpSpLocks/>
          </p:cNvGrpSpPr>
          <p:nvPr/>
        </p:nvGrpSpPr>
        <p:grpSpPr bwMode="auto">
          <a:xfrm>
            <a:off x="3502025" y="3405188"/>
            <a:ext cx="192088" cy="215900"/>
            <a:chOff x="8481430" y="800078"/>
            <a:chExt cx="872379" cy="1697281"/>
          </a:xfrm>
        </p:grpSpPr>
        <p:grpSp>
          <p:nvGrpSpPr>
            <p:cNvPr id="751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53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58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64" name="Arc 1496"/>
                  <p:cNvSpPr>
                    <a:spLocks/>
                  </p:cNvSpPr>
                  <p:nvPr/>
                </p:nvSpPr>
                <p:spPr bwMode="auto">
                  <a:xfrm flipH="1">
                    <a:off x="1569" y="-4424"/>
                    <a:ext cx="8554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65" name="Arc 1497"/>
                  <p:cNvSpPr>
                    <a:spLocks/>
                  </p:cNvSpPr>
                  <p:nvPr/>
                </p:nvSpPr>
                <p:spPr bwMode="auto">
                  <a:xfrm>
                    <a:off x="10122" y="-4424"/>
                    <a:ext cx="9727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59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6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569" y="2531"/>
                    <a:ext cx="8554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63" name="Arc 1500"/>
                  <p:cNvSpPr>
                    <a:spLocks/>
                  </p:cNvSpPr>
                  <p:nvPr/>
                </p:nvSpPr>
                <p:spPr bwMode="auto">
                  <a:xfrm flipV="1">
                    <a:off x="10122" y="2531"/>
                    <a:ext cx="9727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60" name="Line 1501"/>
                <p:cNvSpPr>
                  <a:spLocks noChangeShapeType="1"/>
                </p:cNvSpPr>
                <p:nvPr/>
              </p:nvSpPr>
              <p:spPr bwMode="auto">
                <a:xfrm>
                  <a:off x="1569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61" name="Line 1502"/>
                <p:cNvSpPr>
                  <a:spLocks noChangeShapeType="1"/>
                </p:cNvSpPr>
                <p:nvPr/>
              </p:nvSpPr>
              <p:spPr bwMode="auto">
                <a:xfrm>
                  <a:off x="19850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54" name="Freeform 1503"/>
              <p:cNvSpPr>
                <a:spLocks/>
              </p:cNvSpPr>
              <p:nvPr/>
            </p:nvSpPr>
            <p:spPr bwMode="auto">
              <a:xfrm>
                <a:off x="1569" y="4833"/>
                <a:ext cx="4528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5" name="Freeform 1504"/>
              <p:cNvSpPr>
                <a:spLocks/>
              </p:cNvSpPr>
              <p:nvPr/>
            </p:nvSpPr>
            <p:spPr bwMode="auto">
              <a:xfrm>
                <a:off x="1569" y="11743"/>
                <a:ext cx="4528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6" name="Freeform 1505"/>
              <p:cNvSpPr>
                <a:spLocks/>
              </p:cNvSpPr>
              <p:nvPr/>
            </p:nvSpPr>
            <p:spPr bwMode="auto">
              <a:xfrm>
                <a:off x="14986" y="4833"/>
                <a:ext cx="486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7" name="Freeform 1506"/>
              <p:cNvSpPr>
                <a:spLocks/>
              </p:cNvSpPr>
              <p:nvPr/>
            </p:nvSpPr>
            <p:spPr bwMode="auto">
              <a:xfrm>
                <a:off x="14986" y="11743"/>
                <a:ext cx="4864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52" name="Rectangle 1507"/>
            <p:cNvSpPr>
              <a:spLocks noChangeArrowheads="1"/>
            </p:cNvSpPr>
            <p:nvPr/>
          </p:nvSpPr>
          <p:spPr bwMode="auto">
            <a:xfrm>
              <a:off x="8560739" y="1012234"/>
              <a:ext cx="793070" cy="12105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66" name="Группа 404"/>
          <p:cNvGrpSpPr>
            <a:grpSpLocks/>
          </p:cNvGrpSpPr>
          <p:nvPr/>
        </p:nvGrpSpPr>
        <p:grpSpPr bwMode="auto">
          <a:xfrm>
            <a:off x="1093788" y="3371850"/>
            <a:ext cx="193675" cy="215900"/>
            <a:chOff x="8481430" y="800078"/>
            <a:chExt cx="872379" cy="1697281"/>
          </a:xfrm>
        </p:grpSpPr>
        <p:grpSp>
          <p:nvGrpSpPr>
            <p:cNvPr id="767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69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74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80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81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75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7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79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76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77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70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1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2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73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68" name="Rectangle 1507"/>
            <p:cNvSpPr>
              <a:spLocks noChangeArrowheads="1"/>
            </p:cNvSpPr>
            <p:nvPr/>
          </p:nvSpPr>
          <p:spPr bwMode="auto">
            <a:xfrm>
              <a:off x="8560085" y="1012242"/>
              <a:ext cx="793724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82" name="Группа 404"/>
          <p:cNvGrpSpPr>
            <a:grpSpLocks/>
          </p:cNvGrpSpPr>
          <p:nvPr/>
        </p:nvGrpSpPr>
        <p:grpSpPr bwMode="auto">
          <a:xfrm>
            <a:off x="3417888" y="4244975"/>
            <a:ext cx="193675" cy="215900"/>
            <a:chOff x="8481430" y="800078"/>
            <a:chExt cx="872379" cy="1697281"/>
          </a:xfrm>
        </p:grpSpPr>
        <p:grpSp>
          <p:nvGrpSpPr>
            <p:cNvPr id="783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85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90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96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97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91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9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95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92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93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86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7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8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9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84" name="Rectangle 1507"/>
            <p:cNvSpPr>
              <a:spLocks noChangeArrowheads="1"/>
            </p:cNvSpPr>
            <p:nvPr/>
          </p:nvSpPr>
          <p:spPr bwMode="auto">
            <a:xfrm>
              <a:off x="8560085" y="1012242"/>
              <a:ext cx="793724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98" name="Группа 404"/>
          <p:cNvGrpSpPr>
            <a:grpSpLocks/>
          </p:cNvGrpSpPr>
          <p:nvPr/>
        </p:nvGrpSpPr>
        <p:grpSpPr bwMode="auto">
          <a:xfrm>
            <a:off x="2563813" y="3579813"/>
            <a:ext cx="193675" cy="215900"/>
            <a:chOff x="8481430" y="800078"/>
            <a:chExt cx="872379" cy="1697281"/>
          </a:xfrm>
        </p:grpSpPr>
        <p:grpSp>
          <p:nvGrpSpPr>
            <p:cNvPr id="799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01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06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12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13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07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1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11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08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09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02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03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04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05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00" name="Rectangle 1507"/>
            <p:cNvSpPr>
              <a:spLocks noChangeArrowheads="1"/>
            </p:cNvSpPr>
            <p:nvPr/>
          </p:nvSpPr>
          <p:spPr bwMode="auto">
            <a:xfrm>
              <a:off x="8560085" y="1012234"/>
              <a:ext cx="793724" cy="12105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14" name="Группа 404"/>
          <p:cNvGrpSpPr>
            <a:grpSpLocks/>
          </p:cNvGrpSpPr>
          <p:nvPr/>
        </p:nvGrpSpPr>
        <p:grpSpPr bwMode="auto">
          <a:xfrm>
            <a:off x="1589088" y="3998913"/>
            <a:ext cx="193675" cy="215900"/>
            <a:chOff x="8481430" y="800078"/>
            <a:chExt cx="872379" cy="1697281"/>
          </a:xfrm>
        </p:grpSpPr>
        <p:grpSp>
          <p:nvGrpSpPr>
            <p:cNvPr id="815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17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22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28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29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23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2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27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24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25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18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9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20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21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16" name="Rectangle 1507"/>
            <p:cNvSpPr>
              <a:spLocks noChangeArrowheads="1"/>
            </p:cNvSpPr>
            <p:nvPr/>
          </p:nvSpPr>
          <p:spPr bwMode="auto">
            <a:xfrm>
              <a:off x="8560085" y="1012234"/>
              <a:ext cx="793724" cy="12105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30" name="Группа 404"/>
          <p:cNvGrpSpPr>
            <a:grpSpLocks/>
          </p:cNvGrpSpPr>
          <p:nvPr/>
        </p:nvGrpSpPr>
        <p:grpSpPr bwMode="auto">
          <a:xfrm>
            <a:off x="2211388" y="4379913"/>
            <a:ext cx="193675" cy="215900"/>
            <a:chOff x="8481430" y="800078"/>
            <a:chExt cx="872379" cy="1697281"/>
          </a:xfrm>
        </p:grpSpPr>
        <p:grpSp>
          <p:nvGrpSpPr>
            <p:cNvPr id="831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33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38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44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45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39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4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43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40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41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34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5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6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7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32" name="Rectangle 1507"/>
            <p:cNvSpPr>
              <a:spLocks noChangeArrowheads="1"/>
            </p:cNvSpPr>
            <p:nvPr/>
          </p:nvSpPr>
          <p:spPr bwMode="auto">
            <a:xfrm>
              <a:off x="8560085" y="1012234"/>
              <a:ext cx="793724" cy="12105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46" name="Группа 404"/>
          <p:cNvGrpSpPr>
            <a:grpSpLocks/>
          </p:cNvGrpSpPr>
          <p:nvPr/>
        </p:nvGrpSpPr>
        <p:grpSpPr bwMode="auto">
          <a:xfrm>
            <a:off x="4121150" y="5630863"/>
            <a:ext cx="193675" cy="215900"/>
            <a:chOff x="8481430" y="800078"/>
            <a:chExt cx="872379" cy="1697281"/>
          </a:xfrm>
        </p:grpSpPr>
        <p:grpSp>
          <p:nvGrpSpPr>
            <p:cNvPr id="847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49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54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60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61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55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5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59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56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57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50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1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2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53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499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48" name="Rectangle 1507"/>
            <p:cNvSpPr>
              <a:spLocks noChangeArrowheads="1"/>
            </p:cNvSpPr>
            <p:nvPr/>
          </p:nvSpPr>
          <p:spPr bwMode="auto">
            <a:xfrm>
              <a:off x="8560089" y="1012234"/>
              <a:ext cx="793720" cy="12105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62" name="Группа 404"/>
          <p:cNvGrpSpPr>
            <a:grpSpLocks/>
          </p:cNvGrpSpPr>
          <p:nvPr/>
        </p:nvGrpSpPr>
        <p:grpSpPr bwMode="auto">
          <a:xfrm>
            <a:off x="1368425" y="5645150"/>
            <a:ext cx="192088" cy="215900"/>
            <a:chOff x="8481430" y="800078"/>
            <a:chExt cx="872379" cy="1697281"/>
          </a:xfrm>
        </p:grpSpPr>
        <p:grpSp>
          <p:nvGrpSpPr>
            <p:cNvPr id="863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65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70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76" name="Arc 1496"/>
                  <p:cNvSpPr>
                    <a:spLocks/>
                  </p:cNvSpPr>
                  <p:nvPr/>
                </p:nvSpPr>
                <p:spPr bwMode="auto">
                  <a:xfrm flipH="1">
                    <a:off x="1569" y="-4424"/>
                    <a:ext cx="8554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77" name="Arc 1497"/>
                  <p:cNvSpPr>
                    <a:spLocks/>
                  </p:cNvSpPr>
                  <p:nvPr/>
                </p:nvSpPr>
                <p:spPr bwMode="auto">
                  <a:xfrm>
                    <a:off x="10122" y="-4424"/>
                    <a:ext cx="9727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71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7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569" y="2531"/>
                    <a:ext cx="8554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75" name="Arc 1500"/>
                  <p:cNvSpPr>
                    <a:spLocks/>
                  </p:cNvSpPr>
                  <p:nvPr/>
                </p:nvSpPr>
                <p:spPr bwMode="auto">
                  <a:xfrm flipV="1">
                    <a:off x="10122" y="2531"/>
                    <a:ext cx="9727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72" name="Line 1501"/>
                <p:cNvSpPr>
                  <a:spLocks noChangeShapeType="1"/>
                </p:cNvSpPr>
                <p:nvPr/>
              </p:nvSpPr>
              <p:spPr bwMode="auto">
                <a:xfrm>
                  <a:off x="1569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73" name="Line 1502"/>
                <p:cNvSpPr>
                  <a:spLocks noChangeShapeType="1"/>
                </p:cNvSpPr>
                <p:nvPr/>
              </p:nvSpPr>
              <p:spPr bwMode="auto">
                <a:xfrm>
                  <a:off x="19850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66" name="Freeform 1503"/>
              <p:cNvSpPr>
                <a:spLocks/>
              </p:cNvSpPr>
              <p:nvPr/>
            </p:nvSpPr>
            <p:spPr bwMode="auto">
              <a:xfrm>
                <a:off x="1569" y="4833"/>
                <a:ext cx="4528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7" name="Freeform 1504"/>
              <p:cNvSpPr>
                <a:spLocks/>
              </p:cNvSpPr>
              <p:nvPr/>
            </p:nvSpPr>
            <p:spPr bwMode="auto">
              <a:xfrm>
                <a:off x="1569" y="11743"/>
                <a:ext cx="4528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8" name="Freeform 1505"/>
              <p:cNvSpPr>
                <a:spLocks/>
              </p:cNvSpPr>
              <p:nvPr/>
            </p:nvSpPr>
            <p:spPr bwMode="auto">
              <a:xfrm>
                <a:off x="14986" y="4833"/>
                <a:ext cx="486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9" name="Freeform 1506"/>
              <p:cNvSpPr>
                <a:spLocks/>
              </p:cNvSpPr>
              <p:nvPr/>
            </p:nvSpPr>
            <p:spPr bwMode="auto">
              <a:xfrm>
                <a:off x="14986" y="11743"/>
                <a:ext cx="486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64" name="Rectangle 1507"/>
            <p:cNvSpPr>
              <a:spLocks noChangeArrowheads="1"/>
            </p:cNvSpPr>
            <p:nvPr/>
          </p:nvSpPr>
          <p:spPr bwMode="auto">
            <a:xfrm>
              <a:off x="8560739" y="1012242"/>
              <a:ext cx="793070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78" name="Группа 404"/>
          <p:cNvGrpSpPr>
            <a:grpSpLocks/>
          </p:cNvGrpSpPr>
          <p:nvPr/>
        </p:nvGrpSpPr>
        <p:grpSpPr bwMode="auto">
          <a:xfrm>
            <a:off x="557213" y="5705475"/>
            <a:ext cx="193675" cy="215900"/>
            <a:chOff x="8481430" y="800078"/>
            <a:chExt cx="872379" cy="1697281"/>
          </a:xfrm>
        </p:grpSpPr>
        <p:grpSp>
          <p:nvGrpSpPr>
            <p:cNvPr id="879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81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86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92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93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87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90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531"/>
                    <a:ext cx="8483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91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531"/>
                    <a:ext cx="9648" cy="1800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88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89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82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83" name="Freeform 1504"/>
              <p:cNvSpPr>
                <a:spLocks/>
              </p:cNvSpPr>
              <p:nvPr/>
            </p:nvSpPr>
            <p:spPr bwMode="auto">
              <a:xfrm>
                <a:off x="1724" y="11743"/>
                <a:ext cx="4491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84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8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85" name="Freeform 1506"/>
              <p:cNvSpPr>
                <a:spLocks/>
              </p:cNvSpPr>
              <p:nvPr/>
            </p:nvSpPr>
            <p:spPr bwMode="auto">
              <a:xfrm>
                <a:off x="15031" y="11743"/>
                <a:ext cx="4824" cy="250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80" name="Rectangle 1507"/>
            <p:cNvSpPr>
              <a:spLocks noChangeArrowheads="1"/>
            </p:cNvSpPr>
            <p:nvPr/>
          </p:nvSpPr>
          <p:spPr bwMode="auto">
            <a:xfrm>
              <a:off x="8560085" y="1012242"/>
              <a:ext cx="793724" cy="121055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94" name="Группа 404"/>
          <p:cNvGrpSpPr>
            <a:grpSpLocks/>
          </p:cNvGrpSpPr>
          <p:nvPr/>
        </p:nvGrpSpPr>
        <p:grpSpPr bwMode="auto">
          <a:xfrm>
            <a:off x="3132138" y="5503863"/>
            <a:ext cx="193675" cy="214312"/>
            <a:chOff x="8481430" y="800078"/>
            <a:chExt cx="872379" cy="1697281"/>
          </a:xfrm>
        </p:grpSpPr>
        <p:grpSp>
          <p:nvGrpSpPr>
            <p:cNvPr id="895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97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02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08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09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03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06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2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07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2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04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05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98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9" name="Freeform 1504"/>
              <p:cNvSpPr>
                <a:spLocks/>
              </p:cNvSpPr>
              <p:nvPr/>
            </p:nvSpPr>
            <p:spPr bwMode="auto">
              <a:xfrm>
                <a:off x="1724" y="11831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00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01" name="Freeform 1506"/>
              <p:cNvSpPr>
                <a:spLocks/>
              </p:cNvSpPr>
              <p:nvPr/>
            </p:nvSpPr>
            <p:spPr bwMode="auto">
              <a:xfrm>
                <a:off x="15031" y="11831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96" name="Rectangle 1507"/>
            <p:cNvSpPr>
              <a:spLocks noChangeArrowheads="1"/>
            </p:cNvSpPr>
            <p:nvPr/>
          </p:nvSpPr>
          <p:spPr bwMode="auto">
            <a:xfrm>
              <a:off x="8560085" y="1013806"/>
              <a:ext cx="793724" cy="120695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ЕП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10" name="Группа 404"/>
          <p:cNvGrpSpPr>
            <a:grpSpLocks/>
          </p:cNvGrpSpPr>
          <p:nvPr/>
        </p:nvGrpSpPr>
        <p:grpSpPr bwMode="auto">
          <a:xfrm>
            <a:off x="1752600" y="6029325"/>
            <a:ext cx="193675" cy="214313"/>
            <a:chOff x="8481430" y="800078"/>
            <a:chExt cx="872379" cy="1697281"/>
          </a:xfrm>
        </p:grpSpPr>
        <p:grpSp>
          <p:nvGrpSpPr>
            <p:cNvPr id="911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13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18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24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25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19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22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3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23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3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20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21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14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5" name="Freeform 1504"/>
              <p:cNvSpPr>
                <a:spLocks/>
              </p:cNvSpPr>
              <p:nvPr/>
            </p:nvSpPr>
            <p:spPr bwMode="auto">
              <a:xfrm>
                <a:off x="1724" y="11830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6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7" name="Freeform 1506"/>
              <p:cNvSpPr>
                <a:spLocks/>
              </p:cNvSpPr>
              <p:nvPr/>
            </p:nvSpPr>
            <p:spPr bwMode="auto">
              <a:xfrm>
                <a:off x="15031" y="11830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12" name="Rectangle 1507"/>
            <p:cNvSpPr>
              <a:spLocks noChangeArrowheads="1"/>
            </p:cNvSpPr>
            <p:nvPr/>
          </p:nvSpPr>
          <p:spPr bwMode="auto">
            <a:xfrm>
              <a:off x="8560089" y="1013813"/>
              <a:ext cx="793720" cy="120695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СПК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26" name="Группа 404"/>
          <p:cNvGrpSpPr>
            <a:grpSpLocks/>
          </p:cNvGrpSpPr>
          <p:nvPr/>
        </p:nvGrpSpPr>
        <p:grpSpPr bwMode="auto">
          <a:xfrm>
            <a:off x="750888" y="4559300"/>
            <a:ext cx="193675" cy="214313"/>
            <a:chOff x="8481430" y="800078"/>
            <a:chExt cx="872379" cy="1697281"/>
          </a:xfrm>
        </p:grpSpPr>
        <p:grpSp>
          <p:nvGrpSpPr>
            <p:cNvPr id="927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29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34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40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41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35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38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3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39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3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36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37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30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1" name="Freeform 1504"/>
              <p:cNvSpPr>
                <a:spLocks/>
              </p:cNvSpPr>
              <p:nvPr/>
            </p:nvSpPr>
            <p:spPr bwMode="auto">
              <a:xfrm>
                <a:off x="1724" y="11830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2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33" name="Freeform 1506"/>
              <p:cNvSpPr>
                <a:spLocks/>
              </p:cNvSpPr>
              <p:nvPr/>
            </p:nvSpPr>
            <p:spPr bwMode="auto">
              <a:xfrm>
                <a:off x="15031" y="11830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28" name="Rectangle 1507"/>
            <p:cNvSpPr>
              <a:spLocks noChangeArrowheads="1"/>
            </p:cNvSpPr>
            <p:nvPr/>
          </p:nvSpPr>
          <p:spPr bwMode="auto">
            <a:xfrm>
              <a:off x="8560085" y="1013813"/>
              <a:ext cx="793724" cy="1206953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ЕП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942" name="Группа 404"/>
          <p:cNvGrpSpPr>
            <a:grpSpLocks/>
          </p:cNvGrpSpPr>
          <p:nvPr/>
        </p:nvGrpSpPr>
        <p:grpSpPr bwMode="auto">
          <a:xfrm>
            <a:off x="1144588" y="6281738"/>
            <a:ext cx="193675" cy="214312"/>
            <a:chOff x="8481430" y="800078"/>
            <a:chExt cx="872379" cy="1697281"/>
          </a:xfrm>
        </p:grpSpPr>
        <p:grpSp>
          <p:nvGrpSpPr>
            <p:cNvPr id="943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45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50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56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56"/>
                    <a:ext cx="8483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57" name="Arc 1497"/>
                  <p:cNvSpPr>
                    <a:spLocks/>
                  </p:cNvSpPr>
                  <p:nvPr/>
                </p:nvSpPr>
                <p:spPr bwMode="auto">
                  <a:xfrm>
                    <a:off x="10207" y="-4456"/>
                    <a:ext cx="9648" cy="2438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51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54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402"/>
                    <a:ext cx="8483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55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402"/>
                    <a:ext cx="9648" cy="18135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52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53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84"/>
                  <a:ext cx="0" cy="13034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46" name="Freeform 1503"/>
              <p:cNvSpPr>
                <a:spLocks/>
              </p:cNvSpPr>
              <p:nvPr/>
            </p:nvSpPr>
            <p:spPr bwMode="auto">
              <a:xfrm>
                <a:off x="1724" y="4869"/>
                <a:ext cx="4491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7" name="Freeform 1504"/>
              <p:cNvSpPr>
                <a:spLocks/>
              </p:cNvSpPr>
              <p:nvPr/>
            </p:nvSpPr>
            <p:spPr bwMode="auto">
              <a:xfrm>
                <a:off x="1724" y="11831"/>
                <a:ext cx="4491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8" name="Freeform 1505"/>
              <p:cNvSpPr>
                <a:spLocks/>
              </p:cNvSpPr>
              <p:nvPr/>
            </p:nvSpPr>
            <p:spPr bwMode="auto">
              <a:xfrm>
                <a:off x="15031" y="4869"/>
                <a:ext cx="4824" cy="3407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9" name="Freeform 1506"/>
              <p:cNvSpPr>
                <a:spLocks/>
              </p:cNvSpPr>
              <p:nvPr/>
            </p:nvSpPr>
            <p:spPr bwMode="auto">
              <a:xfrm>
                <a:off x="15031" y="11831"/>
                <a:ext cx="4824" cy="237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44" name="Rectangle 1507"/>
            <p:cNvSpPr>
              <a:spLocks noChangeArrowheads="1"/>
            </p:cNvSpPr>
            <p:nvPr/>
          </p:nvSpPr>
          <p:spPr bwMode="auto">
            <a:xfrm>
              <a:off x="8560085" y="1013806"/>
              <a:ext cx="793724" cy="120695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КТ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ЕП</a:t>
              </a:r>
              <a:endParaRPr lang="ru-RU" sz="6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6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2242791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1" name="Прямоугольник 314"/>
          <p:cNvSpPr>
            <a:spLocks noChangeArrowheads="1"/>
          </p:cNvSpPr>
          <p:nvPr/>
        </p:nvSpPr>
        <p:spPr bwMode="auto">
          <a:xfrm>
            <a:off x="4464000" y="623662"/>
            <a:ext cx="468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вредителей леса) на </a:t>
            </a:r>
            <a:r>
              <a:rPr lang="ru-RU" sz="1600" dirty="0" smtClean="0">
                <a:cs typeface="Times New Roman" pitchFamily="18" charset="0"/>
              </a:rPr>
              <a:t>2018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124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513" name="Группа 512"/>
          <p:cNvGrpSpPr/>
          <p:nvPr/>
        </p:nvGrpSpPr>
        <p:grpSpPr>
          <a:xfrm>
            <a:off x="4750817" y="1608708"/>
            <a:ext cx="4357687" cy="1892300"/>
            <a:chOff x="4643438" y="1214438"/>
            <a:chExt cx="4357687" cy="1892300"/>
          </a:xfrm>
        </p:grpSpPr>
        <p:sp>
          <p:nvSpPr>
            <p:cNvPr id="514" name="Прямоугольник 211"/>
            <p:cNvSpPr>
              <a:spLocks noChangeArrowheads="1"/>
            </p:cNvSpPr>
            <p:nvPr/>
          </p:nvSpPr>
          <p:spPr bwMode="auto">
            <a:xfrm>
              <a:off x="5572125" y="1214438"/>
              <a:ext cx="1785938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БЗБ</a:t>
              </a:r>
              <a:r>
                <a:rPr lang="ru-RU" sz="900" b="1" dirty="0">
                  <a:cs typeface="Times New Roman" pitchFamily="18" charset="0"/>
                </a:rPr>
                <a:t> –</a:t>
              </a:r>
              <a:r>
                <a:rPr lang="ru-RU" sz="900" dirty="0">
                  <a:cs typeface="Times New Roman" pitchFamily="18" charset="0"/>
                </a:rPr>
                <a:t> бактериальные заболевания </a:t>
              </a:r>
              <a:r>
                <a:rPr lang="ru-RU" sz="900" dirty="0" err="1">
                  <a:cs typeface="Times New Roman" pitchFamily="18" charset="0"/>
                </a:rPr>
                <a:t>березы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ГБ</a:t>
              </a:r>
              <a:r>
                <a:rPr lang="ru-RU" sz="900" dirty="0">
                  <a:cs typeface="Times New Roman" pitchFamily="18" charset="0"/>
                </a:rPr>
                <a:t> – губка </a:t>
              </a:r>
              <a:r>
                <a:rPr lang="ru-RU" sz="900" dirty="0" err="1">
                  <a:cs typeface="Times New Roman" pitchFamily="18" charset="0"/>
                </a:rPr>
                <a:t>березовая</a:t>
              </a:r>
              <a:endParaRPr lang="ru-RU" sz="900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ГЕ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губка еловая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ГС</a:t>
              </a:r>
              <a:r>
                <a:rPr lang="ru-RU" sz="900" dirty="0">
                  <a:cs typeface="Times New Roman" pitchFamily="18" charset="0"/>
                </a:rPr>
                <a:t> –  губка сосновая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ЕП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еловый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КГ</a:t>
              </a:r>
              <a:r>
                <a:rPr lang="ru-RU" sz="900" dirty="0">
                  <a:cs typeface="Times New Roman" pitchFamily="18" charset="0"/>
                </a:rPr>
                <a:t> – корневая губка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КТ</a:t>
              </a:r>
              <a:r>
                <a:rPr lang="ru-RU" sz="900" dirty="0">
                  <a:cs typeface="Times New Roman" pitchFamily="18" charset="0"/>
                </a:rPr>
                <a:t> – короед-типограф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ЛСБ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лубоед сосновый большой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ЛСМ</a:t>
              </a:r>
              <a:r>
                <a:rPr lang="ru-RU" sz="900" dirty="0">
                  <a:cs typeface="Times New Roman" pitchFamily="18" charset="0"/>
                </a:rPr>
                <a:t> –  лубоед сосновый малый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РРЕ</a:t>
              </a:r>
              <a:r>
                <a:rPr lang="ru-RU" sz="900" b="1" dirty="0">
                  <a:cs typeface="Times New Roman" pitchFamily="18" charset="0"/>
                </a:rPr>
                <a:t> </a:t>
              </a:r>
              <a:r>
                <a:rPr lang="ru-RU" sz="900" dirty="0">
                  <a:cs typeface="Times New Roman" pitchFamily="18" charset="0"/>
                </a:rPr>
                <a:t>– рак раневой ели</a:t>
              </a:r>
            </a:p>
          </p:txBody>
        </p:sp>
        <p:grpSp>
          <p:nvGrpSpPr>
            <p:cNvPr id="515" name="Группа 603"/>
            <p:cNvGrpSpPr>
              <a:grpSpLocks/>
            </p:cNvGrpSpPr>
            <p:nvPr/>
          </p:nvGrpSpPr>
          <p:grpSpPr bwMode="auto">
            <a:xfrm>
              <a:off x="4643438" y="1285873"/>
              <a:ext cx="776287" cy="1463354"/>
              <a:chOff x="8458222" y="800082"/>
              <a:chExt cx="871536" cy="1774822"/>
            </a:xfrm>
          </p:grpSpPr>
          <p:grpSp>
            <p:nvGrpSpPr>
              <p:cNvPr id="517" name="Group 1492"/>
              <p:cNvGrpSpPr>
                <a:grpSpLocks/>
              </p:cNvGrpSpPr>
              <p:nvPr/>
            </p:nvGrpSpPr>
            <p:grpSpPr bwMode="auto">
              <a:xfrm>
                <a:off x="8472502" y="800082"/>
                <a:ext cx="857256" cy="1774822"/>
                <a:chOff x="2976" y="3840"/>
                <a:chExt cx="192" cy="206"/>
              </a:xfrm>
            </p:grpSpPr>
            <p:grpSp>
              <p:nvGrpSpPr>
                <p:cNvPr id="519" name="Group 1493"/>
                <p:cNvGrpSpPr>
                  <a:grpSpLocks/>
                </p:cNvGrpSpPr>
                <p:nvPr/>
              </p:nvGrpSpPr>
              <p:grpSpPr bwMode="auto">
                <a:xfrm>
                  <a:off x="2976" y="3840"/>
                  <a:ext cx="192" cy="206"/>
                  <a:chOff x="0" y="21"/>
                  <a:chExt cx="20000" cy="20857"/>
                </a:xfrm>
              </p:grpSpPr>
              <p:grpSp>
                <p:nvGrpSpPr>
                  <p:cNvPr id="521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0" y="21"/>
                    <a:ext cx="20000" cy="20857"/>
                    <a:chOff x="0" y="21"/>
                    <a:chExt cx="20000" cy="20857"/>
                  </a:xfrm>
                </p:grpSpPr>
                <p:grpSp>
                  <p:nvGrpSpPr>
                    <p:cNvPr id="526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3" y="21"/>
                      <a:ext cx="19947" cy="4730"/>
                      <a:chOff x="53" y="89"/>
                      <a:chExt cx="19947" cy="19969"/>
                    </a:xfrm>
                  </p:grpSpPr>
                  <p:sp>
                    <p:nvSpPr>
                      <p:cNvPr id="553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53" y="89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54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78" y="147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548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" y="16117"/>
                      <a:ext cx="19978" cy="4761"/>
                      <a:chOff x="22" y="3616"/>
                      <a:chExt cx="19978" cy="20100"/>
                    </a:xfrm>
                  </p:grpSpPr>
                  <p:sp>
                    <p:nvSpPr>
                      <p:cNvPr id="551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22" y="3805"/>
                        <a:ext cx="10022" cy="1991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52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978" y="3616"/>
                        <a:ext cx="10022" cy="19916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549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6" y="4696"/>
                      <a:ext cx="44" cy="1176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522" name="Freeform 1503"/>
                  <p:cNvSpPr>
                    <a:spLocks/>
                  </p:cNvSpPr>
                  <p:nvPr/>
                </p:nvSpPr>
                <p:spPr bwMode="auto">
                  <a:xfrm>
                    <a:off x="0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" name="Freeform 1504"/>
                  <p:cNvSpPr>
                    <a:spLocks/>
                  </p:cNvSpPr>
                  <p:nvPr/>
                </p:nvSpPr>
                <p:spPr bwMode="auto">
                  <a:xfrm>
                    <a:off x="0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4" name="Freeform 1505"/>
                  <p:cNvSpPr>
                    <a:spLocks/>
                  </p:cNvSpPr>
                  <p:nvPr/>
                </p:nvSpPr>
                <p:spPr bwMode="auto">
                  <a:xfrm>
                    <a:off x="14967" y="5870"/>
                    <a:ext cx="5033" cy="2368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5" name="Freeform 1506"/>
                  <p:cNvSpPr>
                    <a:spLocks/>
                  </p:cNvSpPr>
                  <p:nvPr/>
                </p:nvSpPr>
                <p:spPr bwMode="auto">
                  <a:xfrm>
                    <a:off x="14967" y="11739"/>
                    <a:ext cx="5033" cy="2369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20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endParaRPr lang="ru-RU" sz="500" b="1">
                    <a:solidFill>
                      <a:srgbClr val="FF0000"/>
                    </a:solidFill>
                  </a:endParaRPr>
                </a:p>
                <a:p>
                  <a:pPr algn="ctr"/>
                  <a:r>
                    <a:rPr lang="ru-RU" sz="400" b="1">
                      <a:solidFill>
                        <a:srgbClr val="FF0000"/>
                      </a:solidFill>
                      <a:latin typeface="Arial Black" pitchFamily="34" charset="0"/>
                    </a:rPr>
                    <a:t>    </a:t>
                  </a:r>
                </a:p>
              </p:txBody>
            </p:sp>
          </p:grpSp>
          <p:sp>
            <p:nvSpPr>
              <p:cNvPr id="518" name="Rectangle 1507"/>
              <p:cNvSpPr>
                <a:spLocks noChangeArrowheads="1"/>
              </p:cNvSpPr>
              <p:nvPr/>
            </p:nvSpPr>
            <p:spPr bwMode="auto">
              <a:xfrm>
                <a:off x="8458222" y="1062520"/>
                <a:ext cx="857262" cy="1071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/>
                <a:endParaRPr lang="ru-RU" sz="700" b="1">
                  <a:solidFill>
                    <a:srgbClr val="FF000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КТ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РСП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ЛСМ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ХМВ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ЕП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</a:t>
                </a:r>
              </a:p>
              <a:p>
                <a:pPr algn="ctr"/>
                <a:r>
                  <a:rPr lang="ru-RU" sz="700" b="1">
                    <a:solidFill>
                      <a:srgbClr val="002060"/>
                    </a:solidFill>
                    <a:cs typeface="Times New Roman" pitchFamily="18" charset="0"/>
                  </a:rPr>
                  <a:t>СПК</a:t>
                </a:r>
                <a:endParaRPr lang="ru-RU" sz="600" b="1">
                  <a:solidFill>
                    <a:srgbClr val="002060"/>
                  </a:solidFill>
                  <a:cs typeface="Times New Roman" pitchFamily="18" charset="0"/>
                </a:endParaRPr>
              </a:p>
              <a:p>
                <a:pPr algn="ctr"/>
                <a:r>
                  <a:rPr lang="ru-RU" sz="600" b="1">
                    <a:solidFill>
                      <a:srgbClr val="FF0000"/>
                    </a:solidFill>
                    <a:cs typeface="Times New Roman" pitchFamily="18" charset="0"/>
                  </a:rPr>
                  <a:t>  </a:t>
                </a:r>
              </a:p>
            </p:txBody>
          </p:sp>
        </p:grpSp>
        <p:sp>
          <p:nvSpPr>
            <p:cNvPr id="516" name="Прямоугольник 211"/>
            <p:cNvSpPr>
              <a:spLocks noChangeArrowheads="1"/>
            </p:cNvSpPr>
            <p:nvPr/>
          </p:nvSpPr>
          <p:spPr bwMode="auto">
            <a:xfrm>
              <a:off x="7072313" y="1214438"/>
              <a:ext cx="1928812" cy="1892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ru-RU" sz="900" b="1" dirty="0" err="1">
                  <a:cs typeface="Times New Roman" pitchFamily="18" charset="0"/>
                </a:rPr>
                <a:t>РРП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ржавчинный пихты 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РС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рак смоляной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РСП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рыжий сосновый пилильщик</a:t>
              </a:r>
            </a:p>
            <a:p>
              <a:r>
                <a:rPr lang="ru-RU" sz="900" b="1" dirty="0">
                  <a:cs typeface="Times New Roman" pitchFamily="18" charset="0"/>
                </a:rPr>
                <a:t>СП</a:t>
              </a:r>
              <a:r>
                <a:rPr lang="ru-RU" sz="900" dirty="0">
                  <a:cs typeface="Times New Roman" pitchFamily="18" charset="0"/>
                </a:rPr>
                <a:t> -  сосновая пяденица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СПК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сосновый подкорный клоп</a:t>
              </a:r>
            </a:p>
            <a:p>
              <a:r>
                <a:rPr lang="ru-RU" sz="900" b="1" dirty="0" err="1">
                  <a:cs typeface="Times New Roman" pitchFamily="18" charset="0"/>
                </a:rPr>
                <a:t>ТК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Гартига</a:t>
              </a:r>
            </a:p>
            <a:p>
              <a:r>
                <a:rPr lang="ru-RU" sz="900" b="1" dirty="0">
                  <a:cs typeface="Times New Roman" pitchFamily="18" charset="0"/>
                </a:rPr>
                <a:t>ТЛ – </a:t>
              </a:r>
              <a:r>
                <a:rPr lang="ru-RU" sz="900" dirty="0">
                  <a:cs typeface="Times New Roman" pitchFamily="18" charset="0"/>
                </a:rPr>
                <a:t>трутовик ложный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ТЛО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ложный осиновый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ТН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настоящий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>
                  <a:cs typeface="Times New Roman" pitchFamily="18" charset="0"/>
                </a:rPr>
                <a:t>ТО – </a:t>
              </a:r>
              <a:r>
                <a:rPr lang="ru-RU" sz="900" dirty="0">
                  <a:cs typeface="Times New Roman" pitchFamily="18" charset="0"/>
                </a:rPr>
                <a:t>трутовик </a:t>
              </a:r>
              <a:r>
                <a:rPr lang="ru-RU" sz="900" dirty="0" err="1">
                  <a:cs typeface="Times New Roman" pitchFamily="18" charset="0"/>
                </a:rPr>
                <a:t>окаймленный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ТШ</a:t>
              </a:r>
              <a:r>
                <a:rPr lang="ru-RU" sz="900" b="1" dirty="0">
                  <a:cs typeface="Times New Roman" pitchFamily="18" charset="0"/>
                </a:rPr>
                <a:t> – </a:t>
              </a:r>
              <a:r>
                <a:rPr lang="ru-RU" sz="900" dirty="0">
                  <a:cs typeface="Times New Roman" pitchFamily="18" charset="0"/>
                </a:rPr>
                <a:t>трутовик Швейница</a:t>
              </a:r>
              <a:endParaRPr lang="ru-RU" sz="900" b="1" dirty="0">
                <a:cs typeface="Times New Roman" pitchFamily="18" charset="0"/>
              </a:endParaRPr>
            </a:p>
            <a:p>
              <a:r>
                <a:rPr lang="ru-RU" sz="900" b="1" dirty="0" err="1">
                  <a:cs typeface="Times New Roman" pitchFamily="18" charset="0"/>
                </a:rPr>
                <a:t>ХМВ</a:t>
              </a:r>
              <a:r>
                <a:rPr lang="ru-RU" sz="900" dirty="0">
                  <a:cs typeface="Times New Roman" pitchFamily="18" charset="0"/>
                </a:rPr>
                <a:t> – хрущ майский восточный</a:t>
              </a:r>
            </a:p>
          </p:txBody>
        </p:sp>
      </p:grpSp>
      <p:grpSp>
        <p:nvGrpSpPr>
          <p:cNvPr id="555" name="Группа 544"/>
          <p:cNvGrpSpPr>
            <a:grpSpLocks/>
          </p:cNvGrpSpPr>
          <p:nvPr/>
        </p:nvGrpSpPr>
        <p:grpSpPr bwMode="auto">
          <a:xfrm>
            <a:off x="6667500" y="3700463"/>
            <a:ext cx="2476500" cy="3157537"/>
            <a:chOff x="6667500" y="3700468"/>
            <a:chExt cx="2476500" cy="3157535"/>
          </a:xfrm>
        </p:grpSpPr>
        <p:sp>
          <p:nvSpPr>
            <p:cNvPr id="556" name="Text Box 47"/>
            <p:cNvSpPr txBox="1">
              <a:spLocks noChangeArrowheads="1"/>
            </p:cNvSpPr>
            <p:nvPr/>
          </p:nvSpPr>
          <p:spPr bwMode="auto">
            <a:xfrm>
              <a:off x="6667500" y="3700468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557" name="Rectangle 51"/>
            <p:cNvSpPr>
              <a:spLocks noChangeAspect="1" noChangeArrowheads="1"/>
            </p:cNvSpPr>
            <p:nvPr/>
          </p:nvSpPr>
          <p:spPr bwMode="auto">
            <a:xfrm>
              <a:off x="6667500" y="3971930"/>
              <a:ext cx="2476500" cy="288607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558" name="Прямоугольник 557"/>
            <p:cNvSpPr/>
            <p:nvPr/>
          </p:nvSpPr>
          <p:spPr bwMode="auto">
            <a:xfrm>
              <a:off x="6715125" y="5286379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59" name="Прямоугольник 558"/>
            <p:cNvSpPr/>
            <p:nvPr/>
          </p:nvSpPr>
          <p:spPr bwMode="auto">
            <a:xfrm>
              <a:off x="6715125" y="5643567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0" name="Прямоугольник 559"/>
            <p:cNvSpPr/>
            <p:nvPr/>
          </p:nvSpPr>
          <p:spPr bwMode="auto">
            <a:xfrm>
              <a:off x="6715125" y="6000754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1" name="Прямоугольник 560"/>
            <p:cNvSpPr/>
            <p:nvPr/>
          </p:nvSpPr>
          <p:spPr bwMode="auto">
            <a:xfrm>
              <a:off x="6715125" y="6357941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2" name="TextBox 27"/>
            <p:cNvSpPr txBox="1">
              <a:spLocks noChangeArrowheads="1"/>
            </p:cNvSpPr>
            <p:nvPr/>
          </p:nvSpPr>
          <p:spPr bwMode="auto">
            <a:xfrm>
              <a:off x="7000875" y="5668892"/>
              <a:ext cx="2128838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63" name="TextBox 27"/>
            <p:cNvSpPr txBox="1">
              <a:spLocks noChangeArrowheads="1"/>
            </p:cNvSpPr>
            <p:nvPr/>
          </p:nvSpPr>
          <p:spPr bwMode="auto">
            <a:xfrm>
              <a:off x="7015163" y="63927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6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64" name="Прямоугольник 563"/>
            <p:cNvSpPr/>
            <p:nvPr/>
          </p:nvSpPr>
          <p:spPr bwMode="auto">
            <a:xfrm>
              <a:off x="6715125" y="4929192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5" name="TextBox 26"/>
            <p:cNvSpPr txBox="1">
              <a:spLocks noChangeArrowheads="1"/>
            </p:cNvSpPr>
            <p:nvPr/>
          </p:nvSpPr>
          <p:spPr bwMode="auto">
            <a:xfrm>
              <a:off x="7015163" y="49434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2 </a:t>
              </a:r>
              <a:r>
                <a:rPr lang="ru-RU" sz="1100" dirty="0" smtClean="0">
                  <a:latin typeface="+mn-lt"/>
                </a:rPr>
                <a:t>вида вредителей</a:t>
              </a:r>
            </a:p>
          </p:txBody>
        </p:sp>
        <p:sp>
          <p:nvSpPr>
            <p:cNvPr id="566" name="TextBox 27"/>
            <p:cNvSpPr txBox="1">
              <a:spLocks noChangeArrowheads="1"/>
            </p:cNvSpPr>
            <p:nvPr/>
          </p:nvSpPr>
          <p:spPr bwMode="auto">
            <a:xfrm>
              <a:off x="7015163" y="531646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3</a:t>
              </a:r>
              <a:r>
                <a:rPr lang="ru-RU" sz="1100" dirty="0" smtClean="0">
                  <a:latin typeface="+mn-lt"/>
                </a:rPr>
                <a:t> вида вредителей</a:t>
              </a:r>
            </a:p>
          </p:txBody>
        </p:sp>
        <p:sp>
          <p:nvSpPr>
            <p:cNvPr id="567" name="TextBox 27"/>
            <p:cNvSpPr txBox="1">
              <a:spLocks noChangeArrowheads="1"/>
            </p:cNvSpPr>
            <p:nvPr/>
          </p:nvSpPr>
          <p:spPr bwMode="auto">
            <a:xfrm>
              <a:off x="7015163" y="602290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видов вредителей</a:t>
              </a:r>
            </a:p>
          </p:txBody>
        </p:sp>
        <p:sp>
          <p:nvSpPr>
            <p:cNvPr id="568" name="Прямоугольник 567"/>
            <p:cNvSpPr/>
            <p:nvPr/>
          </p:nvSpPr>
          <p:spPr bwMode="auto">
            <a:xfrm>
              <a:off x="6715125" y="4572004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9" name="Прямоугольник 568"/>
            <p:cNvSpPr/>
            <p:nvPr/>
          </p:nvSpPr>
          <p:spPr bwMode="auto">
            <a:xfrm>
              <a:off x="6715125" y="4214818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70" name="TextBox 27"/>
            <p:cNvSpPr txBox="1">
              <a:spLocks noChangeArrowheads="1"/>
            </p:cNvSpPr>
            <p:nvPr/>
          </p:nvSpPr>
          <p:spPr bwMode="auto">
            <a:xfrm>
              <a:off x="7002463" y="422109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вредителей</a:t>
              </a:r>
            </a:p>
          </p:txBody>
        </p:sp>
        <p:sp>
          <p:nvSpPr>
            <p:cNvPr id="571" name="TextBox 27"/>
            <p:cNvSpPr txBox="1">
              <a:spLocks noChangeArrowheads="1"/>
            </p:cNvSpPr>
            <p:nvPr/>
          </p:nvSpPr>
          <p:spPr bwMode="auto">
            <a:xfrm>
              <a:off x="7002463" y="4589392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1</a:t>
              </a:r>
              <a:r>
                <a:rPr lang="ru-RU" sz="1100" dirty="0" smtClean="0">
                  <a:latin typeface="+mn-lt"/>
                </a:rPr>
                <a:t> вид вредителей</a:t>
              </a:r>
            </a:p>
          </p:txBody>
        </p:sp>
      </p:grpSp>
      <p:pic>
        <p:nvPicPr>
          <p:cNvPr id="527" name="Рисунок 52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74" r="36563" b="1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grpSp>
        <p:nvGrpSpPr>
          <p:cNvPr id="528" name="Group 1493"/>
          <p:cNvGrpSpPr>
            <a:grpSpLocks/>
          </p:cNvGrpSpPr>
          <p:nvPr/>
        </p:nvGrpSpPr>
        <p:grpSpPr bwMode="auto">
          <a:xfrm>
            <a:off x="1623220" y="5820196"/>
            <a:ext cx="212923" cy="400837"/>
            <a:chOff x="0" y="0"/>
            <a:chExt cx="20000" cy="19998"/>
          </a:xfrm>
        </p:grpSpPr>
        <p:grpSp>
          <p:nvGrpSpPr>
            <p:cNvPr id="529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34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40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41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35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38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39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36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37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30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31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32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33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42" name="Rectangle 1507"/>
          <p:cNvSpPr>
            <a:spLocks noChangeArrowheads="1"/>
          </p:cNvSpPr>
          <p:nvPr/>
        </p:nvSpPr>
        <p:spPr bwMode="auto">
          <a:xfrm>
            <a:off x="1619673" y="5881861"/>
            <a:ext cx="212925" cy="25167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СПК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543" name="Group 1493"/>
          <p:cNvGrpSpPr>
            <a:grpSpLocks/>
          </p:cNvGrpSpPr>
          <p:nvPr/>
        </p:nvGrpSpPr>
        <p:grpSpPr bwMode="auto">
          <a:xfrm>
            <a:off x="2343705" y="1764088"/>
            <a:ext cx="237303" cy="355196"/>
            <a:chOff x="0" y="0"/>
            <a:chExt cx="20000" cy="19998"/>
          </a:xfrm>
        </p:grpSpPr>
        <p:grpSp>
          <p:nvGrpSpPr>
            <p:cNvPr id="544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7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7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8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7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7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7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7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7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45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46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47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7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81" name="Rectangle 1507"/>
          <p:cNvSpPr>
            <a:spLocks noChangeArrowheads="1"/>
          </p:cNvSpPr>
          <p:nvPr/>
        </p:nvSpPr>
        <p:spPr bwMode="auto">
          <a:xfrm>
            <a:off x="2346518" y="1848225"/>
            <a:ext cx="237305" cy="22301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582" name="Group 1493"/>
          <p:cNvGrpSpPr>
            <a:grpSpLocks/>
          </p:cNvGrpSpPr>
          <p:nvPr/>
        </p:nvGrpSpPr>
        <p:grpSpPr bwMode="auto">
          <a:xfrm>
            <a:off x="733201" y="4404115"/>
            <a:ext cx="263361" cy="764785"/>
            <a:chOff x="0" y="0"/>
            <a:chExt cx="20000" cy="19998"/>
          </a:xfrm>
        </p:grpSpPr>
        <p:grpSp>
          <p:nvGrpSpPr>
            <p:cNvPr id="58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58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59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9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58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59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59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59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59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8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58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596" name="Rectangle 1507"/>
          <p:cNvSpPr>
            <a:spLocks noChangeArrowheads="1"/>
          </p:cNvSpPr>
          <p:nvPr/>
        </p:nvSpPr>
        <p:spPr bwMode="auto">
          <a:xfrm>
            <a:off x="728814" y="4395727"/>
            <a:ext cx="267168" cy="68297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ТГ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ТО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597" name="Group 1493"/>
          <p:cNvGrpSpPr>
            <a:grpSpLocks/>
          </p:cNvGrpSpPr>
          <p:nvPr/>
        </p:nvGrpSpPr>
        <p:grpSpPr bwMode="auto">
          <a:xfrm>
            <a:off x="3495670" y="4059417"/>
            <a:ext cx="227479" cy="416022"/>
            <a:chOff x="0" y="0"/>
            <a:chExt cx="20000" cy="19998"/>
          </a:xfrm>
        </p:grpSpPr>
        <p:grpSp>
          <p:nvGrpSpPr>
            <p:cNvPr id="59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0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0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1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0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0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0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0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0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59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0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0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0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11" name="Rectangle 1507"/>
          <p:cNvSpPr>
            <a:spLocks noChangeArrowheads="1"/>
          </p:cNvSpPr>
          <p:nvPr/>
        </p:nvSpPr>
        <p:spPr bwMode="auto">
          <a:xfrm>
            <a:off x="3512998" y="4053347"/>
            <a:ext cx="227480" cy="42058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612" name="Group 1493"/>
          <p:cNvGrpSpPr>
            <a:grpSpLocks/>
          </p:cNvGrpSpPr>
          <p:nvPr/>
        </p:nvGrpSpPr>
        <p:grpSpPr bwMode="auto">
          <a:xfrm>
            <a:off x="1498593" y="3842185"/>
            <a:ext cx="223593" cy="379367"/>
            <a:chOff x="0" y="0"/>
            <a:chExt cx="20000" cy="19998"/>
          </a:xfrm>
        </p:grpSpPr>
        <p:grpSp>
          <p:nvGrpSpPr>
            <p:cNvPr id="61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1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2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2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1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2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2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2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2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1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1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26" name="Rectangle 1507"/>
          <p:cNvSpPr>
            <a:spLocks noChangeArrowheads="1"/>
          </p:cNvSpPr>
          <p:nvPr/>
        </p:nvSpPr>
        <p:spPr bwMode="auto">
          <a:xfrm>
            <a:off x="1507875" y="3841430"/>
            <a:ext cx="223595" cy="3835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627" name="Group 1493"/>
          <p:cNvGrpSpPr>
            <a:grpSpLocks/>
          </p:cNvGrpSpPr>
          <p:nvPr/>
        </p:nvGrpSpPr>
        <p:grpSpPr bwMode="auto">
          <a:xfrm>
            <a:off x="2569807" y="5587860"/>
            <a:ext cx="224251" cy="369044"/>
            <a:chOff x="0" y="0"/>
            <a:chExt cx="20000" cy="19998"/>
          </a:xfrm>
        </p:grpSpPr>
        <p:grpSp>
          <p:nvGrpSpPr>
            <p:cNvPr id="62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3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3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4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3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3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3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3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3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2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3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41" name="Rectangle 1507"/>
          <p:cNvSpPr>
            <a:spLocks noChangeArrowheads="1"/>
          </p:cNvSpPr>
          <p:nvPr/>
        </p:nvSpPr>
        <p:spPr bwMode="auto">
          <a:xfrm>
            <a:off x="2566071" y="5583812"/>
            <a:ext cx="224253" cy="373091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642" name="Group 1493"/>
          <p:cNvGrpSpPr>
            <a:grpSpLocks/>
          </p:cNvGrpSpPr>
          <p:nvPr/>
        </p:nvGrpSpPr>
        <p:grpSpPr bwMode="auto">
          <a:xfrm>
            <a:off x="2918942" y="1926739"/>
            <a:ext cx="230606" cy="331028"/>
            <a:chOff x="0" y="0"/>
            <a:chExt cx="20000" cy="19998"/>
          </a:xfrm>
        </p:grpSpPr>
        <p:grpSp>
          <p:nvGrpSpPr>
            <p:cNvPr id="64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4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5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5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4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5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5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5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5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4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4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4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4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56" name="Rectangle 1507"/>
          <p:cNvSpPr>
            <a:spLocks noChangeArrowheads="1"/>
          </p:cNvSpPr>
          <p:nvPr/>
        </p:nvSpPr>
        <p:spPr bwMode="auto">
          <a:xfrm>
            <a:off x="2934436" y="1918878"/>
            <a:ext cx="230607" cy="33465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657" name="Group 1493"/>
          <p:cNvGrpSpPr>
            <a:grpSpLocks/>
          </p:cNvGrpSpPr>
          <p:nvPr/>
        </p:nvGrpSpPr>
        <p:grpSpPr bwMode="auto">
          <a:xfrm>
            <a:off x="3135722" y="6225086"/>
            <a:ext cx="233035" cy="331028"/>
            <a:chOff x="0" y="0"/>
            <a:chExt cx="20000" cy="19998"/>
          </a:xfrm>
        </p:grpSpPr>
        <p:grpSp>
          <p:nvGrpSpPr>
            <p:cNvPr id="65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6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6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7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6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6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6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6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6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5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6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71" name="Rectangle 1507"/>
          <p:cNvSpPr>
            <a:spLocks noChangeArrowheads="1"/>
          </p:cNvSpPr>
          <p:nvPr/>
        </p:nvSpPr>
        <p:spPr bwMode="auto">
          <a:xfrm>
            <a:off x="3131840" y="6221455"/>
            <a:ext cx="233037" cy="33465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</p:txBody>
      </p:sp>
      <p:grpSp>
        <p:nvGrpSpPr>
          <p:cNvPr id="672" name="Group 1493"/>
          <p:cNvGrpSpPr>
            <a:grpSpLocks/>
          </p:cNvGrpSpPr>
          <p:nvPr/>
        </p:nvGrpSpPr>
        <p:grpSpPr bwMode="auto">
          <a:xfrm>
            <a:off x="1082040" y="6188153"/>
            <a:ext cx="212485" cy="354115"/>
            <a:chOff x="0" y="0"/>
            <a:chExt cx="20000" cy="19998"/>
          </a:xfrm>
        </p:grpSpPr>
        <p:grpSp>
          <p:nvGrpSpPr>
            <p:cNvPr id="67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7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8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8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7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8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8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8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8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7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7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7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7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686" name="Rectangle 1507"/>
          <p:cNvSpPr>
            <a:spLocks noChangeArrowheads="1"/>
          </p:cNvSpPr>
          <p:nvPr/>
        </p:nvSpPr>
        <p:spPr bwMode="auto">
          <a:xfrm>
            <a:off x="1078500" y="6184269"/>
            <a:ext cx="212487" cy="357998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687" name="Group 1493"/>
          <p:cNvGrpSpPr>
            <a:grpSpLocks/>
          </p:cNvGrpSpPr>
          <p:nvPr/>
        </p:nvGrpSpPr>
        <p:grpSpPr bwMode="auto">
          <a:xfrm>
            <a:off x="3237997" y="2443892"/>
            <a:ext cx="260945" cy="371436"/>
            <a:chOff x="0" y="0"/>
            <a:chExt cx="20000" cy="19998"/>
          </a:xfrm>
        </p:grpSpPr>
        <p:grpSp>
          <p:nvGrpSpPr>
            <p:cNvPr id="68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69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69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0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69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69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69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69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69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68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9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9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69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01" name="Rectangle 1507"/>
          <p:cNvSpPr>
            <a:spLocks noChangeArrowheads="1"/>
          </p:cNvSpPr>
          <p:nvPr/>
        </p:nvSpPr>
        <p:spPr bwMode="auto">
          <a:xfrm>
            <a:off x="3234973" y="2457734"/>
            <a:ext cx="260947" cy="37551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02" name="Group 1493"/>
          <p:cNvGrpSpPr>
            <a:grpSpLocks/>
          </p:cNvGrpSpPr>
          <p:nvPr/>
        </p:nvGrpSpPr>
        <p:grpSpPr bwMode="auto">
          <a:xfrm>
            <a:off x="2143819" y="4203826"/>
            <a:ext cx="291957" cy="673868"/>
            <a:chOff x="0" y="0"/>
            <a:chExt cx="20000" cy="19998"/>
          </a:xfrm>
        </p:grpSpPr>
        <p:grpSp>
          <p:nvGrpSpPr>
            <p:cNvPr id="70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0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1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1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0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1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1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1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1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0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0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0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0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16" name="Rectangle 1507"/>
          <p:cNvSpPr>
            <a:spLocks noChangeArrowheads="1"/>
          </p:cNvSpPr>
          <p:nvPr/>
        </p:nvSpPr>
        <p:spPr bwMode="auto">
          <a:xfrm>
            <a:off x="2138956" y="4196434"/>
            <a:ext cx="291958" cy="68125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17" name="Group 1493"/>
          <p:cNvGrpSpPr>
            <a:grpSpLocks/>
          </p:cNvGrpSpPr>
          <p:nvPr/>
        </p:nvGrpSpPr>
        <p:grpSpPr bwMode="auto">
          <a:xfrm>
            <a:off x="2589423" y="2531190"/>
            <a:ext cx="273047" cy="826637"/>
            <a:chOff x="0" y="0"/>
            <a:chExt cx="20000" cy="19998"/>
          </a:xfrm>
        </p:grpSpPr>
        <p:grpSp>
          <p:nvGrpSpPr>
            <p:cNvPr id="71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2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2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3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2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2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2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2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2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1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2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2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2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31" name="Rectangle 1507"/>
          <p:cNvSpPr>
            <a:spLocks noChangeArrowheads="1"/>
          </p:cNvSpPr>
          <p:nvPr/>
        </p:nvSpPr>
        <p:spPr bwMode="auto">
          <a:xfrm>
            <a:off x="2584524" y="2504059"/>
            <a:ext cx="273048" cy="83570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ХМВ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ТШ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32" name="Group 1493"/>
          <p:cNvGrpSpPr>
            <a:grpSpLocks/>
          </p:cNvGrpSpPr>
          <p:nvPr/>
        </p:nvGrpSpPr>
        <p:grpSpPr bwMode="auto">
          <a:xfrm>
            <a:off x="3999307" y="5545880"/>
            <a:ext cx="202354" cy="403296"/>
            <a:chOff x="0" y="0"/>
            <a:chExt cx="20000" cy="19998"/>
          </a:xfrm>
        </p:grpSpPr>
        <p:grpSp>
          <p:nvGrpSpPr>
            <p:cNvPr id="73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3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4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4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3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4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4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4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4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3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3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46" name="Rectangle 1507"/>
          <p:cNvSpPr>
            <a:spLocks noChangeArrowheads="1"/>
          </p:cNvSpPr>
          <p:nvPr/>
        </p:nvSpPr>
        <p:spPr bwMode="auto">
          <a:xfrm>
            <a:off x="3995936" y="5541456"/>
            <a:ext cx="202355" cy="407719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47" name="Group 1493"/>
          <p:cNvGrpSpPr>
            <a:grpSpLocks/>
          </p:cNvGrpSpPr>
          <p:nvPr/>
        </p:nvGrpSpPr>
        <p:grpSpPr bwMode="auto">
          <a:xfrm>
            <a:off x="564364" y="5597051"/>
            <a:ext cx="202056" cy="352125"/>
            <a:chOff x="0" y="0"/>
            <a:chExt cx="20000" cy="19998"/>
          </a:xfrm>
        </p:grpSpPr>
        <p:grpSp>
          <p:nvGrpSpPr>
            <p:cNvPr id="74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5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5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6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5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5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5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5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5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4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5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61" name="Rectangle 1507"/>
          <p:cNvSpPr>
            <a:spLocks noChangeArrowheads="1"/>
          </p:cNvSpPr>
          <p:nvPr/>
        </p:nvSpPr>
        <p:spPr bwMode="auto">
          <a:xfrm>
            <a:off x="560998" y="5593188"/>
            <a:ext cx="202057" cy="35598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62" name="Group 1493"/>
          <p:cNvGrpSpPr>
            <a:grpSpLocks/>
          </p:cNvGrpSpPr>
          <p:nvPr/>
        </p:nvGrpSpPr>
        <p:grpSpPr bwMode="auto">
          <a:xfrm>
            <a:off x="2373313" y="3504494"/>
            <a:ext cx="248211" cy="621068"/>
            <a:chOff x="0" y="0"/>
            <a:chExt cx="20000" cy="19998"/>
          </a:xfrm>
        </p:grpSpPr>
        <p:grpSp>
          <p:nvGrpSpPr>
            <p:cNvPr id="76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6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7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7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6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7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7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7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7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6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6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76" name="Rectangle 1507"/>
          <p:cNvSpPr>
            <a:spLocks noChangeArrowheads="1"/>
          </p:cNvSpPr>
          <p:nvPr/>
        </p:nvSpPr>
        <p:spPr bwMode="auto">
          <a:xfrm>
            <a:off x="2379463" y="3503810"/>
            <a:ext cx="248213" cy="62788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777" name="Group 1493"/>
          <p:cNvGrpSpPr>
            <a:grpSpLocks/>
          </p:cNvGrpSpPr>
          <p:nvPr/>
        </p:nvGrpSpPr>
        <p:grpSpPr bwMode="auto">
          <a:xfrm>
            <a:off x="1722185" y="2348327"/>
            <a:ext cx="256242" cy="354744"/>
            <a:chOff x="0" y="0"/>
            <a:chExt cx="20000" cy="19998"/>
          </a:xfrm>
        </p:grpSpPr>
        <p:grpSp>
          <p:nvGrpSpPr>
            <p:cNvPr id="77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8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78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9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8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78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78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78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78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7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8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791" name="Rectangle 1507"/>
          <p:cNvSpPr>
            <a:spLocks noChangeArrowheads="1"/>
          </p:cNvSpPr>
          <p:nvPr/>
        </p:nvSpPr>
        <p:spPr bwMode="auto">
          <a:xfrm>
            <a:off x="1735272" y="2356617"/>
            <a:ext cx="256243" cy="35863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ТГ</a:t>
            </a:r>
            <a:r>
              <a:rPr lang="ru-RU" sz="500" b="1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792" name="Group 1493"/>
          <p:cNvGrpSpPr>
            <a:grpSpLocks/>
          </p:cNvGrpSpPr>
          <p:nvPr/>
        </p:nvGrpSpPr>
        <p:grpSpPr bwMode="auto">
          <a:xfrm>
            <a:off x="2054527" y="5123523"/>
            <a:ext cx="202353" cy="401128"/>
            <a:chOff x="0" y="0"/>
            <a:chExt cx="20000" cy="19998"/>
          </a:xfrm>
        </p:grpSpPr>
        <p:grpSp>
          <p:nvGrpSpPr>
            <p:cNvPr id="79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79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0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0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79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0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0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0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0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79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9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9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79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06" name="Rectangle 1507"/>
          <p:cNvSpPr>
            <a:spLocks noChangeArrowheads="1"/>
          </p:cNvSpPr>
          <p:nvPr/>
        </p:nvSpPr>
        <p:spPr bwMode="auto">
          <a:xfrm>
            <a:off x="2051156" y="5119123"/>
            <a:ext cx="202354" cy="4055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</a:t>
            </a:r>
            <a:endParaRPr lang="ru-RU" sz="500" b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807" name="Group 1493"/>
          <p:cNvGrpSpPr>
            <a:grpSpLocks/>
          </p:cNvGrpSpPr>
          <p:nvPr/>
        </p:nvGrpSpPr>
        <p:grpSpPr bwMode="auto">
          <a:xfrm>
            <a:off x="1294022" y="5523883"/>
            <a:ext cx="228830" cy="432631"/>
            <a:chOff x="0" y="0"/>
            <a:chExt cx="20000" cy="19998"/>
          </a:xfrm>
        </p:grpSpPr>
        <p:grpSp>
          <p:nvGrpSpPr>
            <p:cNvPr id="80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1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1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2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1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1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1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1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1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0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1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1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1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21" name="Rectangle 1507"/>
          <p:cNvSpPr>
            <a:spLocks noChangeArrowheads="1"/>
          </p:cNvSpPr>
          <p:nvPr/>
        </p:nvSpPr>
        <p:spPr bwMode="auto">
          <a:xfrm>
            <a:off x="1290210" y="5519137"/>
            <a:ext cx="228832" cy="43737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822" name="Group 1493"/>
          <p:cNvGrpSpPr>
            <a:grpSpLocks/>
          </p:cNvGrpSpPr>
          <p:nvPr/>
        </p:nvGrpSpPr>
        <p:grpSpPr bwMode="auto">
          <a:xfrm>
            <a:off x="2999949" y="5308776"/>
            <a:ext cx="231267" cy="436539"/>
            <a:chOff x="0" y="0"/>
            <a:chExt cx="20000" cy="19998"/>
          </a:xfrm>
        </p:grpSpPr>
        <p:grpSp>
          <p:nvGrpSpPr>
            <p:cNvPr id="82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2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3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3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2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3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3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3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3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2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2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2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2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36" name="Rectangle 1507"/>
          <p:cNvSpPr>
            <a:spLocks noChangeArrowheads="1"/>
          </p:cNvSpPr>
          <p:nvPr/>
        </p:nvSpPr>
        <p:spPr bwMode="auto">
          <a:xfrm>
            <a:off x="2996097" y="5303987"/>
            <a:ext cx="231268" cy="44132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РС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БЗБ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ЕП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837" name="Group 1493"/>
          <p:cNvGrpSpPr>
            <a:grpSpLocks/>
          </p:cNvGrpSpPr>
          <p:nvPr/>
        </p:nvGrpSpPr>
        <p:grpSpPr bwMode="auto">
          <a:xfrm>
            <a:off x="1098137" y="3275231"/>
            <a:ext cx="235636" cy="455105"/>
            <a:chOff x="0" y="0"/>
            <a:chExt cx="20000" cy="19998"/>
          </a:xfrm>
        </p:grpSpPr>
        <p:grpSp>
          <p:nvGrpSpPr>
            <p:cNvPr id="83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4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4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5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4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4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4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4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4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3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4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4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4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51" name="Rectangle 1507"/>
          <p:cNvSpPr>
            <a:spLocks noChangeArrowheads="1"/>
          </p:cNvSpPr>
          <p:nvPr/>
        </p:nvSpPr>
        <p:spPr bwMode="auto">
          <a:xfrm>
            <a:off x="1101018" y="3268884"/>
            <a:ext cx="235637" cy="46009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</a:p>
        </p:txBody>
      </p:sp>
      <p:grpSp>
        <p:nvGrpSpPr>
          <p:cNvPr id="852" name="Group 1493"/>
          <p:cNvGrpSpPr>
            <a:grpSpLocks/>
          </p:cNvGrpSpPr>
          <p:nvPr/>
        </p:nvGrpSpPr>
        <p:grpSpPr bwMode="auto">
          <a:xfrm>
            <a:off x="379902" y="3768706"/>
            <a:ext cx="291805" cy="584203"/>
            <a:chOff x="0" y="0"/>
            <a:chExt cx="20000" cy="19998"/>
          </a:xfrm>
        </p:grpSpPr>
        <p:grpSp>
          <p:nvGrpSpPr>
            <p:cNvPr id="85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5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6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6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5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6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6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6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6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5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5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66" name="Rectangle 1507"/>
          <p:cNvSpPr>
            <a:spLocks noChangeArrowheads="1"/>
          </p:cNvSpPr>
          <p:nvPr/>
        </p:nvSpPr>
        <p:spPr bwMode="auto">
          <a:xfrm>
            <a:off x="391751" y="3766410"/>
            <a:ext cx="291807" cy="59061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ЛСМ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СП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ХМВ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867" name="Group 1493"/>
          <p:cNvGrpSpPr>
            <a:grpSpLocks/>
          </p:cNvGrpSpPr>
          <p:nvPr/>
        </p:nvGrpSpPr>
        <p:grpSpPr bwMode="auto">
          <a:xfrm>
            <a:off x="3294330" y="3271327"/>
            <a:ext cx="250142" cy="499756"/>
            <a:chOff x="0" y="0"/>
            <a:chExt cx="20000" cy="19998"/>
          </a:xfrm>
        </p:grpSpPr>
        <p:grpSp>
          <p:nvGrpSpPr>
            <p:cNvPr id="86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7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7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8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7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7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7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7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7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6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7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7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7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81" name="Rectangle 1507"/>
          <p:cNvSpPr>
            <a:spLocks noChangeArrowheads="1"/>
          </p:cNvSpPr>
          <p:nvPr/>
        </p:nvSpPr>
        <p:spPr bwMode="auto">
          <a:xfrm>
            <a:off x="3296140" y="3265846"/>
            <a:ext cx="250144" cy="50523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ГБ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882" name="Group 1493"/>
          <p:cNvGrpSpPr>
            <a:grpSpLocks/>
          </p:cNvGrpSpPr>
          <p:nvPr/>
        </p:nvGrpSpPr>
        <p:grpSpPr bwMode="auto">
          <a:xfrm>
            <a:off x="1195355" y="1941537"/>
            <a:ext cx="238449" cy="383554"/>
            <a:chOff x="0" y="0"/>
            <a:chExt cx="20000" cy="19998"/>
          </a:xfrm>
        </p:grpSpPr>
        <p:grpSp>
          <p:nvGrpSpPr>
            <p:cNvPr id="88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88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89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9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88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89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89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89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89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8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88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896" name="Rectangle 1507"/>
          <p:cNvSpPr>
            <a:spLocks noChangeArrowheads="1"/>
          </p:cNvSpPr>
          <p:nvPr/>
        </p:nvSpPr>
        <p:spPr bwMode="auto">
          <a:xfrm>
            <a:off x="1201858" y="1937330"/>
            <a:ext cx="238450" cy="38776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897" name="Group 1493"/>
          <p:cNvGrpSpPr>
            <a:grpSpLocks/>
          </p:cNvGrpSpPr>
          <p:nvPr/>
        </p:nvGrpSpPr>
        <p:grpSpPr bwMode="auto">
          <a:xfrm>
            <a:off x="1742666" y="1666396"/>
            <a:ext cx="248650" cy="452888"/>
            <a:chOff x="0" y="0"/>
            <a:chExt cx="20000" cy="19998"/>
          </a:xfrm>
        </p:grpSpPr>
        <p:grpSp>
          <p:nvGrpSpPr>
            <p:cNvPr id="898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03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09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10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04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07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08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05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06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899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0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1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02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911" name="Rectangle 1507"/>
          <p:cNvSpPr>
            <a:spLocks noChangeArrowheads="1"/>
          </p:cNvSpPr>
          <p:nvPr/>
        </p:nvSpPr>
        <p:spPr bwMode="auto">
          <a:xfrm>
            <a:off x="1743213" y="1667597"/>
            <a:ext cx="248651" cy="457855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  <p:grpSp>
        <p:nvGrpSpPr>
          <p:cNvPr id="912" name="Group 1493"/>
          <p:cNvGrpSpPr>
            <a:grpSpLocks/>
          </p:cNvGrpSpPr>
          <p:nvPr/>
        </p:nvGrpSpPr>
        <p:grpSpPr bwMode="auto">
          <a:xfrm>
            <a:off x="891629" y="1198759"/>
            <a:ext cx="209389" cy="574914"/>
            <a:chOff x="0" y="0"/>
            <a:chExt cx="20000" cy="19998"/>
          </a:xfrm>
        </p:grpSpPr>
        <p:grpSp>
          <p:nvGrpSpPr>
            <p:cNvPr id="913" name="Group 1494"/>
            <p:cNvGrpSpPr>
              <a:grpSpLocks/>
            </p:cNvGrpSpPr>
            <p:nvPr/>
          </p:nvGrpSpPr>
          <p:grpSpPr bwMode="auto">
            <a:xfrm>
              <a:off x="0" y="0"/>
              <a:ext cx="20000" cy="19998"/>
              <a:chOff x="0" y="0"/>
              <a:chExt cx="20000" cy="19998"/>
            </a:xfrm>
          </p:grpSpPr>
          <p:grpSp>
            <p:nvGrpSpPr>
              <p:cNvPr id="918" name="Group 1495"/>
              <p:cNvGrpSpPr>
                <a:grpSpLocks/>
              </p:cNvGrpSpPr>
              <p:nvPr/>
            </p:nvGrpSpPr>
            <p:grpSpPr bwMode="auto">
              <a:xfrm>
                <a:off x="0" y="0"/>
                <a:ext cx="20000" cy="4737"/>
                <a:chOff x="0" y="0"/>
                <a:chExt cx="20000" cy="20000"/>
              </a:xfrm>
            </p:grpSpPr>
            <p:sp>
              <p:nvSpPr>
                <p:cNvPr id="924" name="Arc 1496"/>
                <p:cNvSpPr>
                  <a:spLocks/>
                </p:cNvSpPr>
                <p:nvPr/>
              </p:nvSpPr>
              <p:spPr bwMode="auto">
                <a:xfrm flipH="1">
                  <a:off x="0" y="89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25" name="Arc 1497"/>
                <p:cNvSpPr>
                  <a:spLocks/>
                </p:cNvSpPr>
                <p:nvPr/>
              </p:nvSpPr>
              <p:spPr bwMode="auto">
                <a:xfrm>
                  <a:off x="9978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grpSp>
            <p:nvGrpSpPr>
              <p:cNvPr id="919" name="Group 1498"/>
              <p:cNvGrpSpPr>
                <a:grpSpLocks/>
              </p:cNvGrpSpPr>
              <p:nvPr/>
            </p:nvGrpSpPr>
            <p:grpSpPr bwMode="auto">
              <a:xfrm>
                <a:off x="0" y="15261"/>
                <a:ext cx="20000" cy="4737"/>
                <a:chOff x="0" y="0"/>
                <a:chExt cx="20000" cy="20000"/>
              </a:xfrm>
            </p:grpSpPr>
            <p:sp>
              <p:nvSpPr>
                <p:cNvPr id="922" name="Arc 1499"/>
                <p:cNvSpPr>
                  <a:spLocks/>
                </p:cNvSpPr>
                <p:nvPr/>
              </p:nvSpPr>
              <p:spPr bwMode="auto">
                <a:xfrm flipH="1" flipV="1">
                  <a:off x="0" y="0"/>
                  <a:ext cx="10022" cy="19911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  <p:sp>
              <p:nvSpPr>
                <p:cNvPr id="923" name="Arc 1500"/>
                <p:cNvSpPr>
                  <a:spLocks/>
                </p:cNvSpPr>
                <p:nvPr/>
              </p:nvSpPr>
              <p:spPr bwMode="auto">
                <a:xfrm flipV="1">
                  <a:off x="9978" y="84"/>
                  <a:ext cx="10022" cy="1991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 sz="500"/>
                </a:p>
              </p:txBody>
            </p:sp>
          </p:grpSp>
          <p:sp>
            <p:nvSpPr>
              <p:cNvPr id="920" name="Line 1501"/>
              <p:cNvSpPr>
                <a:spLocks noChangeShapeType="1"/>
              </p:cNvSpPr>
              <p:nvPr/>
            </p:nvSpPr>
            <p:spPr bwMode="auto">
              <a:xfrm>
                <a:off x="0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  <p:sp>
            <p:nvSpPr>
              <p:cNvPr id="921" name="Line 1502"/>
              <p:cNvSpPr>
                <a:spLocks noChangeShapeType="1"/>
              </p:cNvSpPr>
              <p:nvPr/>
            </p:nvSpPr>
            <p:spPr bwMode="auto">
              <a:xfrm>
                <a:off x="19956" y="4696"/>
                <a:ext cx="44" cy="11760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 sz="500"/>
              </a:p>
            </p:txBody>
          </p:sp>
        </p:grpSp>
        <p:sp>
          <p:nvSpPr>
            <p:cNvPr id="914" name="Freeform 1503"/>
            <p:cNvSpPr>
              <a:spLocks/>
            </p:cNvSpPr>
            <p:nvPr/>
          </p:nvSpPr>
          <p:spPr bwMode="auto">
            <a:xfrm>
              <a:off x="0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15" name="Freeform 1504"/>
            <p:cNvSpPr>
              <a:spLocks/>
            </p:cNvSpPr>
            <p:nvPr/>
          </p:nvSpPr>
          <p:spPr bwMode="auto">
            <a:xfrm>
              <a:off x="0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16" name="Freeform 1505"/>
            <p:cNvSpPr>
              <a:spLocks/>
            </p:cNvSpPr>
            <p:nvPr/>
          </p:nvSpPr>
          <p:spPr bwMode="auto">
            <a:xfrm>
              <a:off x="14967" y="5870"/>
              <a:ext cx="5033" cy="236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  <p:sp>
          <p:nvSpPr>
            <p:cNvPr id="917" name="Freeform 1506"/>
            <p:cNvSpPr>
              <a:spLocks/>
            </p:cNvSpPr>
            <p:nvPr/>
          </p:nvSpPr>
          <p:spPr bwMode="auto">
            <a:xfrm>
              <a:off x="14967" y="11739"/>
              <a:ext cx="5033" cy="2369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500"/>
            </a:p>
          </p:txBody>
        </p:sp>
      </p:grpSp>
      <p:sp>
        <p:nvSpPr>
          <p:cNvPr id="926" name="Rectangle 1507"/>
          <p:cNvSpPr>
            <a:spLocks noChangeArrowheads="1"/>
          </p:cNvSpPr>
          <p:nvPr/>
        </p:nvSpPr>
        <p:spPr bwMode="auto">
          <a:xfrm>
            <a:off x="891628" y="1192775"/>
            <a:ext cx="221547" cy="551554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 anchor="ctr"/>
          <a:lstStyle/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КТ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ТЛО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КГ</a:t>
            </a: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ГЕ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ТН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РРП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  <a:p>
            <a:pPr algn="ctr"/>
            <a:r>
              <a:rPr lang="ru-RU" sz="500" b="1" dirty="0" err="1" smtClean="0">
                <a:solidFill>
                  <a:schemeClr val="accent6">
                    <a:lumMod val="50000"/>
                  </a:schemeClr>
                </a:solidFill>
                <a:cs typeface="Times New Roman" pitchFamily="18" charset="0"/>
              </a:rPr>
              <a:t>РРЕ</a:t>
            </a:r>
            <a:endParaRPr lang="ru-RU" sz="500" b="1" dirty="0" smtClean="0">
              <a:solidFill>
                <a:schemeClr val="accent6">
                  <a:lumMod val="50000"/>
                </a:schemeClr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04235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6" name="Прямоугольник 314"/>
          <p:cNvSpPr>
            <a:spLocks noChangeArrowheads="1"/>
          </p:cNvSpPr>
          <p:nvPr/>
        </p:nvSpPr>
        <p:spPr bwMode="auto">
          <a:xfrm>
            <a:off x="4464000" y="631826"/>
            <a:ext cx="46800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болезней сельскохозяйственных культур) на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47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8" name="Номер слайда 1"/>
          <p:cNvSpPr txBox="1">
            <a:spLocks/>
          </p:cNvSpPr>
          <p:nvPr/>
        </p:nvSpPr>
        <p:spPr bwMode="auto">
          <a:xfrm>
            <a:off x="7770813" y="328613"/>
            <a:ext cx="1357312" cy="3111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43" name="Группа 523"/>
          <p:cNvGrpSpPr>
            <a:grpSpLocks/>
          </p:cNvGrpSpPr>
          <p:nvPr/>
        </p:nvGrpSpPr>
        <p:grpSpPr bwMode="auto">
          <a:xfrm>
            <a:off x="6667500" y="3861048"/>
            <a:ext cx="2476500" cy="2996952"/>
            <a:chOff x="6667500" y="3861051"/>
            <a:chExt cx="2476500" cy="2996950"/>
          </a:xfrm>
        </p:grpSpPr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6667500" y="3861051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45" name="Rectangle 51"/>
            <p:cNvSpPr>
              <a:spLocks noChangeAspect="1" noChangeArrowheads="1"/>
            </p:cNvSpPr>
            <p:nvPr/>
          </p:nvSpPr>
          <p:spPr bwMode="auto">
            <a:xfrm>
              <a:off x="6667500" y="4119118"/>
              <a:ext cx="2476500" cy="273888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6715125" y="5286377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6715125" y="5643565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1" name="Прямоугольник 50"/>
            <p:cNvSpPr/>
            <p:nvPr/>
          </p:nvSpPr>
          <p:spPr bwMode="auto">
            <a:xfrm>
              <a:off x="6715125" y="6000752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2" name="Прямоугольник 51"/>
            <p:cNvSpPr/>
            <p:nvPr/>
          </p:nvSpPr>
          <p:spPr bwMode="auto">
            <a:xfrm>
              <a:off x="6715125" y="6357939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3" name="TextBox 27"/>
            <p:cNvSpPr txBox="1">
              <a:spLocks noChangeArrowheads="1"/>
            </p:cNvSpPr>
            <p:nvPr/>
          </p:nvSpPr>
          <p:spPr bwMode="auto">
            <a:xfrm>
              <a:off x="7015163" y="56609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4" name="TextBox 27"/>
            <p:cNvSpPr txBox="1">
              <a:spLocks noChangeArrowheads="1"/>
            </p:cNvSpPr>
            <p:nvPr/>
          </p:nvSpPr>
          <p:spPr bwMode="auto">
            <a:xfrm>
              <a:off x="7015163" y="638167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5" name="Прямоугольник 54"/>
            <p:cNvSpPr/>
            <p:nvPr/>
          </p:nvSpPr>
          <p:spPr bwMode="auto">
            <a:xfrm>
              <a:off x="6715125" y="4929190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6" name="TextBox 26"/>
            <p:cNvSpPr txBox="1">
              <a:spLocks noChangeArrowheads="1"/>
            </p:cNvSpPr>
            <p:nvPr/>
          </p:nvSpPr>
          <p:spPr bwMode="auto">
            <a:xfrm>
              <a:off x="7015163" y="49418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7015163" y="5302178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58" name="TextBox 27"/>
            <p:cNvSpPr txBox="1">
              <a:spLocks noChangeArrowheads="1"/>
            </p:cNvSpPr>
            <p:nvPr/>
          </p:nvSpPr>
          <p:spPr bwMode="auto">
            <a:xfrm>
              <a:off x="7015163" y="60213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9" name="Прямоугольник 58"/>
            <p:cNvSpPr/>
            <p:nvPr/>
          </p:nvSpPr>
          <p:spPr bwMode="auto">
            <a:xfrm>
              <a:off x="6715125" y="4572002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60" name="Прямоугольник 59"/>
            <p:cNvSpPr/>
            <p:nvPr/>
          </p:nvSpPr>
          <p:spPr bwMode="auto">
            <a:xfrm>
              <a:off x="6715125" y="4214816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61" name="TextBox 27"/>
            <p:cNvSpPr txBox="1">
              <a:spLocks noChangeArrowheads="1"/>
            </p:cNvSpPr>
            <p:nvPr/>
          </p:nvSpPr>
          <p:spPr bwMode="auto">
            <a:xfrm>
              <a:off x="7015163" y="42210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болезней</a:t>
              </a:r>
            </a:p>
          </p:txBody>
        </p:sp>
        <p:sp>
          <p:nvSpPr>
            <p:cNvPr id="62" name="TextBox 27"/>
            <p:cNvSpPr txBox="1">
              <a:spLocks noChangeArrowheads="1"/>
            </p:cNvSpPr>
            <p:nvPr/>
          </p:nvSpPr>
          <p:spPr bwMode="auto">
            <a:xfrm>
              <a:off x="7015163" y="45814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</p:grpSp>
      <p:grpSp>
        <p:nvGrpSpPr>
          <p:cNvPr id="63" name="Группа 1"/>
          <p:cNvGrpSpPr>
            <a:grpSpLocks/>
          </p:cNvGrpSpPr>
          <p:nvPr/>
        </p:nvGrpSpPr>
        <p:grpSpPr bwMode="auto">
          <a:xfrm>
            <a:off x="6436171" y="1884933"/>
            <a:ext cx="2600325" cy="1693770"/>
            <a:chOff x="6381750" y="1633149"/>
            <a:chExt cx="2600838" cy="1693511"/>
          </a:xfrm>
        </p:grpSpPr>
        <p:sp>
          <p:nvSpPr>
            <p:cNvPr id="64" name="Прямоугольник 211"/>
            <p:cNvSpPr>
              <a:spLocks noChangeArrowheads="1"/>
            </p:cNvSpPr>
            <p:nvPr/>
          </p:nvSpPr>
          <p:spPr bwMode="auto">
            <a:xfrm>
              <a:off x="7313797" y="1633149"/>
              <a:ext cx="1668791" cy="16158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СП</a:t>
              </a:r>
              <a:r>
                <a:rPr lang="ru-RU" sz="900" dirty="0">
                  <a:latin typeface="+mn-lt"/>
                  <a:cs typeface="Times New Roman" pitchFamily="18" charset="0"/>
                </a:rPr>
                <a:t>- снежная плесень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СКЛ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склеротиниоз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БР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 бурая ржавчина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Т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</a:t>
              </a:r>
              <a:r>
                <a:rPr lang="ru-RU" sz="900" dirty="0" err="1">
                  <a:latin typeface="+mn-lt"/>
                  <a:cs typeface="Times New Roman" pitchFamily="18" charset="0"/>
                </a:rPr>
                <a:t>тифулез</a:t>
              </a:r>
              <a:endParaRPr lang="ru-RU" sz="900" dirty="0">
                <a:latin typeface="+mn-lt"/>
                <a:cs typeface="Times New Roman" pitchFamily="18" charset="0"/>
              </a:endParaRP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МР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мучнистая роса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ПГ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пыльная головня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спорынья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Ф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фитофтороз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септориоз колоса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СР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стеблевая ржавчина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ФК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фузариоз колоса</a:t>
              </a:r>
            </a:p>
          </p:txBody>
        </p:sp>
        <p:grpSp>
          <p:nvGrpSpPr>
            <p:cNvPr id="65" name="Группа 603"/>
            <p:cNvGrpSpPr>
              <a:grpSpLocks/>
            </p:cNvGrpSpPr>
            <p:nvPr/>
          </p:nvGrpSpPr>
          <p:grpSpPr bwMode="auto">
            <a:xfrm>
              <a:off x="6381750" y="1687384"/>
              <a:ext cx="888130" cy="1639276"/>
              <a:chOff x="8458222" y="774232"/>
              <a:chExt cx="871536" cy="1817900"/>
            </a:xfrm>
          </p:grpSpPr>
          <p:grpSp>
            <p:nvGrpSpPr>
              <p:cNvPr id="66" name="Group 1492"/>
              <p:cNvGrpSpPr>
                <a:grpSpLocks/>
              </p:cNvGrpSpPr>
              <p:nvPr/>
            </p:nvGrpSpPr>
            <p:grpSpPr bwMode="auto">
              <a:xfrm>
                <a:off x="8472502" y="774232"/>
                <a:ext cx="857256" cy="1817900"/>
                <a:chOff x="2976" y="3837"/>
                <a:chExt cx="192" cy="211"/>
              </a:xfrm>
            </p:grpSpPr>
            <p:grpSp>
              <p:nvGrpSpPr>
                <p:cNvPr id="68" name="Group 1493"/>
                <p:cNvGrpSpPr>
                  <a:grpSpLocks/>
                </p:cNvGrpSpPr>
                <p:nvPr/>
              </p:nvGrpSpPr>
              <p:grpSpPr bwMode="auto">
                <a:xfrm>
                  <a:off x="2976" y="3837"/>
                  <a:ext cx="192" cy="211"/>
                  <a:chOff x="-6" y="-253"/>
                  <a:chExt cx="19994" cy="21234"/>
                </a:xfrm>
              </p:grpSpPr>
              <p:grpSp>
                <p:nvGrpSpPr>
                  <p:cNvPr id="70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-6" y="-253"/>
                    <a:ext cx="19993" cy="21234"/>
                    <a:chOff x="-6" y="-253"/>
                    <a:chExt cx="19993" cy="21234"/>
                  </a:xfrm>
                </p:grpSpPr>
                <p:grpSp>
                  <p:nvGrpSpPr>
                    <p:cNvPr id="75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-6" y="-253"/>
                      <a:ext cx="19993" cy="5056"/>
                      <a:chOff x="-6" y="-1069"/>
                      <a:chExt cx="19993" cy="21345"/>
                    </a:xfrm>
                  </p:grpSpPr>
                  <p:sp>
                    <p:nvSpPr>
                      <p:cNvPr id="81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-6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82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54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grpSp>
                  <p:nvGrpSpPr>
                    <p:cNvPr id="76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" y="16249"/>
                      <a:ext cx="19901" cy="4732"/>
                      <a:chOff x="30" y="4168"/>
                      <a:chExt cx="19901" cy="19980"/>
                    </a:xfrm>
                  </p:grpSpPr>
                  <p:sp>
                    <p:nvSpPr>
                      <p:cNvPr id="79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30" y="4168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80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898" y="4197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sp>
                  <p:nvSpPr>
                    <p:cNvPr id="77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6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  <p:sp>
                  <p:nvSpPr>
                    <p:cNvPr id="78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1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</p:grpSp>
              <p:sp>
                <p:nvSpPr>
                  <p:cNvPr id="71" name="Freeform 1503"/>
                  <p:cNvSpPr>
                    <a:spLocks/>
                  </p:cNvSpPr>
                  <p:nvPr/>
                </p:nvSpPr>
                <p:spPr bwMode="auto">
                  <a:xfrm>
                    <a:off x="-6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72" name="Freeform 1504"/>
                  <p:cNvSpPr>
                    <a:spLocks/>
                  </p:cNvSpPr>
                  <p:nvPr/>
                </p:nvSpPr>
                <p:spPr bwMode="auto">
                  <a:xfrm>
                    <a:off x="-6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73" name="Freeform 1505"/>
                  <p:cNvSpPr>
                    <a:spLocks/>
                  </p:cNvSpPr>
                  <p:nvPr/>
                </p:nvSpPr>
                <p:spPr bwMode="auto">
                  <a:xfrm>
                    <a:off x="14971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74" name="Freeform 1506"/>
                  <p:cNvSpPr>
                    <a:spLocks/>
                  </p:cNvSpPr>
                  <p:nvPr/>
                </p:nvSpPr>
                <p:spPr bwMode="auto">
                  <a:xfrm>
                    <a:off x="14971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</p:grpSp>
            <p:sp>
              <p:nvSpPr>
                <p:cNvPr id="69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r>
                    <a:rPr lang="ru-RU" sz="400" b="1">
                      <a:solidFill>
                        <a:srgbClr val="FF0000"/>
                      </a:solidFill>
                      <a:latin typeface="+mn-lt"/>
                    </a:rPr>
                    <a:t>    </a:t>
                  </a:r>
                </a:p>
              </p:txBody>
            </p:sp>
          </p:grpSp>
          <p:sp>
            <p:nvSpPr>
              <p:cNvPr id="67" name="Rectangle 1507"/>
              <p:cNvSpPr>
                <a:spLocks noChangeArrowheads="1"/>
              </p:cNvSpPr>
              <p:nvPr/>
            </p:nvSpPr>
            <p:spPr bwMode="auto">
              <a:xfrm>
                <a:off x="8458222" y="800337"/>
                <a:ext cx="856980" cy="1705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>
                  <a:defRPr/>
                </a:pPr>
                <a:endParaRPr lang="ru-RU" sz="7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СП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СКЛ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БР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Т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МР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ПГ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СР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600" b="1" dirty="0">
                    <a:solidFill>
                      <a:srgbClr val="FF0000"/>
                    </a:solidFill>
                    <a:latin typeface="+mn-lt"/>
                    <a:cs typeface="Times New Roman" pitchFamily="18" charset="0"/>
                  </a:rPr>
                  <a:t>  </a:t>
                </a:r>
              </a:p>
            </p:txBody>
          </p:sp>
        </p:grpSp>
      </p:grp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242" r="36563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grpSp>
        <p:nvGrpSpPr>
          <p:cNvPr id="3" name="Группа 2"/>
          <p:cNvGrpSpPr/>
          <p:nvPr/>
        </p:nvGrpSpPr>
        <p:grpSpPr>
          <a:xfrm>
            <a:off x="2026503" y="5039532"/>
            <a:ext cx="206705" cy="476481"/>
            <a:chOff x="4718695" y="2448128"/>
            <a:chExt cx="206705" cy="476481"/>
          </a:xfrm>
        </p:grpSpPr>
        <p:grpSp>
          <p:nvGrpSpPr>
            <p:cNvPr id="8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9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9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0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9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9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9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9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9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9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9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9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5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01" name="Группа 100"/>
          <p:cNvGrpSpPr/>
          <p:nvPr/>
        </p:nvGrpSpPr>
        <p:grpSpPr>
          <a:xfrm>
            <a:off x="1025626" y="1274837"/>
            <a:ext cx="206705" cy="476481"/>
            <a:chOff x="4718695" y="2448128"/>
            <a:chExt cx="206705" cy="476481"/>
          </a:xfrm>
        </p:grpSpPr>
        <p:grpSp>
          <p:nvGrpSpPr>
            <p:cNvPr id="10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0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1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1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0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1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1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1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1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0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0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0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0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0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16" name="Группа 115"/>
          <p:cNvGrpSpPr/>
          <p:nvPr/>
        </p:nvGrpSpPr>
        <p:grpSpPr>
          <a:xfrm>
            <a:off x="2463770" y="3572937"/>
            <a:ext cx="206705" cy="476481"/>
            <a:chOff x="4718695" y="2448128"/>
            <a:chExt cx="206705" cy="476481"/>
          </a:xfrm>
        </p:grpSpPr>
        <p:grpSp>
          <p:nvGrpSpPr>
            <p:cNvPr id="11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2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2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3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2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2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2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2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2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1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1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2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2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2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31" name="Группа 130"/>
          <p:cNvGrpSpPr/>
          <p:nvPr/>
        </p:nvGrpSpPr>
        <p:grpSpPr>
          <a:xfrm>
            <a:off x="1297849" y="1895924"/>
            <a:ext cx="206705" cy="476481"/>
            <a:chOff x="4718695" y="2448128"/>
            <a:chExt cx="206705" cy="476481"/>
          </a:xfrm>
        </p:grpSpPr>
        <p:grpSp>
          <p:nvGrpSpPr>
            <p:cNvPr id="13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3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4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4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3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4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4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4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4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3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3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3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3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3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46" name="Группа 145"/>
          <p:cNvGrpSpPr/>
          <p:nvPr/>
        </p:nvGrpSpPr>
        <p:grpSpPr>
          <a:xfrm>
            <a:off x="323528" y="3884300"/>
            <a:ext cx="206705" cy="476481"/>
            <a:chOff x="4718695" y="2448128"/>
            <a:chExt cx="206705" cy="476481"/>
          </a:xfrm>
        </p:grpSpPr>
        <p:grpSp>
          <p:nvGrpSpPr>
            <p:cNvPr id="14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5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5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6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5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5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5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5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5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4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4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5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5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5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61" name="Группа 160"/>
          <p:cNvGrpSpPr/>
          <p:nvPr/>
        </p:nvGrpSpPr>
        <p:grpSpPr>
          <a:xfrm>
            <a:off x="1152602" y="3286335"/>
            <a:ext cx="206705" cy="476481"/>
            <a:chOff x="4718695" y="2448128"/>
            <a:chExt cx="206705" cy="476481"/>
          </a:xfrm>
        </p:grpSpPr>
        <p:grpSp>
          <p:nvGrpSpPr>
            <p:cNvPr id="16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6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7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7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6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7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7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7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7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6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6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6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6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6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76" name="Группа 175"/>
          <p:cNvGrpSpPr/>
          <p:nvPr/>
        </p:nvGrpSpPr>
        <p:grpSpPr>
          <a:xfrm>
            <a:off x="1671898" y="2371702"/>
            <a:ext cx="206705" cy="476481"/>
            <a:chOff x="4718695" y="2448128"/>
            <a:chExt cx="206705" cy="476481"/>
          </a:xfrm>
        </p:grpSpPr>
        <p:grpSp>
          <p:nvGrpSpPr>
            <p:cNvPr id="17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8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18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9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8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18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18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18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18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7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7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8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8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8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191" name="Группа 190"/>
          <p:cNvGrpSpPr/>
          <p:nvPr/>
        </p:nvGrpSpPr>
        <p:grpSpPr>
          <a:xfrm>
            <a:off x="2555776" y="5628821"/>
            <a:ext cx="206705" cy="476481"/>
            <a:chOff x="4718695" y="2448128"/>
            <a:chExt cx="206705" cy="476481"/>
          </a:xfrm>
        </p:grpSpPr>
        <p:grpSp>
          <p:nvGrpSpPr>
            <p:cNvPr id="19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19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0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0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19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0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0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0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0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19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9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9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9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19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06" name="Группа 205"/>
          <p:cNvGrpSpPr/>
          <p:nvPr/>
        </p:nvGrpSpPr>
        <p:grpSpPr>
          <a:xfrm>
            <a:off x="3218012" y="1712920"/>
            <a:ext cx="206705" cy="476481"/>
            <a:chOff x="4718695" y="2448128"/>
            <a:chExt cx="206705" cy="476481"/>
          </a:xfrm>
        </p:grpSpPr>
        <p:grpSp>
          <p:nvGrpSpPr>
            <p:cNvPr id="20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1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1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2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1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1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1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1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1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0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0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1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1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1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21" name="Группа 220"/>
          <p:cNvGrpSpPr/>
          <p:nvPr/>
        </p:nvGrpSpPr>
        <p:grpSpPr>
          <a:xfrm>
            <a:off x="3277776" y="6028506"/>
            <a:ext cx="206705" cy="476481"/>
            <a:chOff x="4718695" y="2448128"/>
            <a:chExt cx="206705" cy="476481"/>
          </a:xfrm>
        </p:grpSpPr>
        <p:grpSp>
          <p:nvGrpSpPr>
            <p:cNvPr id="22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2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3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3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2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3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3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3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3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2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2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2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2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2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36" name="Группа 235"/>
          <p:cNvGrpSpPr/>
          <p:nvPr/>
        </p:nvGrpSpPr>
        <p:grpSpPr>
          <a:xfrm>
            <a:off x="3995936" y="5444780"/>
            <a:ext cx="206705" cy="476481"/>
            <a:chOff x="4718695" y="2448128"/>
            <a:chExt cx="206705" cy="476481"/>
          </a:xfrm>
        </p:grpSpPr>
        <p:grpSp>
          <p:nvGrpSpPr>
            <p:cNvPr id="23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4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4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5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4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4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4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4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4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3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3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4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4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4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51" name="Группа 250"/>
          <p:cNvGrpSpPr/>
          <p:nvPr/>
        </p:nvGrpSpPr>
        <p:grpSpPr>
          <a:xfrm>
            <a:off x="3275856" y="2524924"/>
            <a:ext cx="206705" cy="476481"/>
            <a:chOff x="4718695" y="2448128"/>
            <a:chExt cx="206705" cy="476481"/>
          </a:xfrm>
        </p:grpSpPr>
        <p:grpSp>
          <p:nvGrpSpPr>
            <p:cNvPr id="25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5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6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6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5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6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6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6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6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5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5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5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5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5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66" name="Группа 265"/>
          <p:cNvGrpSpPr/>
          <p:nvPr/>
        </p:nvGrpSpPr>
        <p:grpSpPr>
          <a:xfrm>
            <a:off x="1187624" y="6123105"/>
            <a:ext cx="206705" cy="476481"/>
            <a:chOff x="4718695" y="2448128"/>
            <a:chExt cx="206705" cy="476481"/>
          </a:xfrm>
        </p:grpSpPr>
        <p:grpSp>
          <p:nvGrpSpPr>
            <p:cNvPr id="26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7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7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8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7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7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7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7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7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6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6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7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7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7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81" name="Группа 280"/>
          <p:cNvGrpSpPr/>
          <p:nvPr/>
        </p:nvGrpSpPr>
        <p:grpSpPr>
          <a:xfrm>
            <a:off x="1691680" y="5882160"/>
            <a:ext cx="206705" cy="476481"/>
            <a:chOff x="4718695" y="2448128"/>
            <a:chExt cx="206705" cy="476481"/>
          </a:xfrm>
        </p:grpSpPr>
        <p:grpSp>
          <p:nvGrpSpPr>
            <p:cNvPr id="28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28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29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9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28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29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29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29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29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8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8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8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8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8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296" name="Группа 295"/>
          <p:cNvGrpSpPr/>
          <p:nvPr/>
        </p:nvGrpSpPr>
        <p:grpSpPr>
          <a:xfrm>
            <a:off x="3398146" y="3171844"/>
            <a:ext cx="206705" cy="476481"/>
            <a:chOff x="4718695" y="2448128"/>
            <a:chExt cx="206705" cy="476481"/>
          </a:xfrm>
        </p:grpSpPr>
        <p:grpSp>
          <p:nvGrpSpPr>
            <p:cNvPr id="29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0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0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1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0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0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0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0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0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29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29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0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0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0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11" name="Группа 310"/>
          <p:cNvGrpSpPr/>
          <p:nvPr/>
        </p:nvGrpSpPr>
        <p:grpSpPr>
          <a:xfrm>
            <a:off x="3148952" y="5320872"/>
            <a:ext cx="206705" cy="476481"/>
            <a:chOff x="4718695" y="2448128"/>
            <a:chExt cx="206705" cy="476481"/>
          </a:xfrm>
        </p:grpSpPr>
        <p:grpSp>
          <p:nvGrpSpPr>
            <p:cNvPr id="31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1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2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2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1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2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2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2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2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1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1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1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1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1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26" name="Группа 325"/>
          <p:cNvGrpSpPr/>
          <p:nvPr/>
        </p:nvGrpSpPr>
        <p:grpSpPr>
          <a:xfrm>
            <a:off x="1261039" y="5301298"/>
            <a:ext cx="206705" cy="476481"/>
            <a:chOff x="4718695" y="2448128"/>
            <a:chExt cx="206705" cy="476481"/>
          </a:xfrm>
        </p:grpSpPr>
        <p:grpSp>
          <p:nvGrpSpPr>
            <p:cNvPr id="32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3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3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4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3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3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3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3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3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2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2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3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3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3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41" name="Группа 340"/>
          <p:cNvGrpSpPr/>
          <p:nvPr/>
        </p:nvGrpSpPr>
        <p:grpSpPr>
          <a:xfrm>
            <a:off x="594380" y="5502044"/>
            <a:ext cx="206705" cy="476481"/>
            <a:chOff x="4718695" y="2448128"/>
            <a:chExt cx="206705" cy="476481"/>
          </a:xfrm>
        </p:grpSpPr>
        <p:grpSp>
          <p:nvGrpSpPr>
            <p:cNvPr id="34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4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5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5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4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5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5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5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5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4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4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4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4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4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56" name="Группа 355"/>
          <p:cNvGrpSpPr/>
          <p:nvPr/>
        </p:nvGrpSpPr>
        <p:grpSpPr>
          <a:xfrm>
            <a:off x="2592738" y="2722383"/>
            <a:ext cx="206705" cy="476481"/>
            <a:chOff x="4718695" y="2448128"/>
            <a:chExt cx="206705" cy="476481"/>
          </a:xfrm>
        </p:grpSpPr>
        <p:grpSp>
          <p:nvGrpSpPr>
            <p:cNvPr id="35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6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6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7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6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6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6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6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6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5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5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6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6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6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71" name="Группа 370"/>
          <p:cNvGrpSpPr/>
          <p:nvPr/>
        </p:nvGrpSpPr>
        <p:grpSpPr>
          <a:xfrm>
            <a:off x="3010476" y="4520603"/>
            <a:ext cx="206705" cy="476481"/>
            <a:chOff x="4718695" y="2448128"/>
            <a:chExt cx="206705" cy="476481"/>
          </a:xfrm>
        </p:grpSpPr>
        <p:grpSp>
          <p:nvGrpSpPr>
            <p:cNvPr id="37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7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8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8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7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8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8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8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8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7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7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7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7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7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386" name="Группа 385"/>
          <p:cNvGrpSpPr/>
          <p:nvPr/>
        </p:nvGrpSpPr>
        <p:grpSpPr>
          <a:xfrm>
            <a:off x="3329909" y="3961120"/>
            <a:ext cx="206705" cy="476481"/>
            <a:chOff x="4718695" y="2448128"/>
            <a:chExt cx="206705" cy="476481"/>
          </a:xfrm>
        </p:grpSpPr>
        <p:grpSp>
          <p:nvGrpSpPr>
            <p:cNvPr id="38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39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39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0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39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39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39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39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39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38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8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9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9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39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01" name="Группа 400"/>
          <p:cNvGrpSpPr/>
          <p:nvPr/>
        </p:nvGrpSpPr>
        <p:grpSpPr>
          <a:xfrm>
            <a:off x="755576" y="4421757"/>
            <a:ext cx="206705" cy="476481"/>
            <a:chOff x="4718695" y="2448128"/>
            <a:chExt cx="206705" cy="476481"/>
          </a:xfrm>
        </p:grpSpPr>
        <p:grpSp>
          <p:nvGrpSpPr>
            <p:cNvPr id="40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40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41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1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40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41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1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41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41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40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0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0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0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0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16" name="Группа 415"/>
          <p:cNvGrpSpPr/>
          <p:nvPr/>
        </p:nvGrpSpPr>
        <p:grpSpPr>
          <a:xfrm>
            <a:off x="2386989" y="1810810"/>
            <a:ext cx="206705" cy="476481"/>
            <a:chOff x="4718695" y="2448128"/>
            <a:chExt cx="206705" cy="476481"/>
          </a:xfrm>
        </p:grpSpPr>
        <p:grpSp>
          <p:nvGrpSpPr>
            <p:cNvPr id="41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42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42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3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42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42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2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42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42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41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1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2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2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2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31" name="Группа 430"/>
          <p:cNvGrpSpPr/>
          <p:nvPr/>
        </p:nvGrpSpPr>
        <p:grpSpPr>
          <a:xfrm>
            <a:off x="1819798" y="1708851"/>
            <a:ext cx="206705" cy="476481"/>
            <a:chOff x="4718695" y="2448128"/>
            <a:chExt cx="206705" cy="476481"/>
          </a:xfrm>
        </p:grpSpPr>
        <p:grpSp>
          <p:nvGrpSpPr>
            <p:cNvPr id="432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438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444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45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439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442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43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440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441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433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34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35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36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37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446" name="Группа 445"/>
          <p:cNvGrpSpPr/>
          <p:nvPr/>
        </p:nvGrpSpPr>
        <p:grpSpPr>
          <a:xfrm>
            <a:off x="1420971" y="3913438"/>
            <a:ext cx="206705" cy="476481"/>
            <a:chOff x="4718695" y="2448128"/>
            <a:chExt cx="206705" cy="476481"/>
          </a:xfrm>
        </p:grpSpPr>
        <p:grpSp>
          <p:nvGrpSpPr>
            <p:cNvPr id="447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453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459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60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454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457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458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455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456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448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49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50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51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452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65853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81" name="Прямоугольник 314"/>
          <p:cNvSpPr>
            <a:spLocks noChangeArrowheads="1"/>
          </p:cNvSpPr>
          <p:nvPr/>
        </p:nvSpPr>
        <p:spPr bwMode="auto">
          <a:xfrm>
            <a:off x="4478312" y="639763"/>
            <a:ext cx="4680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(наличие болезней сельскохозяйственных культур) в </a:t>
            </a:r>
            <a:r>
              <a:rPr lang="ru-RU" sz="1600" dirty="0" smtClean="0">
                <a:cs typeface="Times New Roman" pitchFamily="18" charset="0"/>
              </a:rPr>
              <a:t>2017 </a:t>
            </a:r>
            <a:r>
              <a:rPr lang="ru-RU" sz="1600" dirty="0">
                <a:cs typeface="Times New Roman" pitchFamily="18" charset="0"/>
              </a:rPr>
              <a:t>году</a:t>
            </a: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676" name="Группа 1"/>
          <p:cNvGrpSpPr>
            <a:grpSpLocks/>
          </p:cNvGrpSpPr>
          <p:nvPr/>
        </p:nvGrpSpPr>
        <p:grpSpPr bwMode="auto">
          <a:xfrm>
            <a:off x="6436171" y="1884933"/>
            <a:ext cx="2600325" cy="1693770"/>
            <a:chOff x="6381750" y="1633149"/>
            <a:chExt cx="2600838" cy="1693511"/>
          </a:xfrm>
        </p:grpSpPr>
        <p:sp>
          <p:nvSpPr>
            <p:cNvPr id="677" name="Прямоугольник 211"/>
            <p:cNvSpPr>
              <a:spLocks noChangeArrowheads="1"/>
            </p:cNvSpPr>
            <p:nvPr/>
          </p:nvSpPr>
          <p:spPr bwMode="auto">
            <a:xfrm>
              <a:off x="7313797" y="1633149"/>
              <a:ext cx="1668791" cy="16158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СП</a:t>
              </a:r>
              <a:r>
                <a:rPr lang="ru-RU" sz="900" dirty="0">
                  <a:latin typeface="+mn-lt"/>
                  <a:cs typeface="Times New Roman" pitchFamily="18" charset="0"/>
                </a:rPr>
                <a:t>- снежная плесень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СКЛ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склеротиниоз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БР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 бурая ржавчина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Т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</a:t>
              </a:r>
              <a:r>
                <a:rPr lang="ru-RU" sz="900" dirty="0" err="1">
                  <a:latin typeface="+mn-lt"/>
                  <a:cs typeface="Times New Roman" pitchFamily="18" charset="0"/>
                </a:rPr>
                <a:t>тифулез</a:t>
              </a:r>
              <a:endParaRPr lang="ru-RU" sz="900" dirty="0">
                <a:latin typeface="+mn-lt"/>
                <a:cs typeface="Times New Roman" pitchFamily="18" charset="0"/>
              </a:endParaRP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МР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мучнистая роса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ПГ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пыльная головня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спорынья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Ф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фитофтороз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септориоз колоса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СР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стеблевая ржавчина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ФК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фузариоз колоса</a:t>
              </a:r>
            </a:p>
          </p:txBody>
        </p:sp>
        <p:grpSp>
          <p:nvGrpSpPr>
            <p:cNvPr id="678" name="Группа 603"/>
            <p:cNvGrpSpPr>
              <a:grpSpLocks/>
            </p:cNvGrpSpPr>
            <p:nvPr/>
          </p:nvGrpSpPr>
          <p:grpSpPr bwMode="auto">
            <a:xfrm>
              <a:off x="6381750" y="1687384"/>
              <a:ext cx="888130" cy="1639276"/>
              <a:chOff x="8458222" y="774232"/>
              <a:chExt cx="871536" cy="1817900"/>
            </a:xfrm>
          </p:grpSpPr>
          <p:grpSp>
            <p:nvGrpSpPr>
              <p:cNvPr id="679" name="Group 1492"/>
              <p:cNvGrpSpPr>
                <a:grpSpLocks/>
              </p:cNvGrpSpPr>
              <p:nvPr/>
            </p:nvGrpSpPr>
            <p:grpSpPr bwMode="auto">
              <a:xfrm>
                <a:off x="8472502" y="774232"/>
                <a:ext cx="857256" cy="1817900"/>
                <a:chOff x="2976" y="3837"/>
                <a:chExt cx="192" cy="211"/>
              </a:xfrm>
            </p:grpSpPr>
            <p:grpSp>
              <p:nvGrpSpPr>
                <p:cNvPr id="681" name="Group 1493"/>
                <p:cNvGrpSpPr>
                  <a:grpSpLocks/>
                </p:cNvGrpSpPr>
                <p:nvPr/>
              </p:nvGrpSpPr>
              <p:grpSpPr bwMode="auto">
                <a:xfrm>
                  <a:off x="2976" y="3837"/>
                  <a:ext cx="192" cy="211"/>
                  <a:chOff x="-6" y="-253"/>
                  <a:chExt cx="19994" cy="21234"/>
                </a:xfrm>
              </p:grpSpPr>
              <p:grpSp>
                <p:nvGrpSpPr>
                  <p:cNvPr id="683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-6" y="-253"/>
                    <a:ext cx="19993" cy="21234"/>
                    <a:chOff x="-6" y="-253"/>
                    <a:chExt cx="19993" cy="21234"/>
                  </a:xfrm>
                </p:grpSpPr>
                <p:grpSp>
                  <p:nvGrpSpPr>
                    <p:cNvPr id="688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-6" y="-253"/>
                      <a:ext cx="19993" cy="5056"/>
                      <a:chOff x="-6" y="-1069"/>
                      <a:chExt cx="19993" cy="21345"/>
                    </a:xfrm>
                  </p:grpSpPr>
                  <p:sp>
                    <p:nvSpPr>
                      <p:cNvPr id="694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-6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695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54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grpSp>
                  <p:nvGrpSpPr>
                    <p:cNvPr id="689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" y="16249"/>
                      <a:ext cx="19901" cy="4732"/>
                      <a:chOff x="30" y="4168"/>
                      <a:chExt cx="19901" cy="19980"/>
                    </a:xfrm>
                  </p:grpSpPr>
                  <p:sp>
                    <p:nvSpPr>
                      <p:cNvPr id="692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30" y="4168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693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898" y="4197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sp>
                  <p:nvSpPr>
                    <p:cNvPr id="690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6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  <p:sp>
                  <p:nvSpPr>
                    <p:cNvPr id="691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1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</p:grpSp>
              <p:sp>
                <p:nvSpPr>
                  <p:cNvPr id="684" name="Freeform 1503"/>
                  <p:cNvSpPr>
                    <a:spLocks/>
                  </p:cNvSpPr>
                  <p:nvPr/>
                </p:nvSpPr>
                <p:spPr bwMode="auto">
                  <a:xfrm>
                    <a:off x="-6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685" name="Freeform 1504"/>
                  <p:cNvSpPr>
                    <a:spLocks/>
                  </p:cNvSpPr>
                  <p:nvPr/>
                </p:nvSpPr>
                <p:spPr bwMode="auto">
                  <a:xfrm>
                    <a:off x="-6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686" name="Freeform 1505"/>
                  <p:cNvSpPr>
                    <a:spLocks/>
                  </p:cNvSpPr>
                  <p:nvPr/>
                </p:nvSpPr>
                <p:spPr bwMode="auto">
                  <a:xfrm>
                    <a:off x="14971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687" name="Freeform 1506"/>
                  <p:cNvSpPr>
                    <a:spLocks/>
                  </p:cNvSpPr>
                  <p:nvPr/>
                </p:nvSpPr>
                <p:spPr bwMode="auto">
                  <a:xfrm>
                    <a:off x="14971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</p:grpSp>
            <p:sp>
              <p:nvSpPr>
                <p:cNvPr id="682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r>
                    <a:rPr lang="ru-RU" sz="400" b="1">
                      <a:solidFill>
                        <a:srgbClr val="FF0000"/>
                      </a:solidFill>
                      <a:latin typeface="+mn-lt"/>
                    </a:rPr>
                    <a:t>    </a:t>
                  </a:r>
                </a:p>
              </p:txBody>
            </p:sp>
          </p:grpSp>
          <p:sp>
            <p:nvSpPr>
              <p:cNvPr id="680" name="Rectangle 1507"/>
              <p:cNvSpPr>
                <a:spLocks noChangeArrowheads="1"/>
              </p:cNvSpPr>
              <p:nvPr/>
            </p:nvSpPr>
            <p:spPr bwMode="auto">
              <a:xfrm>
                <a:off x="8458222" y="800337"/>
                <a:ext cx="856980" cy="1705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>
                  <a:defRPr/>
                </a:pPr>
                <a:endParaRPr lang="ru-RU" sz="7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СП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СКЛ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БР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Т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МР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ПГ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СР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600" b="1" dirty="0">
                    <a:solidFill>
                      <a:srgbClr val="FF0000"/>
                    </a:solidFill>
                    <a:latin typeface="+mn-lt"/>
                    <a:cs typeface="Times New Roman" pitchFamily="18" charset="0"/>
                  </a:rPr>
                  <a:t>  </a:t>
                </a:r>
              </a:p>
            </p:txBody>
          </p:sp>
        </p:grpSp>
      </p:grpSp>
      <p:pic>
        <p:nvPicPr>
          <p:cNvPr id="696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37" r="36000"/>
          <a:stretch>
            <a:fillRect/>
          </a:stretch>
        </p:blipFill>
        <p:spPr bwMode="auto">
          <a:xfrm>
            <a:off x="0" y="568325"/>
            <a:ext cx="4481513" cy="628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7" name="Группа 404"/>
          <p:cNvGrpSpPr>
            <a:grpSpLocks/>
          </p:cNvGrpSpPr>
          <p:nvPr/>
        </p:nvGrpSpPr>
        <p:grpSpPr bwMode="auto">
          <a:xfrm>
            <a:off x="3221038" y="6067425"/>
            <a:ext cx="190500" cy="430213"/>
            <a:chOff x="8481430" y="800078"/>
            <a:chExt cx="858078" cy="1697281"/>
          </a:xfrm>
        </p:grpSpPr>
        <p:grpSp>
          <p:nvGrpSpPr>
            <p:cNvPr id="69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0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05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11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12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06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09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10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07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08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01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02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03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04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699" name="Rectangle 1507"/>
            <p:cNvSpPr>
              <a:spLocks noChangeArrowheads="1"/>
            </p:cNvSpPr>
            <p:nvPr/>
          </p:nvSpPr>
          <p:spPr bwMode="auto">
            <a:xfrm>
              <a:off x="8545784" y="925338"/>
              <a:ext cx="793724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13" name="Группа 404"/>
          <p:cNvGrpSpPr>
            <a:grpSpLocks/>
          </p:cNvGrpSpPr>
          <p:nvPr/>
        </p:nvGrpSpPr>
        <p:grpSpPr bwMode="auto">
          <a:xfrm>
            <a:off x="3995738" y="5362575"/>
            <a:ext cx="190500" cy="431800"/>
            <a:chOff x="8481430" y="800078"/>
            <a:chExt cx="858078" cy="1697281"/>
          </a:xfrm>
        </p:grpSpPr>
        <p:grpSp>
          <p:nvGrpSpPr>
            <p:cNvPr id="714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16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21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27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28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22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25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26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23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24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17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18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19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20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15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29" name="Группа 404"/>
          <p:cNvGrpSpPr>
            <a:grpSpLocks/>
          </p:cNvGrpSpPr>
          <p:nvPr/>
        </p:nvGrpSpPr>
        <p:grpSpPr bwMode="auto">
          <a:xfrm>
            <a:off x="3095625" y="5254625"/>
            <a:ext cx="190500" cy="430213"/>
            <a:chOff x="8481430" y="800078"/>
            <a:chExt cx="858078" cy="1697281"/>
          </a:xfrm>
        </p:grpSpPr>
        <p:grpSp>
          <p:nvGrpSpPr>
            <p:cNvPr id="730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32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37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43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44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38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41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42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39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40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33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4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5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36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31" name="Rectangle 1507"/>
            <p:cNvSpPr>
              <a:spLocks noChangeArrowheads="1"/>
            </p:cNvSpPr>
            <p:nvPr/>
          </p:nvSpPr>
          <p:spPr bwMode="auto">
            <a:xfrm>
              <a:off x="8545788" y="925338"/>
              <a:ext cx="793720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45" name="Группа 404"/>
          <p:cNvGrpSpPr>
            <a:grpSpLocks/>
          </p:cNvGrpSpPr>
          <p:nvPr/>
        </p:nvGrpSpPr>
        <p:grpSpPr bwMode="auto">
          <a:xfrm>
            <a:off x="2632075" y="5689600"/>
            <a:ext cx="190500" cy="430213"/>
            <a:chOff x="8481430" y="800078"/>
            <a:chExt cx="858078" cy="1697281"/>
          </a:xfrm>
        </p:grpSpPr>
        <p:grpSp>
          <p:nvGrpSpPr>
            <p:cNvPr id="74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4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5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5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6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5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5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5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5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5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49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0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1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52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47" name="Rectangle 1507"/>
            <p:cNvSpPr>
              <a:spLocks noChangeArrowheads="1"/>
            </p:cNvSpPr>
            <p:nvPr/>
          </p:nvSpPr>
          <p:spPr bwMode="auto">
            <a:xfrm>
              <a:off x="8545788" y="925338"/>
              <a:ext cx="793720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61" name="Группа 404"/>
          <p:cNvGrpSpPr>
            <a:grpSpLocks/>
          </p:cNvGrpSpPr>
          <p:nvPr/>
        </p:nvGrpSpPr>
        <p:grpSpPr bwMode="auto">
          <a:xfrm>
            <a:off x="2071688" y="5091113"/>
            <a:ext cx="190500" cy="431800"/>
            <a:chOff x="8481430" y="800078"/>
            <a:chExt cx="858078" cy="1697281"/>
          </a:xfrm>
        </p:grpSpPr>
        <p:grpSp>
          <p:nvGrpSpPr>
            <p:cNvPr id="76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6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6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7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7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7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7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1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7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1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7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7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65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6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7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68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63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77" name="Группа 404"/>
          <p:cNvGrpSpPr>
            <a:grpSpLocks/>
          </p:cNvGrpSpPr>
          <p:nvPr/>
        </p:nvGrpSpPr>
        <p:grpSpPr bwMode="auto">
          <a:xfrm>
            <a:off x="1666875" y="5889625"/>
            <a:ext cx="190500" cy="431800"/>
            <a:chOff x="8481430" y="800078"/>
            <a:chExt cx="858078" cy="1697281"/>
          </a:xfrm>
        </p:grpSpPr>
        <p:grpSp>
          <p:nvGrpSpPr>
            <p:cNvPr id="77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8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785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791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92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786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789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790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787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788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81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2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3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84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79" name="Rectangle 1507"/>
            <p:cNvSpPr>
              <a:spLocks noChangeArrowheads="1"/>
            </p:cNvSpPr>
            <p:nvPr/>
          </p:nvSpPr>
          <p:spPr bwMode="auto">
            <a:xfrm>
              <a:off x="8545788" y="924878"/>
              <a:ext cx="793720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793" name="Группа 404"/>
          <p:cNvGrpSpPr>
            <a:grpSpLocks/>
          </p:cNvGrpSpPr>
          <p:nvPr/>
        </p:nvGrpSpPr>
        <p:grpSpPr bwMode="auto">
          <a:xfrm>
            <a:off x="1139825" y="6073775"/>
            <a:ext cx="190500" cy="430213"/>
            <a:chOff x="8481430" y="800078"/>
            <a:chExt cx="858078" cy="1697281"/>
          </a:xfrm>
        </p:grpSpPr>
        <p:grpSp>
          <p:nvGrpSpPr>
            <p:cNvPr id="794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796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01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07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08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02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05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06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03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04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797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98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799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00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795" name="Rectangle 1507"/>
            <p:cNvSpPr>
              <a:spLocks noChangeArrowheads="1"/>
            </p:cNvSpPr>
            <p:nvPr/>
          </p:nvSpPr>
          <p:spPr bwMode="auto">
            <a:xfrm>
              <a:off x="8545788" y="925338"/>
              <a:ext cx="793720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09" name="Группа 404"/>
          <p:cNvGrpSpPr>
            <a:grpSpLocks/>
          </p:cNvGrpSpPr>
          <p:nvPr/>
        </p:nvGrpSpPr>
        <p:grpSpPr bwMode="auto">
          <a:xfrm>
            <a:off x="579438" y="5584825"/>
            <a:ext cx="190500" cy="430213"/>
            <a:chOff x="8481430" y="800078"/>
            <a:chExt cx="858078" cy="1697281"/>
          </a:xfrm>
        </p:grpSpPr>
        <p:grpSp>
          <p:nvGrpSpPr>
            <p:cNvPr id="810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12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17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23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24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18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21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22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19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20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13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4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5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16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11" name="Rectangle 1507"/>
            <p:cNvSpPr>
              <a:spLocks noChangeArrowheads="1"/>
            </p:cNvSpPr>
            <p:nvPr/>
          </p:nvSpPr>
          <p:spPr bwMode="auto">
            <a:xfrm>
              <a:off x="8545784" y="925338"/>
              <a:ext cx="793724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25" name="Группа 404"/>
          <p:cNvGrpSpPr>
            <a:grpSpLocks/>
          </p:cNvGrpSpPr>
          <p:nvPr/>
        </p:nvGrpSpPr>
        <p:grpSpPr bwMode="auto">
          <a:xfrm>
            <a:off x="1214438" y="5368925"/>
            <a:ext cx="190500" cy="430213"/>
            <a:chOff x="8481430" y="800078"/>
            <a:chExt cx="858078" cy="1697281"/>
          </a:xfrm>
        </p:grpSpPr>
        <p:grpSp>
          <p:nvGrpSpPr>
            <p:cNvPr id="82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2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3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3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4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3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3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3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3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3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29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0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1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32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27" name="Rectangle 1507"/>
            <p:cNvSpPr>
              <a:spLocks noChangeArrowheads="1"/>
            </p:cNvSpPr>
            <p:nvPr/>
          </p:nvSpPr>
          <p:spPr bwMode="auto">
            <a:xfrm>
              <a:off x="8545784" y="925338"/>
              <a:ext cx="793724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41" name="Группа 404"/>
          <p:cNvGrpSpPr>
            <a:grpSpLocks/>
          </p:cNvGrpSpPr>
          <p:nvPr/>
        </p:nvGrpSpPr>
        <p:grpSpPr bwMode="auto">
          <a:xfrm>
            <a:off x="755650" y="4441825"/>
            <a:ext cx="190500" cy="430213"/>
            <a:chOff x="8481430" y="800078"/>
            <a:chExt cx="858078" cy="1697281"/>
          </a:xfrm>
        </p:grpSpPr>
        <p:grpSp>
          <p:nvGrpSpPr>
            <p:cNvPr id="84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4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4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5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5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5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5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5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5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5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45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6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7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48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43" name="Rectangle 1507"/>
            <p:cNvSpPr>
              <a:spLocks noChangeArrowheads="1"/>
            </p:cNvSpPr>
            <p:nvPr/>
          </p:nvSpPr>
          <p:spPr bwMode="auto">
            <a:xfrm>
              <a:off x="8545788" y="925338"/>
              <a:ext cx="793720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57" name="Группа 404"/>
          <p:cNvGrpSpPr>
            <a:grpSpLocks/>
          </p:cNvGrpSpPr>
          <p:nvPr/>
        </p:nvGrpSpPr>
        <p:grpSpPr bwMode="auto">
          <a:xfrm>
            <a:off x="2230438" y="4268788"/>
            <a:ext cx="190500" cy="430212"/>
            <a:chOff x="8481430" y="800078"/>
            <a:chExt cx="858078" cy="1697281"/>
          </a:xfrm>
        </p:grpSpPr>
        <p:grpSp>
          <p:nvGrpSpPr>
            <p:cNvPr id="85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6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65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71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72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66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69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70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67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68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61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2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3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64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59" name="Rectangle 1507"/>
            <p:cNvSpPr>
              <a:spLocks noChangeArrowheads="1"/>
            </p:cNvSpPr>
            <p:nvPr/>
          </p:nvSpPr>
          <p:spPr bwMode="auto">
            <a:xfrm>
              <a:off x="8545784" y="925339"/>
              <a:ext cx="793724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73" name="Группа 404"/>
          <p:cNvGrpSpPr>
            <a:grpSpLocks/>
          </p:cNvGrpSpPr>
          <p:nvPr/>
        </p:nvGrpSpPr>
        <p:grpSpPr bwMode="auto">
          <a:xfrm>
            <a:off x="3324225" y="3968750"/>
            <a:ext cx="190500" cy="431800"/>
            <a:chOff x="8481430" y="800078"/>
            <a:chExt cx="858078" cy="1697281"/>
          </a:xfrm>
        </p:grpSpPr>
        <p:grpSp>
          <p:nvGrpSpPr>
            <p:cNvPr id="874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76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81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887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88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82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885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886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83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884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77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78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79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80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75" name="Rectangle 1507"/>
            <p:cNvSpPr>
              <a:spLocks noChangeArrowheads="1"/>
            </p:cNvSpPr>
            <p:nvPr/>
          </p:nvSpPr>
          <p:spPr bwMode="auto">
            <a:xfrm>
              <a:off x="8545788" y="924878"/>
              <a:ext cx="793720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889" name="Группа 404"/>
          <p:cNvGrpSpPr>
            <a:grpSpLocks/>
          </p:cNvGrpSpPr>
          <p:nvPr/>
        </p:nvGrpSpPr>
        <p:grpSpPr bwMode="auto">
          <a:xfrm>
            <a:off x="3349625" y="3255963"/>
            <a:ext cx="190500" cy="430212"/>
            <a:chOff x="8481430" y="800078"/>
            <a:chExt cx="858078" cy="1697281"/>
          </a:xfrm>
        </p:grpSpPr>
        <p:grpSp>
          <p:nvGrpSpPr>
            <p:cNvPr id="890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892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897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03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04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898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01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02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899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00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893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4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5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896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891" name="Rectangle 1507"/>
            <p:cNvSpPr>
              <a:spLocks noChangeArrowheads="1"/>
            </p:cNvSpPr>
            <p:nvPr/>
          </p:nvSpPr>
          <p:spPr bwMode="auto">
            <a:xfrm>
              <a:off x="8545788" y="925339"/>
              <a:ext cx="793720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05" name="Группа 404"/>
          <p:cNvGrpSpPr>
            <a:grpSpLocks/>
          </p:cNvGrpSpPr>
          <p:nvPr/>
        </p:nvGrpSpPr>
        <p:grpSpPr bwMode="auto">
          <a:xfrm>
            <a:off x="2540000" y="3495675"/>
            <a:ext cx="190500" cy="431800"/>
            <a:chOff x="8481430" y="800078"/>
            <a:chExt cx="858078" cy="1697281"/>
          </a:xfrm>
        </p:grpSpPr>
        <p:grpSp>
          <p:nvGrpSpPr>
            <p:cNvPr id="90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0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1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1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2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1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1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1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1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1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09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0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1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12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07" name="Rectangle 1507"/>
            <p:cNvSpPr>
              <a:spLocks noChangeArrowheads="1"/>
            </p:cNvSpPr>
            <p:nvPr/>
          </p:nvSpPr>
          <p:spPr bwMode="auto">
            <a:xfrm>
              <a:off x="8545788" y="924878"/>
              <a:ext cx="793720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21" name="Группа 404"/>
          <p:cNvGrpSpPr>
            <a:grpSpLocks/>
          </p:cNvGrpSpPr>
          <p:nvPr/>
        </p:nvGrpSpPr>
        <p:grpSpPr bwMode="auto">
          <a:xfrm>
            <a:off x="1600200" y="3868738"/>
            <a:ext cx="190500" cy="430212"/>
            <a:chOff x="8481430" y="800078"/>
            <a:chExt cx="858078" cy="1697281"/>
          </a:xfrm>
        </p:grpSpPr>
        <p:grpSp>
          <p:nvGrpSpPr>
            <p:cNvPr id="92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2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2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3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3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3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3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3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3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3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25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6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7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28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23" name="Rectangle 1507"/>
            <p:cNvSpPr>
              <a:spLocks noChangeArrowheads="1"/>
            </p:cNvSpPr>
            <p:nvPr/>
          </p:nvSpPr>
          <p:spPr bwMode="auto">
            <a:xfrm>
              <a:off x="8545788" y="925339"/>
              <a:ext cx="793720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37" name="Группа 404"/>
          <p:cNvGrpSpPr>
            <a:grpSpLocks/>
          </p:cNvGrpSpPr>
          <p:nvPr/>
        </p:nvGrpSpPr>
        <p:grpSpPr bwMode="auto">
          <a:xfrm>
            <a:off x="395288" y="3833813"/>
            <a:ext cx="190500" cy="430212"/>
            <a:chOff x="8481430" y="800078"/>
            <a:chExt cx="858078" cy="1697281"/>
          </a:xfrm>
        </p:grpSpPr>
        <p:grpSp>
          <p:nvGrpSpPr>
            <p:cNvPr id="93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4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45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51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52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46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49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50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47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48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41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2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3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44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39" name="Rectangle 1507"/>
            <p:cNvSpPr>
              <a:spLocks noChangeArrowheads="1"/>
            </p:cNvSpPr>
            <p:nvPr/>
          </p:nvSpPr>
          <p:spPr bwMode="auto">
            <a:xfrm>
              <a:off x="8545784" y="925339"/>
              <a:ext cx="793724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53" name="Группа 404"/>
          <p:cNvGrpSpPr>
            <a:grpSpLocks/>
          </p:cNvGrpSpPr>
          <p:nvPr/>
        </p:nvGrpSpPr>
        <p:grpSpPr bwMode="auto">
          <a:xfrm>
            <a:off x="1084263" y="3267075"/>
            <a:ext cx="190500" cy="431800"/>
            <a:chOff x="8481430" y="800078"/>
            <a:chExt cx="858078" cy="1697281"/>
          </a:xfrm>
        </p:grpSpPr>
        <p:grpSp>
          <p:nvGrpSpPr>
            <p:cNvPr id="954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56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61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67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68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62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65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66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63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64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57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58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59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60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55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69" name="Группа 404"/>
          <p:cNvGrpSpPr>
            <a:grpSpLocks/>
          </p:cNvGrpSpPr>
          <p:nvPr/>
        </p:nvGrpSpPr>
        <p:grpSpPr bwMode="auto">
          <a:xfrm>
            <a:off x="1262063" y="1846263"/>
            <a:ext cx="190500" cy="431800"/>
            <a:chOff x="8481430" y="800078"/>
            <a:chExt cx="858078" cy="1697281"/>
          </a:xfrm>
        </p:grpSpPr>
        <p:grpSp>
          <p:nvGrpSpPr>
            <p:cNvPr id="970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72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77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83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84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78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81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1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82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1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79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80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73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74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75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76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71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985" name="Группа 404"/>
          <p:cNvGrpSpPr>
            <a:grpSpLocks/>
          </p:cNvGrpSpPr>
          <p:nvPr/>
        </p:nvGrpSpPr>
        <p:grpSpPr bwMode="auto">
          <a:xfrm>
            <a:off x="1776413" y="2300288"/>
            <a:ext cx="190500" cy="430212"/>
            <a:chOff x="8481430" y="800078"/>
            <a:chExt cx="858078" cy="1697281"/>
          </a:xfrm>
        </p:grpSpPr>
        <p:grpSp>
          <p:nvGrpSpPr>
            <p:cNvPr id="98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98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99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99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0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99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99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99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99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99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989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90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91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992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987" name="Rectangle 1507"/>
            <p:cNvSpPr>
              <a:spLocks noChangeArrowheads="1"/>
            </p:cNvSpPr>
            <p:nvPr/>
          </p:nvSpPr>
          <p:spPr bwMode="auto">
            <a:xfrm>
              <a:off x="8545784" y="925339"/>
              <a:ext cx="793724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01" name="Группа 404"/>
          <p:cNvGrpSpPr>
            <a:grpSpLocks/>
          </p:cNvGrpSpPr>
          <p:nvPr/>
        </p:nvGrpSpPr>
        <p:grpSpPr bwMode="auto">
          <a:xfrm>
            <a:off x="2552700" y="2679700"/>
            <a:ext cx="190500" cy="431800"/>
            <a:chOff x="8481430" y="800078"/>
            <a:chExt cx="858078" cy="1697281"/>
          </a:xfrm>
        </p:grpSpPr>
        <p:grpSp>
          <p:nvGrpSpPr>
            <p:cNvPr id="100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0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0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1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1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1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1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1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1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1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05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06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07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08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03" name="Rectangle 1507"/>
            <p:cNvSpPr>
              <a:spLocks noChangeArrowheads="1"/>
            </p:cNvSpPr>
            <p:nvPr/>
          </p:nvSpPr>
          <p:spPr bwMode="auto">
            <a:xfrm>
              <a:off x="8545788" y="924878"/>
              <a:ext cx="793720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17" name="Группа 404"/>
          <p:cNvGrpSpPr>
            <a:grpSpLocks/>
          </p:cNvGrpSpPr>
          <p:nvPr/>
        </p:nvGrpSpPr>
        <p:grpSpPr bwMode="auto">
          <a:xfrm>
            <a:off x="3224213" y="2428875"/>
            <a:ext cx="190500" cy="431800"/>
            <a:chOff x="8481430" y="800078"/>
            <a:chExt cx="858078" cy="1697281"/>
          </a:xfrm>
        </p:grpSpPr>
        <p:grpSp>
          <p:nvGrpSpPr>
            <p:cNvPr id="1018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20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25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31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32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26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29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30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27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28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21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22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23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24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19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33" name="Группа 404"/>
          <p:cNvGrpSpPr>
            <a:grpSpLocks/>
          </p:cNvGrpSpPr>
          <p:nvPr/>
        </p:nvGrpSpPr>
        <p:grpSpPr bwMode="auto">
          <a:xfrm>
            <a:off x="3059113" y="1835150"/>
            <a:ext cx="190500" cy="430213"/>
            <a:chOff x="8481430" y="800078"/>
            <a:chExt cx="858078" cy="1697281"/>
          </a:xfrm>
        </p:grpSpPr>
        <p:grpSp>
          <p:nvGrpSpPr>
            <p:cNvPr id="1034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36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41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47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48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42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45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8"/>
                    <a:ext cx="8483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46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8"/>
                    <a:ext cx="9648" cy="1775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43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44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37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38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39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40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35" name="Rectangle 1507"/>
            <p:cNvSpPr>
              <a:spLocks noChangeArrowheads="1"/>
            </p:cNvSpPr>
            <p:nvPr/>
          </p:nvSpPr>
          <p:spPr bwMode="auto">
            <a:xfrm>
              <a:off x="8545784" y="925338"/>
              <a:ext cx="793724" cy="1208765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49" name="Группа 404"/>
          <p:cNvGrpSpPr>
            <a:grpSpLocks/>
          </p:cNvGrpSpPr>
          <p:nvPr/>
        </p:nvGrpSpPr>
        <p:grpSpPr bwMode="auto">
          <a:xfrm>
            <a:off x="2411413" y="1733550"/>
            <a:ext cx="190500" cy="431800"/>
            <a:chOff x="8481430" y="800078"/>
            <a:chExt cx="858078" cy="1697281"/>
          </a:xfrm>
        </p:grpSpPr>
        <p:grpSp>
          <p:nvGrpSpPr>
            <p:cNvPr id="1050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52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57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63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64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58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61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62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59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60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53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54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55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56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51" name="Rectangle 1507"/>
            <p:cNvSpPr>
              <a:spLocks noChangeArrowheads="1"/>
            </p:cNvSpPr>
            <p:nvPr/>
          </p:nvSpPr>
          <p:spPr bwMode="auto">
            <a:xfrm>
              <a:off x="8545784" y="924878"/>
              <a:ext cx="793724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65" name="Группа 404"/>
          <p:cNvGrpSpPr>
            <a:grpSpLocks/>
          </p:cNvGrpSpPr>
          <p:nvPr/>
        </p:nvGrpSpPr>
        <p:grpSpPr bwMode="auto">
          <a:xfrm>
            <a:off x="1835150" y="1609725"/>
            <a:ext cx="190500" cy="431800"/>
            <a:chOff x="8481430" y="800078"/>
            <a:chExt cx="858078" cy="1697281"/>
          </a:xfrm>
        </p:grpSpPr>
        <p:grpSp>
          <p:nvGrpSpPr>
            <p:cNvPr id="1066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68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73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79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24"/>
                    <a:ext cx="8483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80" name="Arc 1497"/>
                  <p:cNvSpPr>
                    <a:spLocks/>
                  </p:cNvSpPr>
                  <p:nvPr/>
                </p:nvSpPr>
                <p:spPr bwMode="auto">
                  <a:xfrm>
                    <a:off x="10207" y="-4424"/>
                    <a:ext cx="9648" cy="24208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74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77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842"/>
                    <a:ext cx="8483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78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842"/>
                    <a:ext cx="9648" cy="17691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75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76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57"/>
                  <a:ext cx="0" cy="13086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69" name="Freeform 1503"/>
              <p:cNvSpPr>
                <a:spLocks/>
              </p:cNvSpPr>
              <p:nvPr/>
            </p:nvSpPr>
            <p:spPr bwMode="auto">
              <a:xfrm>
                <a:off x="1724" y="4833"/>
                <a:ext cx="4491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70" name="Freeform 1504"/>
              <p:cNvSpPr>
                <a:spLocks/>
              </p:cNvSpPr>
              <p:nvPr/>
            </p:nvSpPr>
            <p:spPr bwMode="auto">
              <a:xfrm>
                <a:off x="1724" y="11890"/>
                <a:ext cx="4491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71" name="Freeform 1505"/>
              <p:cNvSpPr>
                <a:spLocks/>
              </p:cNvSpPr>
              <p:nvPr/>
            </p:nvSpPr>
            <p:spPr bwMode="auto">
              <a:xfrm>
                <a:off x="15031" y="4833"/>
                <a:ext cx="4824" cy="3308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72" name="Freeform 1506"/>
              <p:cNvSpPr>
                <a:spLocks/>
              </p:cNvSpPr>
              <p:nvPr/>
            </p:nvSpPr>
            <p:spPr bwMode="auto">
              <a:xfrm>
                <a:off x="15031" y="11890"/>
                <a:ext cx="4824" cy="2352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67" name="Rectangle 1507"/>
            <p:cNvSpPr>
              <a:spLocks noChangeArrowheads="1"/>
            </p:cNvSpPr>
            <p:nvPr/>
          </p:nvSpPr>
          <p:spPr bwMode="auto">
            <a:xfrm>
              <a:off x="8545788" y="924878"/>
              <a:ext cx="793720" cy="1210561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81" name="Группа 404"/>
          <p:cNvGrpSpPr>
            <a:grpSpLocks/>
          </p:cNvGrpSpPr>
          <p:nvPr/>
        </p:nvGrpSpPr>
        <p:grpSpPr bwMode="auto">
          <a:xfrm>
            <a:off x="1116013" y="1169988"/>
            <a:ext cx="190500" cy="430212"/>
            <a:chOff x="8481430" y="800078"/>
            <a:chExt cx="858078" cy="1697281"/>
          </a:xfrm>
        </p:grpSpPr>
        <p:grpSp>
          <p:nvGrpSpPr>
            <p:cNvPr id="1082" name="Group 1493"/>
            <p:cNvGrpSpPr>
              <a:grpSpLocks/>
            </p:cNvGrpSpPr>
            <p:nvPr/>
          </p:nvGrpSpPr>
          <p:grpSpPr bwMode="auto">
            <a:xfrm>
              <a:off x="8481430" y="800078"/>
              <a:ext cx="852793" cy="1697281"/>
              <a:chOff x="227" y="-19"/>
              <a:chExt cx="19838" cy="19996"/>
            </a:xfrm>
          </p:grpSpPr>
          <p:grpSp>
            <p:nvGrpSpPr>
              <p:cNvPr id="1084" name="Group 1494"/>
              <p:cNvGrpSpPr>
                <a:grpSpLocks/>
              </p:cNvGrpSpPr>
              <p:nvPr/>
            </p:nvGrpSpPr>
            <p:grpSpPr bwMode="auto">
              <a:xfrm>
                <a:off x="227" y="-19"/>
                <a:ext cx="19838" cy="19996"/>
                <a:chOff x="227" y="-19"/>
                <a:chExt cx="19838" cy="19996"/>
              </a:xfrm>
            </p:grpSpPr>
            <p:grpSp>
              <p:nvGrpSpPr>
                <p:cNvPr id="1089" name="Group 1495"/>
                <p:cNvGrpSpPr>
                  <a:grpSpLocks/>
                </p:cNvGrpSpPr>
                <p:nvPr/>
              </p:nvGrpSpPr>
              <p:grpSpPr bwMode="auto">
                <a:xfrm>
                  <a:off x="227" y="-19"/>
                  <a:ext cx="19837" cy="4615"/>
                  <a:chOff x="227" y="-79"/>
                  <a:chExt cx="19837" cy="19483"/>
                </a:xfrm>
              </p:grpSpPr>
              <p:sp>
                <p:nvSpPr>
                  <p:cNvPr id="1095" name="Arc 1496"/>
                  <p:cNvSpPr>
                    <a:spLocks/>
                  </p:cNvSpPr>
                  <p:nvPr/>
                </p:nvSpPr>
                <p:spPr bwMode="auto">
                  <a:xfrm flipH="1">
                    <a:off x="1724" y="-4440"/>
                    <a:ext cx="8483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96" name="Arc 1497"/>
                  <p:cNvSpPr>
                    <a:spLocks/>
                  </p:cNvSpPr>
                  <p:nvPr/>
                </p:nvSpPr>
                <p:spPr bwMode="auto">
                  <a:xfrm>
                    <a:off x="10207" y="-4440"/>
                    <a:ext cx="9648" cy="24297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grpSp>
              <p:nvGrpSpPr>
                <p:cNvPr id="1090" name="Group 1498"/>
                <p:cNvGrpSpPr>
                  <a:grpSpLocks/>
                </p:cNvGrpSpPr>
                <p:nvPr/>
              </p:nvGrpSpPr>
              <p:grpSpPr bwMode="auto">
                <a:xfrm>
                  <a:off x="227" y="15277"/>
                  <a:ext cx="19837" cy="4700"/>
                  <a:chOff x="227" y="69"/>
                  <a:chExt cx="19837" cy="19843"/>
                </a:xfrm>
              </p:grpSpPr>
              <p:sp>
                <p:nvSpPr>
                  <p:cNvPr id="1093" name="Arc 1499"/>
                  <p:cNvSpPr>
                    <a:spLocks/>
                  </p:cNvSpPr>
                  <p:nvPr/>
                </p:nvSpPr>
                <p:spPr bwMode="auto">
                  <a:xfrm flipH="1" flipV="1">
                    <a:off x="1724" y="2779"/>
                    <a:ext cx="8483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  <p:sp>
                <p:nvSpPr>
                  <p:cNvPr id="1094" name="Arc 1500"/>
                  <p:cNvSpPr>
                    <a:spLocks/>
                  </p:cNvSpPr>
                  <p:nvPr/>
                </p:nvSpPr>
                <p:spPr bwMode="auto">
                  <a:xfrm flipV="1">
                    <a:off x="10207" y="2779"/>
                    <a:ext cx="9648" cy="1775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6 h 21600"/>
                      <a:gd name="T4" fmla="*/ 0 w 21600"/>
                      <a:gd name="T5" fmla="*/ 6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80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dirty="0">
                      <a:latin typeface="+mn-lt"/>
                    </a:endParaRPr>
                  </a:p>
                </p:txBody>
              </p:sp>
            </p:grpSp>
            <p:sp>
              <p:nvSpPr>
                <p:cNvPr id="1091" name="Line 1501"/>
                <p:cNvSpPr>
                  <a:spLocks noChangeShapeType="1"/>
                </p:cNvSpPr>
                <p:nvPr/>
              </p:nvSpPr>
              <p:spPr bwMode="auto">
                <a:xfrm>
                  <a:off x="1724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  <p:sp>
              <p:nvSpPr>
                <p:cNvPr id="1092" name="Line 1502"/>
                <p:cNvSpPr>
                  <a:spLocks noChangeShapeType="1"/>
                </p:cNvSpPr>
                <p:nvPr/>
              </p:nvSpPr>
              <p:spPr bwMode="auto">
                <a:xfrm>
                  <a:off x="19855" y="3670"/>
                  <a:ext cx="0" cy="13060"/>
                </a:xfrm>
                <a:prstGeom prst="line">
                  <a:avLst/>
                </a:prstGeom>
                <a:noFill/>
                <a:ln w="12700">
                  <a:solidFill>
                    <a:srgbClr val="000080"/>
                  </a:solidFill>
                  <a:round/>
                  <a:headEnd type="none" w="sm" len="med"/>
                  <a:tailEnd type="none" w="sm" len="med"/>
                </a:ln>
                <a:extLst/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dirty="0">
                    <a:latin typeface="+mn-lt"/>
                  </a:endParaRPr>
                </a:p>
              </p:txBody>
            </p:sp>
          </p:grpSp>
          <p:sp>
            <p:nvSpPr>
              <p:cNvPr id="1085" name="Freeform 1503"/>
              <p:cNvSpPr>
                <a:spLocks/>
              </p:cNvSpPr>
              <p:nvPr/>
            </p:nvSpPr>
            <p:spPr bwMode="auto">
              <a:xfrm>
                <a:off x="1724" y="4851"/>
                <a:ext cx="4491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86" name="Freeform 1504"/>
              <p:cNvSpPr>
                <a:spLocks/>
              </p:cNvSpPr>
              <p:nvPr/>
            </p:nvSpPr>
            <p:spPr bwMode="auto">
              <a:xfrm>
                <a:off x="1724" y="11861"/>
                <a:ext cx="4491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9826" y="9913"/>
                    </a:lnTo>
                    <a:lnTo>
                      <a:pt x="0" y="19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87" name="Freeform 1505"/>
              <p:cNvSpPr>
                <a:spLocks/>
              </p:cNvSpPr>
              <p:nvPr/>
            </p:nvSpPr>
            <p:spPr bwMode="auto">
              <a:xfrm>
                <a:off x="15031" y="4851"/>
                <a:ext cx="4824" cy="3320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  <p:sp>
            <p:nvSpPr>
              <p:cNvPr id="1088" name="Freeform 1506"/>
              <p:cNvSpPr>
                <a:spLocks/>
              </p:cNvSpPr>
              <p:nvPr/>
            </p:nvSpPr>
            <p:spPr bwMode="auto">
              <a:xfrm>
                <a:off x="15031" y="11861"/>
                <a:ext cx="4824" cy="2361"/>
              </a:xfrm>
              <a:custGeom>
                <a:avLst/>
                <a:gdLst>
                  <a:gd name="T0" fmla="*/ 0 w 20000"/>
                  <a:gd name="T1" fmla="*/ 0 h 20000"/>
                  <a:gd name="T2" fmla="*/ 0 w 20000"/>
                  <a:gd name="T3" fmla="*/ 0 h 20000"/>
                  <a:gd name="T4" fmla="*/ 0 w 20000"/>
                  <a:gd name="T5" fmla="*/ 0 h 20000"/>
                  <a:gd name="T6" fmla="*/ 0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19826" y="0"/>
                    </a:moveTo>
                    <a:lnTo>
                      <a:pt x="0" y="9913"/>
                    </a:lnTo>
                    <a:lnTo>
                      <a:pt x="19826" y="19826"/>
                    </a:lnTo>
                    <a:lnTo>
                      <a:pt x="19826" y="0"/>
                    </a:lnTo>
                    <a:close/>
                  </a:path>
                </a:pathLst>
              </a:custGeom>
              <a:solidFill>
                <a:srgbClr val="000080"/>
              </a:solidFill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dirty="0">
                  <a:latin typeface="+mn-lt"/>
                </a:endParaRPr>
              </a:p>
            </p:txBody>
          </p:sp>
        </p:grpSp>
        <p:sp>
          <p:nvSpPr>
            <p:cNvPr id="1083" name="Rectangle 1507"/>
            <p:cNvSpPr>
              <a:spLocks noChangeArrowheads="1"/>
            </p:cNvSpPr>
            <p:nvPr/>
          </p:nvSpPr>
          <p:spPr bwMode="auto">
            <a:xfrm>
              <a:off x="8545784" y="925339"/>
              <a:ext cx="793724" cy="120876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	</a:t>
              </a: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</a:p>
            <a:p>
              <a:pPr algn="ctr">
                <a:defRPr/>
              </a:pPr>
              <a:r>
                <a:rPr lang="ru-RU" sz="4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Т, Ф</a:t>
              </a:r>
            </a:p>
            <a:p>
              <a:pPr algn="ctr">
                <a:defRPr/>
              </a:pPr>
              <a:r>
                <a:rPr lang="ru-RU" sz="4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  <a:endParaRPr lang="ru-RU" sz="4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</p:txBody>
        </p:sp>
      </p:grpSp>
      <p:grpSp>
        <p:nvGrpSpPr>
          <p:cNvPr id="1097" name="Группа 523"/>
          <p:cNvGrpSpPr>
            <a:grpSpLocks/>
          </p:cNvGrpSpPr>
          <p:nvPr/>
        </p:nvGrpSpPr>
        <p:grpSpPr bwMode="auto">
          <a:xfrm>
            <a:off x="6667500" y="3861048"/>
            <a:ext cx="2476500" cy="2996952"/>
            <a:chOff x="6667500" y="3861051"/>
            <a:chExt cx="2476500" cy="2996950"/>
          </a:xfrm>
        </p:grpSpPr>
        <p:sp>
          <p:nvSpPr>
            <p:cNvPr id="1098" name="Text Box 47"/>
            <p:cNvSpPr txBox="1">
              <a:spLocks noChangeArrowheads="1"/>
            </p:cNvSpPr>
            <p:nvPr/>
          </p:nvSpPr>
          <p:spPr bwMode="auto">
            <a:xfrm>
              <a:off x="6667500" y="3861051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1099" name="Rectangle 51"/>
            <p:cNvSpPr>
              <a:spLocks noChangeAspect="1" noChangeArrowheads="1"/>
            </p:cNvSpPr>
            <p:nvPr/>
          </p:nvSpPr>
          <p:spPr bwMode="auto">
            <a:xfrm>
              <a:off x="6667500" y="4119118"/>
              <a:ext cx="2476500" cy="273888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1100" name="Прямоугольник 1099"/>
            <p:cNvSpPr/>
            <p:nvPr/>
          </p:nvSpPr>
          <p:spPr bwMode="auto">
            <a:xfrm>
              <a:off x="6715125" y="5286377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01" name="Прямоугольник 1100"/>
            <p:cNvSpPr/>
            <p:nvPr/>
          </p:nvSpPr>
          <p:spPr bwMode="auto">
            <a:xfrm>
              <a:off x="6715125" y="5643565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02" name="Прямоугольник 1101"/>
            <p:cNvSpPr/>
            <p:nvPr/>
          </p:nvSpPr>
          <p:spPr bwMode="auto">
            <a:xfrm>
              <a:off x="6715125" y="6000752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03" name="Прямоугольник 1102"/>
            <p:cNvSpPr/>
            <p:nvPr/>
          </p:nvSpPr>
          <p:spPr bwMode="auto">
            <a:xfrm>
              <a:off x="6715125" y="6357939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04" name="TextBox 27"/>
            <p:cNvSpPr txBox="1">
              <a:spLocks noChangeArrowheads="1"/>
            </p:cNvSpPr>
            <p:nvPr/>
          </p:nvSpPr>
          <p:spPr bwMode="auto">
            <a:xfrm>
              <a:off x="7015163" y="56609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1105" name="TextBox 27"/>
            <p:cNvSpPr txBox="1">
              <a:spLocks noChangeArrowheads="1"/>
            </p:cNvSpPr>
            <p:nvPr/>
          </p:nvSpPr>
          <p:spPr bwMode="auto">
            <a:xfrm>
              <a:off x="7015163" y="638167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1106" name="Прямоугольник 1105"/>
            <p:cNvSpPr/>
            <p:nvPr/>
          </p:nvSpPr>
          <p:spPr bwMode="auto">
            <a:xfrm>
              <a:off x="6715125" y="4929190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07" name="TextBox 26"/>
            <p:cNvSpPr txBox="1">
              <a:spLocks noChangeArrowheads="1"/>
            </p:cNvSpPr>
            <p:nvPr/>
          </p:nvSpPr>
          <p:spPr bwMode="auto">
            <a:xfrm>
              <a:off x="7015163" y="49418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1108" name="TextBox 27"/>
            <p:cNvSpPr txBox="1">
              <a:spLocks noChangeArrowheads="1"/>
            </p:cNvSpPr>
            <p:nvPr/>
          </p:nvSpPr>
          <p:spPr bwMode="auto">
            <a:xfrm>
              <a:off x="7015163" y="5302178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1109" name="TextBox 27"/>
            <p:cNvSpPr txBox="1">
              <a:spLocks noChangeArrowheads="1"/>
            </p:cNvSpPr>
            <p:nvPr/>
          </p:nvSpPr>
          <p:spPr bwMode="auto">
            <a:xfrm>
              <a:off x="7015163" y="60213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1110" name="Прямоугольник 1109"/>
            <p:cNvSpPr/>
            <p:nvPr/>
          </p:nvSpPr>
          <p:spPr bwMode="auto">
            <a:xfrm>
              <a:off x="6715125" y="4572002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11" name="Прямоугольник 1110"/>
            <p:cNvSpPr/>
            <p:nvPr/>
          </p:nvSpPr>
          <p:spPr bwMode="auto">
            <a:xfrm>
              <a:off x="6715125" y="4214816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1112" name="TextBox 27"/>
            <p:cNvSpPr txBox="1">
              <a:spLocks noChangeArrowheads="1"/>
            </p:cNvSpPr>
            <p:nvPr/>
          </p:nvSpPr>
          <p:spPr bwMode="auto">
            <a:xfrm>
              <a:off x="7015163" y="42210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болезней</a:t>
              </a:r>
            </a:p>
          </p:txBody>
        </p:sp>
        <p:sp>
          <p:nvSpPr>
            <p:cNvPr id="1113" name="TextBox 27"/>
            <p:cNvSpPr txBox="1">
              <a:spLocks noChangeArrowheads="1"/>
            </p:cNvSpPr>
            <p:nvPr/>
          </p:nvSpPr>
          <p:spPr bwMode="auto">
            <a:xfrm>
              <a:off x="7015163" y="45814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7361001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30" name="Прямоугольник 314"/>
          <p:cNvSpPr>
            <a:spLocks noChangeArrowheads="1"/>
          </p:cNvSpPr>
          <p:nvPr/>
        </p:nvSpPr>
        <p:spPr bwMode="auto">
          <a:xfrm>
            <a:off x="4478351" y="642712"/>
            <a:ext cx="46800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600" dirty="0">
              <a:cs typeface="Times New Roman" pitchFamily="18" charset="0"/>
            </a:endParaRPr>
          </a:p>
          <a:p>
            <a:pPr algn="ctr"/>
            <a:r>
              <a:rPr lang="ru-RU" sz="1600" dirty="0">
                <a:cs typeface="Times New Roman" pitchFamily="18" charset="0"/>
              </a:rPr>
              <a:t>Фитосанитарная обстановка (прогноз количества болезней сельскохозяйственных культур) на </a:t>
            </a:r>
            <a:r>
              <a:rPr lang="ru-RU" sz="1600" dirty="0" smtClean="0">
                <a:cs typeface="Times New Roman" pitchFamily="18" charset="0"/>
              </a:rPr>
              <a:t>2018 </a:t>
            </a:r>
            <a:r>
              <a:rPr lang="ru-RU" sz="1600" dirty="0">
                <a:cs typeface="Times New Roman" pitchFamily="18" charset="0"/>
              </a:rPr>
              <a:t>год</a:t>
            </a: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474" name="Группа 1"/>
          <p:cNvGrpSpPr>
            <a:grpSpLocks/>
          </p:cNvGrpSpPr>
          <p:nvPr/>
        </p:nvGrpSpPr>
        <p:grpSpPr bwMode="auto">
          <a:xfrm>
            <a:off x="6436171" y="1884933"/>
            <a:ext cx="2600325" cy="1693770"/>
            <a:chOff x="6381750" y="1633149"/>
            <a:chExt cx="2600838" cy="1693511"/>
          </a:xfrm>
        </p:grpSpPr>
        <p:sp>
          <p:nvSpPr>
            <p:cNvPr id="475" name="Прямоугольник 211"/>
            <p:cNvSpPr>
              <a:spLocks noChangeArrowheads="1"/>
            </p:cNvSpPr>
            <p:nvPr/>
          </p:nvSpPr>
          <p:spPr bwMode="auto">
            <a:xfrm>
              <a:off x="7313797" y="1633149"/>
              <a:ext cx="1668791" cy="16158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СП</a:t>
              </a:r>
              <a:r>
                <a:rPr lang="ru-RU" sz="900" dirty="0">
                  <a:latin typeface="+mn-lt"/>
                  <a:cs typeface="Times New Roman" pitchFamily="18" charset="0"/>
                </a:rPr>
                <a:t>- снежная плесень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СКЛ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склеротиниоз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БР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 бурая ржавчина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Т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</a:t>
              </a:r>
              <a:r>
                <a:rPr lang="ru-RU" sz="900" dirty="0" err="1">
                  <a:latin typeface="+mn-lt"/>
                  <a:cs typeface="Times New Roman" pitchFamily="18" charset="0"/>
                </a:rPr>
                <a:t>тифулез</a:t>
              </a:r>
              <a:endParaRPr lang="ru-RU" sz="900" dirty="0">
                <a:latin typeface="+mn-lt"/>
                <a:cs typeface="Times New Roman" pitchFamily="18" charset="0"/>
              </a:endParaRP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МР</a:t>
              </a:r>
              <a:r>
                <a:rPr lang="ru-RU" sz="900" dirty="0">
                  <a:latin typeface="+mn-lt"/>
                  <a:cs typeface="Times New Roman" pitchFamily="18" charset="0"/>
                </a:rPr>
                <a:t> – мучнистая роса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ПГ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пыльная головня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– спорынья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Ф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фитофтороз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СК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септориоз колоса</a:t>
              </a:r>
            </a:p>
            <a:p>
              <a:pPr>
                <a:defRPr/>
              </a:pPr>
              <a:r>
                <a:rPr lang="ru-RU" sz="900" b="1" dirty="0">
                  <a:latin typeface="+mn-lt"/>
                  <a:cs typeface="Times New Roman" pitchFamily="18" charset="0"/>
                </a:rPr>
                <a:t>СР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стеблевая ржавчина</a:t>
              </a:r>
            </a:p>
            <a:p>
              <a:pPr>
                <a:defRPr/>
              </a:pPr>
              <a:r>
                <a:rPr lang="ru-RU" sz="900" b="1" dirty="0" err="1">
                  <a:latin typeface="+mn-lt"/>
                  <a:cs typeface="Times New Roman" pitchFamily="18" charset="0"/>
                </a:rPr>
                <a:t>ФК</a:t>
              </a:r>
              <a:r>
                <a:rPr lang="ru-RU" sz="900" b="1" dirty="0">
                  <a:latin typeface="+mn-lt"/>
                  <a:cs typeface="Times New Roman" pitchFamily="18" charset="0"/>
                </a:rPr>
                <a:t> – </a:t>
              </a:r>
              <a:r>
                <a:rPr lang="ru-RU" sz="900" dirty="0">
                  <a:latin typeface="+mn-lt"/>
                  <a:cs typeface="Times New Roman" pitchFamily="18" charset="0"/>
                </a:rPr>
                <a:t>фузариоз колоса</a:t>
              </a:r>
            </a:p>
          </p:txBody>
        </p:sp>
        <p:grpSp>
          <p:nvGrpSpPr>
            <p:cNvPr id="476" name="Группа 603"/>
            <p:cNvGrpSpPr>
              <a:grpSpLocks/>
            </p:cNvGrpSpPr>
            <p:nvPr/>
          </p:nvGrpSpPr>
          <p:grpSpPr bwMode="auto">
            <a:xfrm>
              <a:off x="6381750" y="1687384"/>
              <a:ext cx="888130" cy="1639276"/>
              <a:chOff x="8458222" y="774232"/>
              <a:chExt cx="871536" cy="1817900"/>
            </a:xfrm>
          </p:grpSpPr>
          <p:grpSp>
            <p:nvGrpSpPr>
              <p:cNvPr id="477" name="Group 1492"/>
              <p:cNvGrpSpPr>
                <a:grpSpLocks/>
              </p:cNvGrpSpPr>
              <p:nvPr/>
            </p:nvGrpSpPr>
            <p:grpSpPr bwMode="auto">
              <a:xfrm>
                <a:off x="8472502" y="774232"/>
                <a:ext cx="857256" cy="1817900"/>
                <a:chOff x="2976" y="3837"/>
                <a:chExt cx="192" cy="211"/>
              </a:xfrm>
            </p:grpSpPr>
            <p:grpSp>
              <p:nvGrpSpPr>
                <p:cNvPr id="479" name="Group 1493"/>
                <p:cNvGrpSpPr>
                  <a:grpSpLocks/>
                </p:cNvGrpSpPr>
                <p:nvPr/>
              </p:nvGrpSpPr>
              <p:grpSpPr bwMode="auto">
                <a:xfrm>
                  <a:off x="2976" y="3837"/>
                  <a:ext cx="192" cy="211"/>
                  <a:chOff x="-6" y="-253"/>
                  <a:chExt cx="19994" cy="21234"/>
                </a:xfrm>
              </p:grpSpPr>
              <p:grpSp>
                <p:nvGrpSpPr>
                  <p:cNvPr id="481" name="Group 1494"/>
                  <p:cNvGrpSpPr>
                    <a:grpSpLocks/>
                  </p:cNvGrpSpPr>
                  <p:nvPr/>
                </p:nvGrpSpPr>
                <p:grpSpPr bwMode="auto">
                  <a:xfrm>
                    <a:off x="-6" y="-253"/>
                    <a:ext cx="19993" cy="21234"/>
                    <a:chOff x="-6" y="-253"/>
                    <a:chExt cx="19993" cy="21234"/>
                  </a:xfrm>
                </p:grpSpPr>
                <p:grpSp>
                  <p:nvGrpSpPr>
                    <p:cNvPr id="486" name="Group 14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-6" y="-253"/>
                      <a:ext cx="19993" cy="5056"/>
                      <a:chOff x="-6" y="-1069"/>
                      <a:chExt cx="19993" cy="21345"/>
                    </a:xfrm>
                  </p:grpSpPr>
                  <p:sp>
                    <p:nvSpPr>
                      <p:cNvPr id="492" name="Arc 149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-6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493" name="Arc 149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954" y="-1069"/>
                        <a:ext cx="10033" cy="21345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grpSp>
                  <p:nvGrpSpPr>
                    <p:cNvPr id="487" name="Group 14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0" y="16249"/>
                      <a:ext cx="19901" cy="4732"/>
                      <a:chOff x="30" y="4168"/>
                      <a:chExt cx="19901" cy="19980"/>
                    </a:xfrm>
                  </p:grpSpPr>
                  <p:sp>
                    <p:nvSpPr>
                      <p:cNvPr id="490" name="Arc 14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30" y="4168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  <p:sp>
                    <p:nvSpPr>
                      <p:cNvPr id="491" name="Arc 1500"/>
                      <p:cNvSpPr>
                        <a:spLocks/>
                      </p:cNvSpPr>
                      <p:nvPr/>
                    </p:nvSpPr>
                    <p:spPr bwMode="auto">
                      <a:xfrm flipV="1">
                        <a:off x="9898" y="4197"/>
                        <a:ext cx="10033" cy="19951"/>
                      </a:xfrm>
                      <a:custGeom>
                        <a:avLst/>
                        <a:gdLst>
                          <a:gd name="T0" fmla="*/ 0 w 21600"/>
                          <a:gd name="T1" fmla="*/ 0 h 21600"/>
                          <a:gd name="T2" fmla="*/ 0 w 21600"/>
                          <a:gd name="T3" fmla="*/ 6 h 21600"/>
                          <a:gd name="T4" fmla="*/ 0 w 21600"/>
                          <a:gd name="T5" fmla="*/ 6 h 21600"/>
                          <a:gd name="T6" fmla="*/ 0 60000 65536"/>
                          <a:gd name="T7" fmla="*/ 0 60000 65536"/>
                          <a:gd name="T8" fmla="*/ 0 60000 65536"/>
                          <a:gd name="T9" fmla="*/ 0 w 21600"/>
                          <a:gd name="T10" fmla="*/ 0 h 21600"/>
                          <a:gd name="T11" fmla="*/ 21600 w 21600"/>
                          <a:gd name="T12" fmla="*/ 21600 h 21600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1600" h="21600" fill="none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</a:path>
                          <a:path w="21600" h="21600" stroke="0" extrusionOk="0">
                            <a:moveTo>
                              <a:pt x="-1" y="0"/>
                            </a:moveTo>
                            <a:cubicBezTo>
                              <a:pt x="11929" y="0"/>
                              <a:pt x="21600" y="9670"/>
                              <a:pt x="21600" y="21600"/>
                            </a:cubicBezTo>
                            <a:lnTo>
                              <a:pt x="0" y="21600"/>
                            </a:lnTo>
                            <a:lnTo>
                              <a:pt x="-1" y="0"/>
                            </a:lnTo>
                            <a:close/>
                          </a:path>
                        </a:pathLst>
                      </a:custGeom>
                      <a:noFill/>
                      <a:ln w="25400">
                        <a:solidFill>
                          <a:srgbClr val="00008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defRPr/>
                        </a:pPr>
                        <a:endParaRPr lang="ru-RU">
                          <a:latin typeface="+mn-lt"/>
                        </a:endParaRPr>
                      </a:p>
                    </p:txBody>
                  </p:sp>
                </p:grpSp>
                <p:sp>
                  <p:nvSpPr>
                    <p:cNvPr id="488" name="Line 15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6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  <p:sp>
                  <p:nvSpPr>
                    <p:cNvPr id="489" name="Line 15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951" y="4708"/>
                      <a:ext cx="36" cy="11741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8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ru-RU">
                        <a:latin typeface="+mn-lt"/>
                      </a:endParaRPr>
                    </a:p>
                  </p:txBody>
                </p:sp>
              </p:grpSp>
              <p:sp>
                <p:nvSpPr>
                  <p:cNvPr id="482" name="Freeform 1503"/>
                  <p:cNvSpPr>
                    <a:spLocks/>
                  </p:cNvSpPr>
                  <p:nvPr/>
                </p:nvSpPr>
                <p:spPr bwMode="auto">
                  <a:xfrm>
                    <a:off x="-6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483" name="Freeform 1504"/>
                  <p:cNvSpPr>
                    <a:spLocks/>
                  </p:cNvSpPr>
                  <p:nvPr/>
                </p:nvSpPr>
                <p:spPr bwMode="auto">
                  <a:xfrm>
                    <a:off x="-6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0"/>
                        </a:moveTo>
                        <a:lnTo>
                          <a:pt x="19826" y="9913"/>
                        </a:lnTo>
                        <a:lnTo>
                          <a:pt x="0" y="198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484" name="Freeform 1505"/>
                  <p:cNvSpPr>
                    <a:spLocks/>
                  </p:cNvSpPr>
                  <p:nvPr/>
                </p:nvSpPr>
                <p:spPr bwMode="auto">
                  <a:xfrm>
                    <a:off x="14971" y="5863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  <p:sp>
                <p:nvSpPr>
                  <p:cNvPr id="485" name="Freeform 1506"/>
                  <p:cNvSpPr>
                    <a:spLocks/>
                  </p:cNvSpPr>
                  <p:nvPr/>
                </p:nvSpPr>
                <p:spPr bwMode="auto">
                  <a:xfrm>
                    <a:off x="14971" y="11744"/>
                    <a:ext cx="5017" cy="237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19826" y="0"/>
                        </a:moveTo>
                        <a:lnTo>
                          <a:pt x="0" y="9913"/>
                        </a:lnTo>
                        <a:lnTo>
                          <a:pt x="19826" y="19826"/>
                        </a:lnTo>
                        <a:lnTo>
                          <a:pt x="19826" y="0"/>
                        </a:lnTo>
                        <a:close/>
                      </a:path>
                    </a:pathLst>
                  </a:custGeom>
                  <a:solidFill>
                    <a:srgbClr val="000080"/>
                  </a:solidFill>
                  <a:ln w="25400">
                    <a:solidFill>
                      <a:srgbClr val="00008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ru-RU">
                      <a:latin typeface="+mn-lt"/>
                    </a:endParaRPr>
                  </a:p>
                </p:txBody>
              </p:sp>
            </p:grpSp>
            <p:sp>
              <p:nvSpPr>
                <p:cNvPr id="480" name="Rectangle 1507"/>
                <p:cNvSpPr>
                  <a:spLocks noChangeArrowheads="1"/>
                </p:cNvSpPr>
                <p:nvPr/>
              </p:nvSpPr>
              <p:spPr bwMode="auto">
                <a:xfrm>
                  <a:off x="2988" y="3840"/>
                  <a:ext cx="180" cy="1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2700" tIns="12700" rIns="12700" bIns="12700"/>
                <a:lstStyle/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endParaRPr lang="ru-RU" sz="500" b="1">
                    <a:solidFill>
                      <a:srgbClr val="FF0000"/>
                    </a:solidFill>
                    <a:latin typeface="+mn-lt"/>
                  </a:endParaRPr>
                </a:p>
                <a:p>
                  <a:pPr algn="ctr">
                    <a:defRPr/>
                  </a:pPr>
                  <a:r>
                    <a:rPr lang="ru-RU" sz="400" b="1">
                      <a:solidFill>
                        <a:srgbClr val="FF0000"/>
                      </a:solidFill>
                      <a:latin typeface="+mn-lt"/>
                    </a:rPr>
                    <a:t>    </a:t>
                  </a:r>
                </a:p>
              </p:txBody>
            </p:sp>
          </p:grpSp>
          <p:sp>
            <p:nvSpPr>
              <p:cNvPr id="478" name="Rectangle 1507"/>
              <p:cNvSpPr>
                <a:spLocks noChangeArrowheads="1"/>
              </p:cNvSpPr>
              <p:nvPr/>
            </p:nvSpPr>
            <p:spPr bwMode="auto">
              <a:xfrm>
                <a:off x="8458222" y="800337"/>
                <a:ext cx="856980" cy="1705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 anchor="ctr"/>
              <a:lstStyle/>
              <a:p>
                <a:pPr algn="ctr">
                  <a:defRPr/>
                </a:pPr>
                <a:endParaRPr lang="ru-RU" sz="7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СП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СКЛ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БР</a:t>
                </a: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Т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МР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ПГ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 </a:t>
                </a: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900" b="1" dirty="0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СР</a:t>
                </a:r>
              </a:p>
              <a:p>
                <a:pPr algn="ctr">
                  <a:defRPr/>
                </a:pPr>
                <a:r>
                  <a:rPr lang="ru-RU" sz="900" b="1" dirty="0" err="1">
                    <a:solidFill>
                      <a:srgbClr val="002060"/>
                    </a:solidFill>
                    <a:latin typeface="+mn-lt"/>
                    <a:cs typeface="Times New Roman" pitchFamily="18" charset="0"/>
                  </a:rPr>
                  <a:t>ФК</a:t>
                </a:r>
                <a:endParaRPr lang="ru-RU" sz="900" b="1" dirty="0">
                  <a:solidFill>
                    <a:srgbClr val="002060"/>
                  </a:solidFill>
                  <a:latin typeface="+mn-lt"/>
                  <a:cs typeface="Times New Roman" pitchFamily="18" charset="0"/>
                </a:endParaRPr>
              </a:p>
              <a:p>
                <a:pPr algn="ctr">
                  <a:defRPr/>
                </a:pPr>
                <a:r>
                  <a:rPr lang="ru-RU" sz="600" b="1" dirty="0">
                    <a:solidFill>
                      <a:srgbClr val="FF0000"/>
                    </a:solidFill>
                    <a:latin typeface="+mn-lt"/>
                    <a:cs typeface="Times New Roman" pitchFamily="18" charset="0"/>
                  </a:rPr>
                  <a:t>  </a:t>
                </a:r>
              </a:p>
            </p:txBody>
          </p:sp>
        </p:grpSp>
      </p:grpSp>
      <p:grpSp>
        <p:nvGrpSpPr>
          <p:cNvPr id="494" name="Группа 523"/>
          <p:cNvGrpSpPr>
            <a:grpSpLocks/>
          </p:cNvGrpSpPr>
          <p:nvPr/>
        </p:nvGrpSpPr>
        <p:grpSpPr bwMode="auto">
          <a:xfrm>
            <a:off x="6667500" y="3861048"/>
            <a:ext cx="2476500" cy="2996952"/>
            <a:chOff x="6667500" y="3861051"/>
            <a:chExt cx="2476500" cy="2996950"/>
          </a:xfrm>
        </p:grpSpPr>
        <p:sp>
          <p:nvSpPr>
            <p:cNvPr id="495" name="Text Box 47"/>
            <p:cNvSpPr txBox="1">
              <a:spLocks noChangeArrowheads="1"/>
            </p:cNvSpPr>
            <p:nvPr/>
          </p:nvSpPr>
          <p:spPr bwMode="auto">
            <a:xfrm>
              <a:off x="6667500" y="3861051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496" name="Rectangle 51"/>
            <p:cNvSpPr>
              <a:spLocks noChangeAspect="1" noChangeArrowheads="1"/>
            </p:cNvSpPr>
            <p:nvPr/>
          </p:nvSpPr>
          <p:spPr bwMode="auto">
            <a:xfrm>
              <a:off x="6667500" y="4119118"/>
              <a:ext cx="2476500" cy="273888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6715125" y="5286377"/>
              <a:ext cx="285750" cy="293688"/>
            </a:xfrm>
            <a:prstGeom prst="rect">
              <a:avLst/>
            </a:prstGeom>
            <a:solidFill>
              <a:srgbClr val="99AD2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498" name="Прямоугольник 497"/>
            <p:cNvSpPr/>
            <p:nvPr/>
          </p:nvSpPr>
          <p:spPr bwMode="auto">
            <a:xfrm>
              <a:off x="6715125" y="5643565"/>
              <a:ext cx="285750" cy="293687"/>
            </a:xfrm>
            <a:prstGeom prst="rect">
              <a:avLst/>
            </a:prstGeom>
            <a:solidFill>
              <a:srgbClr val="838A2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499" name="Прямоугольник 498"/>
            <p:cNvSpPr/>
            <p:nvPr/>
          </p:nvSpPr>
          <p:spPr bwMode="auto">
            <a:xfrm>
              <a:off x="6715125" y="6000752"/>
              <a:ext cx="285750" cy="293688"/>
            </a:xfrm>
            <a:prstGeom prst="rect">
              <a:avLst/>
            </a:prstGeom>
            <a:solidFill>
              <a:srgbClr val="5762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0" name="Прямоугольник 499"/>
            <p:cNvSpPr/>
            <p:nvPr/>
          </p:nvSpPr>
          <p:spPr bwMode="auto">
            <a:xfrm>
              <a:off x="6715125" y="6357939"/>
              <a:ext cx="285750" cy="293687"/>
            </a:xfrm>
            <a:prstGeom prst="rect">
              <a:avLst/>
            </a:prstGeom>
            <a:solidFill>
              <a:srgbClr val="383F0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1" name="TextBox 27"/>
            <p:cNvSpPr txBox="1">
              <a:spLocks noChangeArrowheads="1"/>
            </p:cNvSpPr>
            <p:nvPr/>
          </p:nvSpPr>
          <p:spPr bwMode="auto">
            <a:xfrm>
              <a:off x="7015163" y="56609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5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02" name="TextBox 27"/>
            <p:cNvSpPr txBox="1">
              <a:spLocks noChangeArrowheads="1"/>
            </p:cNvSpPr>
            <p:nvPr/>
          </p:nvSpPr>
          <p:spPr bwMode="auto">
            <a:xfrm>
              <a:off x="7015163" y="6381677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≥ 7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03" name="Прямоугольник 502"/>
            <p:cNvSpPr/>
            <p:nvPr/>
          </p:nvSpPr>
          <p:spPr bwMode="auto">
            <a:xfrm>
              <a:off x="6715125" y="4929190"/>
              <a:ext cx="285750" cy="293687"/>
            </a:xfrm>
            <a:prstGeom prst="rect">
              <a:avLst/>
            </a:prstGeom>
            <a:solidFill>
              <a:srgbClr val="D5D1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4" name="TextBox 26"/>
            <p:cNvSpPr txBox="1">
              <a:spLocks noChangeArrowheads="1"/>
            </p:cNvSpPr>
            <p:nvPr/>
          </p:nvSpPr>
          <p:spPr bwMode="auto">
            <a:xfrm>
              <a:off x="7015163" y="49418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 3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505" name="TextBox 27"/>
            <p:cNvSpPr txBox="1">
              <a:spLocks noChangeArrowheads="1"/>
            </p:cNvSpPr>
            <p:nvPr/>
          </p:nvSpPr>
          <p:spPr bwMode="auto">
            <a:xfrm>
              <a:off x="7015163" y="5302178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4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  <p:sp>
          <p:nvSpPr>
            <p:cNvPr id="506" name="TextBox 27"/>
            <p:cNvSpPr txBox="1">
              <a:spLocks noChangeArrowheads="1"/>
            </p:cNvSpPr>
            <p:nvPr/>
          </p:nvSpPr>
          <p:spPr bwMode="auto">
            <a:xfrm>
              <a:off x="7015163" y="6021315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6</a:t>
              </a:r>
              <a:r>
                <a:rPr lang="ru-RU" sz="1100" dirty="0" smtClean="0">
                  <a:latin typeface="+mn-lt"/>
                </a:rPr>
                <a:t> болезней</a:t>
              </a:r>
            </a:p>
          </p:txBody>
        </p:sp>
        <p:sp>
          <p:nvSpPr>
            <p:cNvPr id="507" name="Прямоугольник 506"/>
            <p:cNvSpPr/>
            <p:nvPr/>
          </p:nvSpPr>
          <p:spPr bwMode="auto">
            <a:xfrm>
              <a:off x="6715125" y="4572002"/>
              <a:ext cx="285750" cy="293688"/>
            </a:xfrm>
            <a:prstGeom prst="rect">
              <a:avLst/>
            </a:prstGeom>
            <a:solidFill>
              <a:srgbClr val="EDEA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8" name="Прямоугольник 507"/>
            <p:cNvSpPr/>
            <p:nvPr/>
          </p:nvSpPr>
          <p:spPr bwMode="auto">
            <a:xfrm>
              <a:off x="6715125" y="4214816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100"/>
            </a:p>
          </p:txBody>
        </p:sp>
        <p:sp>
          <p:nvSpPr>
            <p:cNvPr id="509" name="TextBox 27"/>
            <p:cNvSpPr txBox="1">
              <a:spLocks noChangeArrowheads="1"/>
            </p:cNvSpPr>
            <p:nvPr/>
          </p:nvSpPr>
          <p:spPr bwMode="auto">
            <a:xfrm>
              <a:off x="7015163" y="4221091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нет болезней</a:t>
              </a:r>
            </a:p>
          </p:txBody>
        </p:sp>
        <p:sp>
          <p:nvSpPr>
            <p:cNvPr id="510" name="TextBox 27"/>
            <p:cNvSpPr txBox="1">
              <a:spLocks noChangeArrowheads="1"/>
            </p:cNvSpPr>
            <p:nvPr/>
          </p:nvSpPr>
          <p:spPr bwMode="auto">
            <a:xfrm>
              <a:off x="7015163" y="4581453"/>
              <a:ext cx="2128837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</a:t>
              </a:r>
              <a:r>
                <a:rPr lang="ru-RU" sz="1100" dirty="0" smtClean="0">
                  <a:latin typeface="+mn-lt"/>
                  <a:sym typeface="Symbol" pitchFamily="18" charset="2"/>
                </a:rPr>
                <a:t>2</a:t>
              </a:r>
              <a:r>
                <a:rPr lang="ru-RU" sz="1100" dirty="0" smtClean="0">
                  <a:latin typeface="+mn-lt"/>
                </a:rPr>
                <a:t> болезни</a:t>
              </a:r>
            </a:p>
          </p:txBody>
        </p:sp>
      </p:grpSp>
      <p:pic>
        <p:nvPicPr>
          <p:cNvPr id="511" name="Рисунок 51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t="242" r="36563"/>
          <a:stretch/>
        </p:blipFill>
        <p:spPr>
          <a:xfrm>
            <a:off x="0" y="620712"/>
            <a:ext cx="4355976" cy="6237287"/>
          </a:xfrm>
          <a:prstGeom prst="rect">
            <a:avLst/>
          </a:prstGeom>
        </p:spPr>
      </p:pic>
      <p:grpSp>
        <p:nvGrpSpPr>
          <p:cNvPr id="512" name="Группа 511"/>
          <p:cNvGrpSpPr/>
          <p:nvPr/>
        </p:nvGrpSpPr>
        <p:grpSpPr>
          <a:xfrm>
            <a:off x="2026503" y="5039532"/>
            <a:ext cx="206705" cy="476481"/>
            <a:chOff x="4718695" y="2448128"/>
            <a:chExt cx="206705" cy="476481"/>
          </a:xfrm>
        </p:grpSpPr>
        <p:grpSp>
          <p:nvGrpSpPr>
            <p:cNvPr id="51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1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52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2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2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2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2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2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2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1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1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1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1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1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27" name="Группа 526"/>
          <p:cNvGrpSpPr/>
          <p:nvPr/>
        </p:nvGrpSpPr>
        <p:grpSpPr>
          <a:xfrm>
            <a:off x="1025626" y="1274837"/>
            <a:ext cx="206705" cy="476481"/>
            <a:chOff x="4718695" y="2448128"/>
            <a:chExt cx="206705" cy="476481"/>
          </a:xfrm>
        </p:grpSpPr>
        <p:grpSp>
          <p:nvGrpSpPr>
            <p:cNvPr id="52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3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54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4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3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3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3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3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3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2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3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3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3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3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42" name="Группа 541"/>
          <p:cNvGrpSpPr/>
          <p:nvPr/>
        </p:nvGrpSpPr>
        <p:grpSpPr>
          <a:xfrm>
            <a:off x="2463770" y="3572937"/>
            <a:ext cx="206705" cy="476481"/>
            <a:chOff x="4718695" y="2448128"/>
            <a:chExt cx="206705" cy="476481"/>
          </a:xfrm>
        </p:grpSpPr>
        <p:grpSp>
          <p:nvGrpSpPr>
            <p:cNvPr id="54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4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55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5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5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5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5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5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5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4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4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4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4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4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57" name="Группа 556"/>
          <p:cNvGrpSpPr/>
          <p:nvPr/>
        </p:nvGrpSpPr>
        <p:grpSpPr>
          <a:xfrm>
            <a:off x="1297849" y="1895924"/>
            <a:ext cx="206705" cy="476481"/>
            <a:chOff x="4718695" y="2448128"/>
            <a:chExt cx="206705" cy="476481"/>
          </a:xfrm>
        </p:grpSpPr>
        <p:grpSp>
          <p:nvGrpSpPr>
            <p:cNvPr id="55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6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57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7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6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6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6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6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6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5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6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6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6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6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72" name="Группа 571"/>
          <p:cNvGrpSpPr/>
          <p:nvPr/>
        </p:nvGrpSpPr>
        <p:grpSpPr>
          <a:xfrm>
            <a:off x="323528" y="3884300"/>
            <a:ext cx="206705" cy="476481"/>
            <a:chOff x="4718695" y="2448128"/>
            <a:chExt cx="206705" cy="476481"/>
          </a:xfrm>
        </p:grpSpPr>
        <p:grpSp>
          <p:nvGrpSpPr>
            <p:cNvPr id="57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7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58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8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8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8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8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8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8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7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7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7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7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7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587" name="Группа 586"/>
          <p:cNvGrpSpPr/>
          <p:nvPr/>
        </p:nvGrpSpPr>
        <p:grpSpPr>
          <a:xfrm>
            <a:off x="1152602" y="3286335"/>
            <a:ext cx="206705" cy="476481"/>
            <a:chOff x="4718695" y="2448128"/>
            <a:chExt cx="206705" cy="476481"/>
          </a:xfrm>
        </p:grpSpPr>
        <p:grpSp>
          <p:nvGrpSpPr>
            <p:cNvPr id="58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59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0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0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59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59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59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59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59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58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9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9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9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59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02" name="Группа 601"/>
          <p:cNvGrpSpPr/>
          <p:nvPr/>
        </p:nvGrpSpPr>
        <p:grpSpPr>
          <a:xfrm>
            <a:off x="1671898" y="2371702"/>
            <a:ext cx="206705" cy="476481"/>
            <a:chOff x="4718695" y="2448128"/>
            <a:chExt cx="206705" cy="476481"/>
          </a:xfrm>
        </p:grpSpPr>
        <p:grpSp>
          <p:nvGrpSpPr>
            <p:cNvPr id="60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0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1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1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1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1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1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1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1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0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0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0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0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0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17" name="Группа 616"/>
          <p:cNvGrpSpPr/>
          <p:nvPr/>
        </p:nvGrpSpPr>
        <p:grpSpPr>
          <a:xfrm>
            <a:off x="2555776" y="5628821"/>
            <a:ext cx="206705" cy="476481"/>
            <a:chOff x="4718695" y="2448128"/>
            <a:chExt cx="206705" cy="476481"/>
          </a:xfrm>
        </p:grpSpPr>
        <p:grpSp>
          <p:nvGrpSpPr>
            <p:cNvPr id="61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2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3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3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2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2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2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2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2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1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2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2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2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2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32" name="Группа 631"/>
          <p:cNvGrpSpPr/>
          <p:nvPr/>
        </p:nvGrpSpPr>
        <p:grpSpPr>
          <a:xfrm>
            <a:off x="3218012" y="1712920"/>
            <a:ext cx="206705" cy="476481"/>
            <a:chOff x="4718695" y="2448128"/>
            <a:chExt cx="206705" cy="476481"/>
          </a:xfrm>
        </p:grpSpPr>
        <p:grpSp>
          <p:nvGrpSpPr>
            <p:cNvPr id="63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3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4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4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4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4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4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4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4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3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3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3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3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3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47" name="Группа 646"/>
          <p:cNvGrpSpPr/>
          <p:nvPr/>
        </p:nvGrpSpPr>
        <p:grpSpPr>
          <a:xfrm>
            <a:off x="3277776" y="6028506"/>
            <a:ext cx="206705" cy="476481"/>
            <a:chOff x="4718695" y="2448128"/>
            <a:chExt cx="206705" cy="476481"/>
          </a:xfrm>
        </p:grpSpPr>
        <p:grpSp>
          <p:nvGrpSpPr>
            <p:cNvPr id="64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5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6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6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5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5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5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5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5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4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5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5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5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5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62" name="Группа 661"/>
          <p:cNvGrpSpPr/>
          <p:nvPr/>
        </p:nvGrpSpPr>
        <p:grpSpPr>
          <a:xfrm>
            <a:off x="3995936" y="5444780"/>
            <a:ext cx="206705" cy="476481"/>
            <a:chOff x="4718695" y="2448128"/>
            <a:chExt cx="206705" cy="476481"/>
          </a:xfrm>
        </p:grpSpPr>
        <p:grpSp>
          <p:nvGrpSpPr>
            <p:cNvPr id="66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6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7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7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7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7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7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7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7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6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6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6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6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6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77" name="Группа 676"/>
          <p:cNvGrpSpPr/>
          <p:nvPr/>
        </p:nvGrpSpPr>
        <p:grpSpPr>
          <a:xfrm>
            <a:off x="3275856" y="2524924"/>
            <a:ext cx="206705" cy="476481"/>
            <a:chOff x="4718695" y="2448128"/>
            <a:chExt cx="206705" cy="476481"/>
          </a:xfrm>
        </p:grpSpPr>
        <p:grpSp>
          <p:nvGrpSpPr>
            <p:cNvPr id="67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8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69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9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68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68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68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68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68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7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8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8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8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8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692" name="Группа 691"/>
          <p:cNvGrpSpPr/>
          <p:nvPr/>
        </p:nvGrpSpPr>
        <p:grpSpPr>
          <a:xfrm>
            <a:off x="1187624" y="6123105"/>
            <a:ext cx="206705" cy="476481"/>
            <a:chOff x="4718695" y="2448128"/>
            <a:chExt cx="206705" cy="476481"/>
          </a:xfrm>
        </p:grpSpPr>
        <p:grpSp>
          <p:nvGrpSpPr>
            <p:cNvPr id="69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69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0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0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0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0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0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0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0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69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9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9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9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69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07" name="Группа 706"/>
          <p:cNvGrpSpPr/>
          <p:nvPr/>
        </p:nvGrpSpPr>
        <p:grpSpPr>
          <a:xfrm>
            <a:off x="1691680" y="5882160"/>
            <a:ext cx="206705" cy="476481"/>
            <a:chOff x="4718695" y="2448128"/>
            <a:chExt cx="206705" cy="476481"/>
          </a:xfrm>
        </p:grpSpPr>
        <p:grpSp>
          <p:nvGrpSpPr>
            <p:cNvPr id="70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1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2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2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1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1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1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1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1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0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1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1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1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1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</a:t>
              </a: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22" name="Группа 721"/>
          <p:cNvGrpSpPr/>
          <p:nvPr/>
        </p:nvGrpSpPr>
        <p:grpSpPr>
          <a:xfrm>
            <a:off x="3398146" y="3171844"/>
            <a:ext cx="206705" cy="476481"/>
            <a:chOff x="4718695" y="2448128"/>
            <a:chExt cx="206705" cy="476481"/>
          </a:xfrm>
        </p:grpSpPr>
        <p:grpSp>
          <p:nvGrpSpPr>
            <p:cNvPr id="72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2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3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3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3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3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3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3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3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2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2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2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2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2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37" name="Группа 736"/>
          <p:cNvGrpSpPr/>
          <p:nvPr/>
        </p:nvGrpSpPr>
        <p:grpSpPr>
          <a:xfrm>
            <a:off x="3148952" y="5320872"/>
            <a:ext cx="206705" cy="476481"/>
            <a:chOff x="4718695" y="2448128"/>
            <a:chExt cx="206705" cy="476481"/>
          </a:xfrm>
        </p:grpSpPr>
        <p:grpSp>
          <p:nvGrpSpPr>
            <p:cNvPr id="73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4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5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5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4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4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4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4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4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3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4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4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4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4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52" name="Группа 751"/>
          <p:cNvGrpSpPr/>
          <p:nvPr/>
        </p:nvGrpSpPr>
        <p:grpSpPr>
          <a:xfrm>
            <a:off x="1261039" y="5301298"/>
            <a:ext cx="206705" cy="476481"/>
            <a:chOff x="4718695" y="2448128"/>
            <a:chExt cx="206705" cy="476481"/>
          </a:xfrm>
        </p:grpSpPr>
        <p:grpSp>
          <p:nvGrpSpPr>
            <p:cNvPr id="75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5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6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6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6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6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6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6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6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5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5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5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5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5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67" name="Группа 766"/>
          <p:cNvGrpSpPr/>
          <p:nvPr/>
        </p:nvGrpSpPr>
        <p:grpSpPr>
          <a:xfrm>
            <a:off x="594380" y="5502044"/>
            <a:ext cx="206705" cy="476481"/>
            <a:chOff x="4718695" y="2448128"/>
            <a:chExt cx="206705" cy="476481"/>
          </a:xfrm>
        </p:grpSpPr>
        <p:grpSp>
          <p:nvGrpSpPr>
            <p:cNvPr id="76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7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8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8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7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7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7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7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7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6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7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7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7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7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82" name="Группа 781"/>
          <p:cNvGrpSpPr/>
          <p:nvPr/>
        </p:nvGrpSpPr>
        <p:grpSpPr>
          <a:xfrm>
            <a:off x="2592738" y="2722383"/>
            <a:ext cx="206705" cy="476481"/>
            <a:chOff x="4718695" y="2448128"/>
            <a:chExt cx="206705" cy="476481"/>
          </a:xfrm>
        </p:grpSpPr>
        <p:grpSp>
          <p:nvGrpSpPr>
            <p:cNvPr id="78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78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79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9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79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79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79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79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79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8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8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8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8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78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797" name="Группа 796"/>
          <p:cNvGrpSpPr/>
          <p:nvPr/>
        </p:nvGrpSpPr>
        <p:grpSpPr>
          <a:xfrm>
            <a:off x="3010476" y="4520603"/>
            <a:ext cx="206705" cy="476481"/>
            <a:chOff x="4718695" y="2448128"/>
            <a:chExt cx="206705" cy="476481"/>
          </a:xfrm>
        </p:grpSpPr>
        <p:grpSp>
          <p:nvGrpSpPr>
            <p:cNvPr id="79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0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1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1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0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0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0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0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0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79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0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0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0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0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12" name="Группа 811"/>
          <p:cNvGrpSpPr/>
          <p:nvPr/>
        </p:nvGrpSpPr>
        <p:grpSpPr>
          <a:xfrm>
            <a:off x="3329909" y="3961120"/>
            <a:ext cx="206705" cy="476481"/>
            <a:chOff x="4718695" y="2448128"/>
            <a:chExt cx="206705" cy="476481"/>
          </a:xfrm>
        </p:grpSpPr>
        <p:grpSp>
          <p:nvGrpSpPr>
            <p:cNvPr id="81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1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2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2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2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2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2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2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2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1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1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1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1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1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27" name="Группа 826"/>
          <p:cNvGrpSpPr/>
          <p:nvPr/>
        </p:nvGrpSpPr>
        <p:grpSpPr>
          <a:xfrm>
            <a:off x="755576" y="4421757"/>
            <a:ext cx="206705" cy="476481"/>
            <a:chOff x="4718695" y="2448128"/>
            <a:chExt cx="206705" cy="476481"/>
          </a:xfrm>
        </p:grpSpPr>
        <p:grpSp>
          <p:nvGrpSpPr>
            <p:cNvPr id="82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3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4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4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3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3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3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3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3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2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3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3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3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3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42" name="Группа 841"/>
          <p:cNvGrpSpPr/>
          <p:nvPr/>
        </p:nvGrpSpPr>
        <p:grpSpPr>
          <a:xfrm>
            <a:off x="2386989" y="1810810"/>
            <a:ext cx="206705" cy="476481"/>
            <a:chOff x="4718695" y="2448128"/>
            <a:chExt cx="206705" cy="476481"/>
          </a:xfrm>
        </p:grpSpPr>
        <p:grpSp>
          <p:nvGrpSpPr>
            <p:cNvPr id="84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4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5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5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5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5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5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5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5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4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4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4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4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4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57" name="Группа 856"/>
          <p:cNvGrpSpPr/>
          <p:nvPr/>
        </p:nvGrpSpPr>
        <p:grpSpPr>
          <a:xfrm>
            <a:off x="1819798" y="1708851"/>
            <a:ext cx="206705" cy="476481"/>
            <a:chOff x="4718695" y="2448128"/>
            <a:chExt cx="206705" cy="476481"/>
          </a:xfrm>
        </p:grpSpPr>
        <p:grpSp>
          <p:nvGrpSpPr>
            <p:cNvPr id="858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64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70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71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65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68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69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66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67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59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60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61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62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63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  <p:grpSp>
        <p:nvGrpSpPr>
          <p:cNvPr id="872" name="Группа 871"/>
          <p:cNvGrpSpPr/>
          <p:nvPr/>
        </p:nvGrpSpPr>
        <p:grpSpPr>
          <a:xfrm>
            <a:off x="1420971" y="3913438"/>
            <a:ext cx="206705" cy="476481"/>
            <a:chOff x="4718695" y="2448128"/>
            <a:chExt cx="206705" cy="476481"/>
          </a:xfrm>
        </p:grpSpPr>
        <p:grpSp>
          <p:nvGrpSpPr>
            <p:cNvPr id="873" name="Group 1494"/>
            <p:cNvGrpSpPr>
              <a:grpSpLocks/>
            </p:cNvGrpSpPr>
            <p:nvPr/>
          </p:nvGrpSpPr>
          <p:grpSpPr bwMode="auto">
            <a:xfrm>
              <a:off x="4718695" y="2448128"/>
              <a:ext cx="206705" cy="476481"/>
              <a:chOff x="-81" y="18"/>
              <a:chExt cx="19456" cy="19966"/>
            </a:xfrm>
          </p:grpSpPr>
          <p:grpSp>
            <p:nvGrpSpPr>
              <p:cNvPr id="879" name="Group 1495"/>
              <p:cNvGrpSpPr>
                <a:grpSpLocks/>
              </p:cNvGrpSpPr>
              <p:nvPr/>
            </p:nvGrpSpPr>
            <p:grpSpPr bwMode="auto">
              <a:xfrm>
                <a:off x="-81" y="18"/>
                <a:ext cx="19275" cy="3218"/>
                <a:chOff x="-81" y="77"/>
                <a:chExt cx="19275" cy="13588"/>
              </a:xfrm>
            </p:grpSpPr>
            <p:sp>
              <p:nvSpPr>
                <p:cNvPr id="885" name="Arc 1496"/>
                <p:cNvSpPr>
                  <a:spLocks/>
                </p:cNvSpPr>
                <p:nvPr/>
              </p:nvSpPr>
              <p:spPr bwMode="auto">
                <a:xfrm flipH="1">
                  <a:off x="-81" y="77"/>
                  <a:ext cx="8567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86" name="Arc 1497"/>
                <p:cNvSpPr>
                  <a:spLocks/>
                </p:cNvSpPr>
                <p:nvPr/>
              </p:nvSpPr>
              <p:spPr bwMode="auto">
                <a:xfrm>
                  <a:off x="8486" y="77"/>
                  <a:ext cx="10708" cy="1358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grpSp>
            <p:nvGrpSpPr>
              <p:cNvPr id="880" name="Group 1498"/>
              <p:cNvGrpSpPr>
                <a:grpSpLocks/>
              </p:cNvGrpSpPr>
              <p:nvPr/>
            </p:nvGrpSpPr>
            <p:grpSpPr bwMode="auto">
              <a:xfrm>
                <a:off x="-81" y="16020"/>
                <a:ext cx="19456" cy="3964"/>
                <a:chOff x="-81" y="3205"/>
                <a:chExt cx="19456" cy="16735"/>
              </a:xfrm>
            </p:grpSpPr>
            <p:sp>
              <p:nvSpPr>
                <p:cNvPr id="883" name="Arc 1499"/>
                <p:cNvSpPr>
                  <a:spLocks/>
                </p:cNvSpPr>
                <p:nvPr/>
              </p:nvSpPr>
              <p:spPr bwMode="auto">
                <a:xfrm flipH="1" flipV="1">
                  <a:off x="-81" y="3205"/>
                  <a:ext cx="9373" cy="167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  <p:sp>
              <p:nvSpPr>
                <p:cNvPr id="884" name="Arc 1500"/>
                <p:cNvSpPr>
                  <a:spLocks/>
                </p:cNvSpPr>
                <p:nvPr/>
              </p:nvSpPr>
              <p:spPr bwMode="auto">
                <a:xfrm flipV="1">
                  <a:off x="9292" y="5142"/>
                  <a:ext cx="10083" cy="1479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 h 21600"/>
                    <a:gd name="T4" fmla="*/ 0 w 21600"/>
                    <a:gd name="T5" fmla="*/ 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000080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pPr>
                    <a:defRPr/>
                  </a:pPr>
                  <a:endParaRPr lang="ru-RU" sz="2000" dirty="0">
                    <a:latin typeface="+mn-lt"/>
                  </a:endParaRPr>
                </a:p>
              </p:txBody>
            </p:sp>
          </p:grpSp>
          <p:sp>
            <p:nvSpPr>
              <p:cNvPr id="881" name="Line 1501"/>
              <p:cNvSpPr>
                <a:spLocks noChangeShapeType="1"/>
              </p:cNvSpPr>
              <p:nvPr/>
            </p:nvSpPr>
            <p:spPr bwMode="auto">
              <a:xfrm>
                <a:off x="-81" y="3237"/>
                <a:ext cx="0" cy="13242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  <p:sp>
            <p:nvSpPr>
              <p:cNvPr id="882" name="Line 1502"/>
              <p:cNvSpPr>
                <a:spLocks noChangeShapeType="1"/>
              </p:cNvSpPr>
              <p:nvPr/>
            </p:nvSpPr>
            <p:spPr bwMode="auto">
              <a:xfrm flipH="1">
                <a:off x="19195" y="3236"/>
                <a:ext cx="180" cy="13243"/>
              </a:xfrm>
              <a:prstGeom prst="line">
                <a:avLst/>
              </a:prstGeom>
              <a:noFill/>
              <a:ln w="12700">
                <a:solidFill>
                  <a:srgbClr val="000080"/>
                </a:solidFill>
                <a:round/>
                <a:headEnd type="none" w="sm" len="med"/>
                <a:tailEnd type="none" w="sm" len="med"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ru-RU" sz="2000" dirty="0">
                  <a:latin typeface="+mn-lt"/>
                </a:endParaRPr>
              </a:p>
            </p:txBody>
          </p:sp>
        </p:grpSp>
        <p:sp>
          <p:nvSpPr>
            <p:cNvPr id="874" name="Freeform 1503"/>
            <p:cNvSpPr>
              <a:spLocks/>
            </p:cNvSpPr>
            <p:nvPr/>
          </p:nvSpPr>
          <p:spPr bwMode="auto">
            <a:xfrm>
              <a:off x="4718695" y="2590051"/>
              <a:ext cx="37918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75" name="Freeform 1504"/>
            <p:cNvSpPr>
              <a:spLocks/>
            </p:cNvSpPr>
            <p:nvPr/>
          </p:nvSpPr>
          <p:spPr bwMode="auto">
            <a:xfrm>
              <a:off x="4718695" y="2726914"/>
              <a:ext cx="37918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9826" y="9913"/>
                  </a:lnTo>
                  <a:lnTo>
                    <a:pt x="0" y="198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76" name="Freeform 1505"/>
            <p:cNvSpPr>
              <a:spLocks/>
            </p:cNvSpPr>
            <p:nvPr/>
          </p:nvSpPr>
          <p:spPr bwMode="auto">
            <a:xfrm>
              <a:off x="4874181" y="2590051"/>
              <a:ext cx="49296" cy="53218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77" name="Freeform 1506"/>
            <p:cNvSpPr>
              <a:spLocks/>
            </p:cNvSpPr>
            <p:nvPr/>
          </p:nvSpPr>
          <p:spPr bwMode="auto">
            <a:xfrm>
              <a:off x="4874181" y="2726914"/>
              <a:ext cx="49296" cy="58301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19826" y="0"/>
                  </a:moveTo>
                  <a:lnTo>
                    <a:pt x="0" y="9913"/>
                  </a:lnTo>
                  <a:lnTo>
                    <a:pt x="19826" y="19826"/>
                  </a:lnTo>
                  <a:lnTo>
                    <a:pt x="19826" y="0"/>
                  </a:lnTo>
                  <a:close/>
                </a:path>
              </a:pathLst>
            </a:custGeom>
            <a:solidFill>
              <a:srgbClr val="000080"/>
            </a:solidFill>
            <a:ln w="12700">
              <a:solidFill>
                <a:srgbClr val="00008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latin typeface="+mn-lt"/>
              </a:endParaRPr>
            </a:p>
          </p:txBody>
        </p:sp>
        <p:sp>
          <p:nvSpPr>
            <p:cNvPr id="878" name="Rectangle 1507"/>
            <p:cNvSpPr>
              <a:spLocks noChangeArrowheads="1"/>
            </p:cNvSpPr>
            <p:nvPr/>
          </p:nvSpPr>
          <p:spPr bwMode="auto">
            <a:xfrm>
              <a:off x="4720615" y="2534474"/>
              <a:ext cx="204785" cy="309198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12700" tIns="12700" rIns="12700" bIns="12700" anchor="ctr"/>
            <a:lstStyle/>
            <a:p>
              <a:pPr algn="ctr">
                <a:defRPr/>
              </a:pP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СП</a:t>
              </a: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СКЛ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БР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ПГ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err="1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МР</a:t>
              </a:r>
              <a:endParaRPr lang="ru-RU" sz="500" b="1" dirty="0" smtClean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 smtClean="0">
                  <a:solidFill>
                    <a:schemeClr val="accent6">
                      <a:lumMod val="50000"/>
                    </a:schemeClr>
                  </a:solidFill>
                  <a:latin typeface="+mn-lt"/>
                  <a:cs typeface="Times New Roman" pitchFamily="18" charset="0"/>
                </a:rPr>
                <a:t>С Т Ф</a:t>
              </a:r>
              <a:endParaRPr lang="ru-RU" sz="500" b="1" dirty="0">
                <a:solidFill>
                  <a:schemeClr val="accent6">
                    <a:lumMod val="50000"/>
                  </a:schemeClr>
                </a:solidFill>
                <a:latin typeface="+mn-lt"/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500" b="1" dirty="0">
                  <a:solidFill>
                    <a:srgbClr val="FF0000"/>
                  </a:solidFill>
                  <a:latin typeface="+mn-lt"/>
                  <a:cs typeface="Times New Roman" pitchFamily="18" charset="0"/>
                </a:rPr>
                <a:t>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1844984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0" name="Rectangle 6"/>
          <p:cNvSpPr>
            <a:spLocks noChangeArrowheads="1"/>
          </p:cNvSpPr>
          <p:nvPr/>
        </p:nvSpPr>
        <p:spPr bwMode="auto">
          <a:xfrm>
            <a:off x="-5440" y="620713"/>
            <a:ext cx="3060000" cy="4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endParaRPr lang="ru-RU" sz="1100" dirty="0" smtClean="0">
              <a:cs typeface="Times New Roman" pitchFamily="18" charset="0"/>
            </a:endParaRPr>
          </a:p>
          <a:p>
            <a:pPr algn="ctr"/>
            <a:r>
              <a:rPr lang="ru-RU" sz="1100" dirty="0" smtClean="0">
                <a:cs typeface="Times New Roman" pitchFamily="18" charset="0"/>
              </a:rPr>
              <a:t>Прогноз демографической обстановки 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на 2017 год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24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128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42" name="Text Box 47"/>
          <p:cNvSpPr txBox="1">
            <a:spLocks noChangeArrowheads="1"/>
          </p:cNvSpPr>
          <p:nvPr/>
        </p:nvSpPr>
        <p:spPr bwMode="auto">
          <a:xfrm>
            <a:off x="-5440" y="5632377"/>
            <a:ext cx="9149441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dirty="0"/>
              <a:t>Условные обозначения</a:t>
            </a:r>
          </a:p>
        </p:txBody>
      </p:sp>
      <p:sp>
        <p:nvSpPr>
          <p:cNvPr id="43" name="Rectangle 51"/>
          <p:cNvSpPr>
            <a:spLocks noChangeAspect="1" noChangeArrowheads="1"/>
          </p:cNvSpPr>
          <p:nvPr/>
        </p:nvSpPr>
        <p:spPr bwMode="auto">
          <a:xfrm>
            <a:off x="1" y="5904895"/>
            <a:ext cx="9144000" cy="95310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/>
              <a:t>     </a:t>
            </a:r>
          </a:p>
          <a:p>
            <a:pPr defTabSz="1268413">
              <a:defRPr/>
            </a:pPr>
            <a:r>
              <a:rPr lang="ru-RU" sz="1100" dirty="0"/>
              <a:t>   </a:t>
            </a:r>
          </a:p>
          <a:p>
            <a:pPr defTabSz="1268413">
              <a:defRPr/>
            </a:pPr>
            <a:r>
              <a:rPr lang="ru-RU" sz="1100" dirty="0"/>
              <a:t>     </a:t>
            </a:r>
          </a:p>
        </p:txBody>
      </p:sp>
      <p:sp>
        <p:nvSpPr>
          <p:cNvPr id="76" name="Прямоугольник 75"/>
          <p:cNvSpPr/>
          <p:nvPr/>
        </p:nvSpPr>
        <p:spPr bwMode="auto">
          <a:xfrm>
            <a:off x="1619094" y="6139071"/>
            <a:ext cx="252000" cy="180000"/>
          </a:xfrm>
          <a:prstGeom prst="rect">
            <a:avLst/>
          </a:prstGeom>
          <a:solidFill>
            <a:srgbClr val="FC211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7" name="Прямоугольник 76"/>
          <p:cNvSpPr/>
          <p:nvPr/>
        </p:nvSpPr>
        <p:spPr bwMode="auto">
          <a:xfrm>
            <a:off x="1619094" y="6372334"/>
            <a:ext cx="252000" cy="180000"/>
          </a:xfrm>
          <a:prstGeom prst="rect">
            <a:avLst/>
          </a:prstGeom>
          <a:solidFill>
            <a:srgbClr val="A00D02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8" name="Прямоугольник 77"/>
          <p:cNvSpPr/>
          <p:nvPr/>
        </p:nvSpPr>
        <p:spPr bwMode="auto">
          <a:xfrm>
            <a:off x="1619672" y="6605538"/>
            <a:ext cx="252000" cy="180000"/>
          </a:xfrm>
          <a:prstGeom prst="rect">
            <a:avLst/>
          </a:prstGeom>
          <a:solidFill>
            <a:srgbClr val="6B090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9" name="Прямоугольник 78"/>
          <p:cNvSpPr/>
          <p:nvPr/>
        </p:nvSpPr>
        <p:spPr bwMode="auto">
          <a:xfrm>
            <a:off x="3275856" y="6145377"/>
            <a:ext cx="252000" cy="180000"/>
          </a:xfrm>
          <a:prstGeom prst="rect">
            <a:avLst/>
          </a:prstGeom>
          <a:solidFill>
            <a:srgbClr val="45060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0" name="TextBox 27"/>
          <p:cNvSpPr txBox="1">
            <a:spLocks noChangeArrowheads="1"/>
          </p:cNvSpPr>
          <p:nvPr/>
        </p:nvSpPr>
        <p:spPr bwMode="auto">
          <a:xfrm>
            <a:off x="1871672" y="6331529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251 </a:t>
            </a:r>
            <a:r>
              <a:rPr lang="ru-RU" sz="1100" dirty="0">
                <a:sym typeface="Symbol" pitchFamily="18" charset="2"/>
              </a:rPr>
              <a:t>– </a:t>
            </a:r>
            <a:r>
              <a:rPr lang="ru-RU" sz="1100" dirty="0" smtClean="0">
                <a:sym typeface="Symbol" pitchFamily="18" charset="2"/>
              </a:rPr>
              <a:t>500 </a:t>
            </a:r>
            <a:r>
              <a:rPr lang="ru-RU" sz="1100" dirty="0"/>
              <a:t>человек</a:t>
            </a:r>
          </a:p>
        </p:txBody>
      </p:sp>
      <p:sp>
        <p:nvSpPr>
          <p:cNvPr id="81" name="TextBox 27"/>
          <p:cNvSpPr txBox="1">
            <a:spLocks noChangeArrowheads="1"/>
          </p:cNvSpPr>
          <p:nvPr/>
        </p:nvSpPr>
        <p:spPr bwMode="auto">
          <a:xfrm>
            <a:off x="3539142" y="6104572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/>
              <a:t>&gt;1000 </a:t>
            </a:r>
            <a:r>
              <a:rPr lang="ru-RU" sz="1100" dirty="0"/>
              <a:t>человек</a:t>
            </a:r>
          </a:p>
        </p:txBody>
      </p:sp>
      <p:sp>
        <p:nvSpPr>
          <p:cNvPr id="82" name="Прямоугольник 81"/>
          <p:cNvSpPr/>
          <p:nvPr/>
        </p:nvSpPr>
        <p:spPr bwMode="auto">
          <a:xfrm>
            <a:off x="50133" y="6605546"/>
            <a:ext cx="252000" cy="180000"/>
          </a:xfrm>
          <a:prstGeom prst="rect">
            <a:avLst/>
          </a:prstGeom>
          <a:solidFill>
            <a:srgbClr val="FD655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3" name="TextBox 26"/>
          <p:cNvSpPr txBox="1">
            <a:spLocks noChangeArrowheads="1"/>
          </p:cNvSpPr>
          <p:nvPr/>
        </p:nvSpPr>
        <p:spPr bwMode="auto">
          <a:xfrm>
            <a:off x="302182" y="6564741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50 </a:t>
            </a:r>
            <a:r>
              <a:rPr lang="ru-RU" sz="1100" dirty="0">
                <a:sym typeface="Symbol" pitchFamily="18" charset="2"/>
              </a:rPr>
              <a:t>– </a:t>
            </a:r>
            <a:r>
              <a:rPr lang="ru-RU" sz="1100" dirty="0" smtClean="0">
                <a:sym typeface="Symbol" pitchFamily="18" charset="2"/>
              </a:rPr>
              <a:t>100 </a:t>
            </a:r>
            <a:r>
              <a:rPr lang="ru-RU" sz="1100" dirty="0"/>
              <a:t>человек</a:t>
            </a:r>
          </a:p>
        </p:txBody>
      </p:sp>
      <p:sp>
        <p:nvSpPr>
          <p:cNvPr id="84" name="TextBox 27"/>
          <p:cNvSpPr txBox="1">
            <a:spLocks noChangeArrowheads="1"/>
          </p:cNvSpPr>
          <p:nvPr/>
        </p:nvSpPr>
        <p:spPr bwMode="auto">
          <a:xfrm>
            <a:off x="1871672" y="6081711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101 </a:t>
            </a:r>
            <a:r>
              <a:rPr lang="ru-RU" sz="1100" dirty="0">
                <a:sym typeface="Symbol" pitchFamily="18" charset="2"/>
              </a:rPr>
              <a:t>– </a:t>
            </a:r>
            <a:r>
              <a:rPr lang="ru-RU" sz="1100" dirty="0" smtClean="0">
                <a:sym typeface="Symbol" pitchFamily="18" charset="2"/>
              </a:rPr>
              <a:t>250 </a:t>
            </a:r>
            <a:r>
              <a:rPr lang="ru-RU" sz="1100" dirty="0"/>
              <a:t>человек</a:t>
            </a:r>
          </a:p>
        </p:txBody>
      </p:sp>
      <p:sp>
        <p:nvSpPr>
          <p:cNvPr id="85" name="TextBox 27"/>
          <p:cNvSpPr txBox="1">
            <a:spLocks noChangeArrowheads="1"/>
          </p:cNvSpPr>
          <p:nvPr/>
        </p:nvSpPr>
        <p:spPr bwMode="auto">
          <a:xfrm>
            <a:off x="1874170" y="6571815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501 </a:t>
            </a:r>
            <a:r>
              <a:rPr lang="ru-RU" sz="1100" dirty="0">
                <a:sym typeface="Symbol" pitchFamily="18" charset="2"/>
              </a:rPr>
              <a:t>– </a:t>
            </a:r>
            <a:r>
              <a:rPr lang="ru-RU" sz="1100" dirty="0" smtClean="0">
                <a:sym typeface="Symbol" pitchFamily="18" charset="2"/>
              </a:rPr>
              <a:t>1000 </a:t>
            </a:r>
            <a:r>
              <a:rPr lang="ru-RU" sz="1100" dirty="0"/>
              <a:t>человек</a:t>
            </a:r>
          </a:p>
        </p:txBody>
      </p:sp>
      <p:sp>
        <p:nvSpPr>
          <p:cNvPr id="86" name="Прямоугольник 85"/>
          <p:cNvSpPr/>
          <p:nvPr/>
        </p:nvSpPr>
        <p:spPr bwMode="auto">
          <a:xfrm>
            <a:off x="50133" y="6372334"/>
            <a:ext cx="252000" cy="180000"/>
          </a:xfrm>
          <a:prstGeom prst="rect">
            <a:avLst/>
          </a:prstGeom>
          <a:solidFill>
            <a:srgbClr val="FE9F98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7" name="Прямоугольник 86"/>
          <p:cNvSpPr/>
          <p:nvPr/>
        </p:nvSpPr>
        <p:spPr bwMode="auto">
          <a:xfrm>
            <a:off x="50133" y="6145377"/>
            <a:ext cx="252000" cy="1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8" name="TextBox 27"/>
          <p:cNvSpPr txBox="1">
            <a:spLocks noChangeArrowheads="1"/>
          </p:cNvSpPr>
          <p:nvPr/>
        </p:nvSpPr>
        <p:spPr bwMode="auto">
          <a:xfrm>
            <a:off x="302132" y="6104572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/>
              <a:t>0 человек</a:t>
            </a:r>
            <a:endParaRPr lang="ru-RU" sz="1100" dirty="0"/>
          </a:p>
        </p:txBody>
      </p:sp>
      <p:sp>
        <p:nvSpPr>
          <p:cNvPr id="89" name="TextBox 27"/>
          <p:cNvSpPr txBox="1">
            <a:spLocks noChangeArrowheads="1"/>
          </p:cNvSpPr>
          <p:nvPr/>
        </p:nvSpPr>
        <p:spPr bwMode="auto">
          <a:xfrm>
            <a:off x="302182" y="6335880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1 </a:t>
            </a:r>
            <a:r>
              <a:rPr lang="ru-RU" sz="1100" dirty="0">
                <a:sym typeface="Symbol" pitchFamily="18" charset="2"/>
              </a:rPr>
              <a:t>– </a:t>
            </a:r>
            <a:r>
              <a:rPr lang="ru-RU" sz="1100" dirty="0" smtClean="0">
                <a:sym typeface="Symbol" pitchFamily="18" charset="2"/>
              </a:rPr>
              <a:t>50 </a:t>
            </a:r>
            <a:r>
              <a:rPr lang="ru-RU" sz="1100" dirty="0"/>
              <a:t>человек</a:t>
            </a:r>
          </a:p>
        </p:txBody>
      </p:sp>
      <p:sp>
        <p:nvSpPr>
          <p:cNvPr id="75" name="TextBox 27"/>
          <p:cNvSpPr txBox="1">
            <a:spLocks noChangeArrowheads="1"/>
          </p:cNvSpPr>
          <p:nvPr/>
        </p:nvSpPr>
        <p:spPr bwMode="auto">
          <a:xfrm>
            <a:off x="1258748" y="5877272"/>
            <a:ext cx="214310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200" b="1" dirty="0" smtClean="0"/>
              <a:t>Прирост населения:</a:t>
            </a:r>
            <a:endParaRPr lang="ru-RU" sz="1200" b="1" dirty="0"/>
          </a:p>
        </p:txBody>
      </p:sp>
      <p:sp>
        <p:nvSpPr>
          <p:cNvPr id="45" name="TextBox 27"/>
          <p:cNvSpPr txBox="1">
            <a:spLocks noChangeArrowheads="1"/>
          </p:cNvSpPr>
          <p:nvPr/>
        </p:nvSpPr>
        <p:spPr bwMode="auto">
          <a:xfrm>
            <a:off x="6116578" y="5857390"/>
            <a:ext cx="162205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200" b="1" dirty="0" smtClean="0"/>
              <a:t>Убыль населения:</a:t>
            </a:r>
            <a:endParaRPr lang="ru-RU" sz="1200" b="1" dirty="0"/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6129700" y="6385686"/>
            <a:ext cx="252000" cy="180000"/>
          </a:xfrm>
          <a:prstGeom prst="rect">
            <a:avLst/>
          </a:prstGeom>
          <a:solidFill>
            <a:srgbClr val="2418C2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6129700" y="6619677"/>
            <a:ext cx="252000" cy="180000"/>
          </a:xfrm>
          <a:prstGeom prst="rect">
            <a:avLst/>
          </a:prstGeom>
          <a:solidFill>
            <a:srgbClr val="1A1A6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6" name="Прямоугольник 65"/>
          <p:cNvSpPr/>
          <p:nvPr/>
        </p:nvSpPr>
        <p:spPr bwMode="auto">
          <a:xfrm>
            <a:off x="7779796" y="6151529"/>
            <a:ext cx="252000" cy="180000"/>
          </a:xfrm>
          <a:prstGeom prst="rect">
            <a:avLst/>
          </a:prstGeom>
          <a:solidFill>
            <a:srgbClr val="0D0D3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7" name="TextBox 27"/>
          <p:cNvSpPr txBox="1">
            <a:spLocks noChangeArrowheads="1"/>
          </p:cNvSpPr>
          <p:nvPr/>
        </p:nvSpPr>
        <p:spPr bwMode="auto">
          <a:xfrm>
            <a:off x="6380603" y="6102942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51 – </a:t>
            </a:r>
            <a:r>
              <a:rPr lang="ru-RU" sz="1100" dirty="0">
                <a:sym typeface="Symbol" pitchFamily="18" charset="2"/>
              </a:rPr>
              <a:t>100 человек</a:t>
            </a:r>
            <a:endParaRPr lang="ru-RU" sz="1100" dirty="0"/>
          </a:p>
        </p:txBody>
      </p:sp>
      <p:sp>
        <p:nvSpPr>
          <p:cNvPr id="68" name="TextBox 27"/>
          <p:cNvSpPr txBox="1">
            <a:spLocks noChangeArrowheads="1"/>
          </p:cNvSpPr>
          <p:nvPr/>
        </p:nvSpPr>
        <p:spPr bwMode="auto">
          <a:xfrm>
            <a:off x="6381700" y="6570877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/>
              <a:t>250 – 500 ч</a:t>
            </a:r>
            <a:r>
              <a:rPr lang="ru-RU" sz="1100" dirty="0" smtClean="0">
                <a:sym typeface="Symbol" pitchFamily="18" charset="2"/>
              </a:rPr>
              <a:t>еловек</a:t>
            </a:r>
            <a:endParaRPr lang="ru-RU" sz="1100" dirty="0"/>
          </a:p>
        </p:txBody>
      </p:sp>
      <p:sp>
        <p:nvSpPr>
          <p:cNvPr id="69" name="TextBox 27"/>
          <p:cNvSpPr txBox="1">
            <a:spLocks noChangeArrowheads="1"/>
          </p:cNvSpPr>
          <p:nvPr/>
        </p:nvSpPr>
        <p:spPr bwMode="auto">
          <a:xfrm>
            <a:off x="4907010" y="6577006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11 - 50</a:t>
            </a:r>
            <a:r>
              <a:rPr lang="ru-RU" sz="1100" dirty="0">
                <a:sym typeface="Symbol" pitchFamily="18" charset="2"/>
              </a:rPr>
              <a:t> человек</a:t>
            </a:r>
            <a:endParaRPr lang="ru-RU" sz="1100" dirty="0"/>
          </a:p>
        </p:txBody>
      </p:sp>
      <p:sp>
        <p:nvSpPr>
          <p:cNvPr id="70" name="Прямоугольник 69"/>
          <p:cNvSpPr/>
          <p:nvPr/>
        </p:nvSpPr>
        <p:spPr bwMode="auto">
          <a:xfrm>
            <a:off x="6129700" y="6143747"/>
            <a:ext cx="252000" cy="180000"/>
          </a:xfrm>
          <a:prstGeom prst="rect">
            <a:avLst/>
          </a:prstGeom>
          <a:solidFill>
            <a:srgbClr val="4D4DD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1" name="Прямоугольник 70"/>
          <p:cNvSpPr/>
          <p:nvPr/>
        </p:nvSpPr>
        <p:spPr bwMode="auto">
          <a:xfrm>
            <a:off x="4655733" y="6137537"/>
            <a:ext cx="252000" cy="180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2" name="TextBox 27"/>
          <p:cNvSpPr txBox="1">
            <a:spLocks noChangeArrowheads="1"/>
          </p:cNvSpPr>
          <p:nvPr/>
        </p:nvSpPr>
        <p:spPr bwMode="auto">
          <a:xfrm>
            <a:off x="4906514" y="6343321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 </a:t>
            </a:r>
            <a:r>
              <a:rPr lang="ru-RU" sz="1100" dirty="0" smtClean="0"/>
              <a:t>1 - 10 </a:t>
            </a:r>
            <a:r>
              <a:rPr lang="ru-RU" sz="1100" dirty="0">
                <a:sym typeface="Symbol" pitchFamily="18" charset="2"/>
              </a:rPr>
              <a:t>человек</a:t>
            </a:r>
            <a:endParaRPr lang="ru-RU" sz="1100" dirty="0"/>
          </a:p>
        </p:txBody>
      </p:sp>
      <p:sp>
        <p:nvSpPr>
          <p:cNvPr id="73" name="TextBox 27"/>
          <p:cNvSpPr txBox="1">
            <a:spLocks noChangeArrowheads="1"/>
          </p:cNvSpPr>
          <p:nvPr/>
        </p:nvSpPr>
        <p:spPr bwMode="auto">
          <a:xfrm>
            <a:off x="4906514" y="6104572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0 человек</a:t>
            </a:r>
            <a:endParaRPr lang="ru-RU" sz="1100" dirty="0"/>
          </a:p>
        </p:txBody>
      </p:sp>
      <p:sp>
        <p:nvSpPr>
          <p:cNvPr id="49" name="Прямоугольник 48"/>
          <p:cNvSpPr/>
          <p:nvPr/>
        </p:nvSpPr>
        <p:spPr bwMode="auto">
          <a:xfrm>
            <a:off x="4655733" y="6617446"/>
            <a:ext cx="252000" cy="180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TextBox 27"/>
          <p:cNvSpPr txBox="1">
            <a:spLocks noChangeArrowheads="1"/>
          </p:cNvSpPr>
          <p:nvPr/>
        </p:nvSpPr>
        <p:spPr bwMode="auto">
          <a:xfrm>
            <a:off x="6381700" y="6335880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</a:t>
            </a:r>
            <a:r>
              <a:rPr lang="ru-RU" sz="1100" dirty="0" smtClean="0">
                <a:sym typeface="Symbol" pitchFamily="18" charset="2"/>
              </a:rPr>
              <a:t>101 – 250 </a:t>
            </a:r>
            <a:r>
              <a:rPr lang="ru-RU" sz="1100" dirty="0">
                <a:sym typeface="Symbol" pitchFamily="18" charset="2"/>
              </a:rPr>
              <a:t>человек</a:t>
            </a:r>
            <a:endParaRPr lang="ru-RU" sz="1100" dirty="0"/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4654514" y="6372334"/>
            <a:ext cx="252000" cy="180000"/>
          </a:xfrm>
          <a:prstGeom prst="rect">
            <a:avLst/>
          </a:prstGeom>
          <a:solidFill>
            <a:srgbClr val="9393E5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4" name="TextBox 27"/>
          <p:cNvSpPr txBox="1">
            <a:spLocks noChangeArrowheads="1"/>
          </p:cNvSpPr>
          <p:nvPr/>
        </p:nvSpPr>
        <p:spPr bwMode="auto">
          <a:xfrm>
            <a:off x="8025396" y="6104572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/>
              <a:t>- &gt; </a:t>
            </a:r>
            <a:r>
              <a:rPr lang="ru-RU" sz="1100" dirty="0" smtClean="0"/>
              <a:t>500 </a:t>
            </a:r>
            <a:r>
              <a:rPr lang="ru-RU" sz="1100" dirty="0" smtClean="0">
                <a:sym typeface="Symbol" pitchFamily="18" charset="2"/>
              </a:rPr>
              <a:t>человек</a:t>
            </a:r>
            <a:endParaRPr lang="ru-RU" sz="1100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74" r="33958"/>
          <a:stretch/>
        </p:blipFill>
        <p:spPr>
          <a:xfrm>
            <a:off x="0" y="1203332"/>
            <a:ext cx="3054560" cy="4429045"/>
          </a:xfrm>
          <a:prstGeom prst="rect">
            <a:avLst/>
          </a:prstGeom>
        </p:spPr>
      </p:pic>
      <p:pic>
        <p:nvPicPr>
          <p:cNvPr id="38" name="Рисунок 3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197" r="33958"/>
          <a:stretch/>
        </p:blipFill>
        <p:spPr>
          <a:xfrm>
            <a:off x="3054560" y="1203349"/>
            <a:ext cx="3054559" cy="4429028"/>
          </a:xfrm>
          <a:prstGeom prst="rect">
            <a:avLst/>
          </a:prstGeom>
        </p:spPr>
      </p:pic>
      <p:pic>
        <p:nvPicPr>
          <p:cNvPr id="39" name="Рисунок 3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64" r="33958"/>
          <a:stretch/>
        </p:blipFill>
        <p:spPr>
          <a:xfrm>
            <a:off x="6081745" y="1203350"/>
            <a:ext cx="3060000" cy="4429028"/>
          </a:xfrm>
          <a:prstGeom prst="rect">
            <a:avLst/>
          </a:prstGeom>
        </p:spPr>
      </p:pic>
      <p:sp>
        <p:nvSpPr>
          <p:cNvPr id="40" name="Rectangle 6"/>
          <p:cNvSpPr>
            <a:spLocks noChangeArrowheads="1"/>
          </p:cNvSpPr>
          <p:nvPr/>
        </p:nvSpPr>
        <p:spPr bwMode="auto">
          <a:xfrm>
            <a:off x="3051839" y="622301"/>
            <a:ext cx="3060000" cy="4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Демографическая </a:t>
            </a:r>
            <a:r>
              <a:rPr lang="ru-RU" sz="1100" dirty="0">
                <a:cs typeface="Times New Roman" pitchFamily="18" charset="0"/>
              </a:rPr>
              <a:t>обстановка на территории Удмуртской Республики в 2017 году</a:t>
            </a: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6081745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демографической обстановки 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на 2018 год</a:t>
            </a:r>
            <a:endParaRPr lang="ru-RU" sz="1100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1378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5989775"/>
              </p:ext>
            </p:extLst>
          </p:nvPr>
        </p:nvGraphicFramePr>
        <p:xfrm>
          <a:off x="-18257" y="980728"/>
          <a:ext cx="9164637" cy="5823673"/>
        </p:xfrm>
        <a:graphic>
          <a:graphicData uri="http://schemas.openxmlformats.org/drawingml/2006/table">
            <a:tbl>
              <a:tblPr/>
              <a:tblGrid>
                <a:gridCol w="1277889"/>
                <a:gridCol w="1440160"/>
                <a:gridCol w="1296144"/>
                <a:gridCol w="1008112"/>
                <a:gridCol w="2596442"/>
                <a:gridCol w="1545890"/>
              </a:tblGrid>
              <a:tr h="341419"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Территория</a:t>
                      </a: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Прогноз демографической обстановки на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2017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Демографическая обстановка в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2017 году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Достоверность прогноза</a:t>
                      </a: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Прогноз демографической обстановки на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2018 год с учетом статистических данных за период с 2-12 по 21016 год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Вероятностная оценка демографической обстановки в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2018 году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803" marR="5803" marT="580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г. Ижевск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3511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2345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66,8%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2928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0,007372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г. Воткинск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-382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32,2%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-253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0,025073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г. Глазов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-389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-641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35,2%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-515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0,017577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г. Можга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243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-341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7,13</a:t>
                      </a:r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-49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0,056895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г. Сарапул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-505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-519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97,2%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-512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0,017577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Алнашский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-232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-96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41,4%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0,031136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Балезинский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-512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27,9%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-328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0,022022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Вавожский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-133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76,7%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0,0367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Воткинский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43,5</a:t>
                      </a:r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0,149003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Глазовский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-162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21,6%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-226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0,026527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Граховский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-161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-98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60,9%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-130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0,034967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Дебёсский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-90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72,0%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-108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0,038359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Завьяловский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1358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1014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74,7%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1186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0,011583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Игринский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-203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-195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96,1%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-199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0,028268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Камбарский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-151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93,4%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0,032998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Каракулинский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-207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-163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78,7%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-185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0,029318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Кезский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-375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26,7%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-238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0,025851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Кизнерский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-183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-255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60,7%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-219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0,026948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Киясовский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-177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-108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61,0%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0,033342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Красногорский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-203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12,8%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0,037175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Малопургинский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98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-46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46,9%</a:t>
                      </a:r>
                      <a:endParaRPr lang="ru-RU" sz="1100" b="0" i="0" u="none" strike="noStrike" dirty="0"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0,077989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Можгинский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-251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85,7%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0,024182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Сарапульский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36,3%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-77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0,045415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Селтинский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-156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79,5%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0,033697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Сюмсинский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-150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93,3%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0,033111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Увинский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-326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8,9%</a:t>
                      </a:r>
                      <a:endParaRPr lang="ru-RU" sz="1100" b="0" i="0" u="none" strike="noStrike" dirty="0"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-149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0,032664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Шарканский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-36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-98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72,2%</a:t>
                      </a:r>
                      <a:endParaRPr lang="ru-RU" sz="1100" b="0" i="0" u="none" strike="noStrike" dirty="0"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-67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0,048678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Юкаменский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56,9%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-171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0,030493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Якшур-Бодьинский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-211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0,9</a:t>
                      </a:r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effectLst/>
                          <a:latin typeface="+mn-lt"/>
                        </a:rPr>
                        <a:t>-105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0,038902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431">
                <a:tc>
                  <a:txBody>
                    <a:bodyPr/>
                    <a:lstStyle/>
                    <a:p>
                      <a:pPr algn="l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Ярский</a:t>
                      </a:r>
                    </a:p>
                  </a:txBody>
                  <a:tcPr marL="36000" marR="5803" marT="5803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-285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-135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47,4%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+mn-lt"/>
                        </a:rPr>
                        <a:t>-210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0,027519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129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79511" y="620713"/>
            <a:ext cx="894861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/>
              <a:t>Демографическая обстановка на территории Удмуртской Республики</a:t>
            </a:r>
          </a:p>
        </p:txBody>
      </p:sp>
    </p:spTree>
    <p:extLst>
      <p:ext uri="{BB962C8B-B14F-4D97-AF65-F5344CB8AC3E}">
        <p14:creationId xmlns:p14="http://schemas.microsoft.com/office/powerpoint/2010/main" val="25447872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000232" y="642918"/>
            <a:ext cx="564360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+mn-lt"/>
              </a:rPr>
              <a:t>Анализ изменения температуры воздуха в зимний период 2017 года</a:t>
            </a:r>
            <a:endParaRPr lang="ru-RU" dirty="0">
              <a:latin typeface="+mn-lt"/>
            </a:endParaRPr>
          </a:p>
        </p:txBody>
      </p:sp>
      <p:graphicFrame>
        <p:nvGraphicFramePr>
          <p:cNvPr id="9" name="Диаграмма 8"/>
          <p:cNvGraphicFramePr/>
          <p:nvPr>
            <p:extLst>
              <p:ext uri="{D42A27DB-BD31-4B8C-83A1-F6EECF244321}">
                <p14:modId xmlns:p14="http://schemas.microsoft.com/office/powerpoint/2010/main" val="1934659808"/>
              </p:ext>
            </p:extLst>
          </p:nvPr>
        </p:nvGraphicFramePr>
        <p:xfrm>
          <a:off x="-3724" y="806109"/>
          <a:ext cx="9144000" cy="30146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6342390"/>
              </p:ext>
            </p:extLst>
          </p:nvPr>
        </p:nvGraphicFramePr>
        <p:xfrm>
          <a:off x="219075" y="4071942"/>
          <a:ext cx="8705850" cy="2643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Прямоугольник 10"/>
          <p:cNvSpPr/>
          <p:nvPr/>
        </p:nvSpPr>
        <p:spPr>
          <a:xfrm>
            <a:off x="1285852" y="3786190"/>
            <a:ext cx="671515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8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r>
              <a:rPr lang="ru-RU" sz="1400" b="1" dirty="0" smtClean="0">
                <a:solidFill>
                  <a:sysClr val="windowText" lastClr="000000"/>
                </a:solidFill>
              </a:rPr>
              <a:t>Прогноз изменения температуры воздуха в зимний период 2018 года</a:t>
            </a:r>
            <a:endParaRPr lang="ru-RU" sz="1400" b="1" dirty="0">
              <a:solidFill>
                <a:sysClr val="windowText" lastClr="000000"/>
              </a:solidFill>
            </a:endParaRP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683568" y="4119609"/>
            <a:ext cx="8064896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4971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14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643042" y="714356"/>
            <a:ext cx="60007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+mn-lt"/>
              </a:rPr>
              <a:t>Анализ изменения температуры воздуха в весенний период 2017 года</a:t>
            </a:r>
            <a:endParaRPr lang="ru-RU" dirty="0">
              <a:latin typeface="+mn-lt"/>
            </a:endParaRPr>
          </a:p>
        </p:txBody>
      </p:sp>
      <p:graphicFrame>
        <p:nvGraphicFramePr>
          <p:cNvPr id="9" name="Диаграмма 8"/>
          <p:cNvGraphicFramePr/>
          <p:nvPr>
            <p:extLst>
              <p:ext uri="{D42A27DB-BD31-4B8C-83A1-F6EECF244321}">
                <p14:modId xmlns:p14="http://schemas.microsoft.com/office/powerpoint/2010/main" val="1256354244"/>
              </p:ext>
            </p:extLst>
          </p:nvPr>
        </p:nvGraphicFramePr>
        <p:xfrm>
          <a:off x="26540" y="620713"/>
          <a:ext cx="9144000" cy="30146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11809317"/>
              </p:ext>
            </p:extLst>
          </p:nvPr>
        </p:nvGraphicFramePr>
        <p:xfrm>
          <a:off x="107504" y="3786167"/>
          <a:ext cx="8763000" cy="30718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Прямоугольник 9"/>
          <p:cNvSpPr/>
          <p:nvPr/>
        </p:nvSpPr>
        <p:spPr>
          <a:xfrm>
            <a:off x="1643042" y="3871548"/>
            <a:ext cx="60007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+mn-lt"/>
              </a:rPr>
              <a:t>Прогноз изменения температуры воздуха в весенний период 2018 года</a:t>
            </a:r>
            <a:endParaRPr lang="ru-RU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95614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33" name="Диаграмма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418451"/>
              </p:ext>
            </p:extLst>
          </p:nvPr>
        </p:nvGraphicFramePr>
        <p:xfrm>
          <a:off x="0" y="3645024"/>
          <a:ext cx="9144000" cy="3212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Диаграмма 8"/>
          <p:cNvGraphicFramePr/>
          <p:nvPr>
            <p:extLst>
              <p:ext uri="{D42A27DB-BD31-4B8C-83A1-F6EECF244321}">
                <p14:modId xmlns:p14="http://schemas.microsoft.com/office/powerpoint/2010/main" val="930498586"/>
              </p:ext>
            </p:extLst>
          </p:nvPr>
        </p:nvGraphicFramePr>
        <p:xfrm>
          <a:off x="71406" y="1000108"/>
          <a:ext cx="8929750" cy="2643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606563" y="764704"/>
            <a:ext cx="6000792" cy="307777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Анали</a:t>
            </a:r>
            <a:r>
              <a:rPr lang="ru-RU" dirty="0" smtClean="0">
                <a:latin typeface="+mn-lt"/>
              </a:rPr>
              <a:t>з изменения температуры воздуха в летний период 2017 года</a:t>
            </a:r>
            <a:endParaRPr lang="ru-RU" dirty="0">
              <a:latin typeface="+mn-lt"/>
            </a:endParaRP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>
            <a:off x="611560" y="2924944"/>
            <a:ext cx="8136904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1439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13" name="Диаграмма 12"/>
          <p:cNvGraphicFramePr/>
          <p:nvPr>
            <p:extLst>
              <p:ext uri="{D42A27DB-BD31-4B8C-83A1-F6EECF244321}">
                <p14:modId xmlns:p14="http://schemas.microsoft.com/office/powerpoint/2010/main" val="911652759"/>
              </p:ext>
            </p:extLst>
          </p:nvPr>
        </p:nvGraphicFramePr>
        <p:xfrm>
          <a:off x="71406" y="928670"/>
          <a:ext cx="9037098" cy="2643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Прямоугольник 9"/>
          <p:cNvSpPr/>
          <p:nvPr/>
        </p:nvSpPr>
        <p:spPr>
          <a:xfrm>
            <a:off x="1606563" y="764704"/>
            <a:ext cx="6000792" cy="307777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Анали</a:t>
            </a:r>
            <a:r>
              <a:rPr lang="ru-RU" dirty="0" smtClean="0">
                <a:latin typeface="+mn-lt"/>
              </a:rPr>
              <a:t>з изменения температуры воздуха в </a:t>
            </a:r>
            <a:r>
              <a:rPr lang="ru-RU" sz="1400" b="1" dirty="0">
                <a:solidFill>
                  <a:srgbClr val="000000"/>
                </a:solidFill>
                <a:latin typeface="Times New Roman" pitchFamily="18" charset="0"/>
                <a:ea typeface="Calibri"/>
                <a:cs typeface="Times New Roman" pitchFamily="18" charset="0"/>
              </a:rPr>
              <a:t>осен</a:t>
            </a:r>
            <a:r>
              <a:rPr lang="ru-RU" dirty="0" smtClean="0">
                <a:latin typeface="+mn-lt"/>
              </a:rPr>
              <a:t>ний период 2017 года</a:t>
            </a:r>
            <a:endParaRPr lang="ru-RU" dirty="0">
              <a:latin typeface="+mn-lt"/>
            </a:endParaRPr>
          </a:p>
        </p:txBody>
      </p:sp>
      <p:graphicFrame>
        <p:nvGraphicFramePr>
          <p:cNvPr id="14" name="Диаграмм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6875315"/>
              </p:ext>
            </p:extLst>
          </p:nvPr>
        </p:nvGraphicFramePr>
        <p:xfrm>
          <a:off x="-30485" y="3645024"/>
          <a:ext cx="9144000" cy="3212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9" name="Прямая соединительная линия 8"/>
          <p:cNvCxnSpPr/>
          <p:nvPr/>
        </p:nvCxnSpPr>
        <p:spPr>
          <a:xfrm>
            <a:off x="475481" y="1988840"/>
            <a:ext cx="8416999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115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17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5324098"/>
              </p:ext>
            </p:extLst>
          </p:nvPr>
        </p:nvGraphicFramePr>
        <p:xfrm>
          <a:off x="150812" y="642467"/>
          <a:ext cx="8858250" cy="60989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Прямоугольник 8"/>
          <p:cNvSpPr/>
          <p:nvPr/>
        </p:nvSpPr>
        <p:spPr>
          <a:xfrm>
            <a:off x="27310" y="642467"/>
            <a:ext cx="9116690" cy="307777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Ежемесячное количество осадков, выпавших на территории Удмуртской Республики в 2017 году.</a:t>
            </a:r>
            <a:r>
              <a:rPr lang="ru-RU" dirty="0" smtClean="0">
                <a:latin typeface="+mn-lt"/>
              </a:rPr>
              <a:t> </a:t>
            </a:r>
            <a:endParaRPr lang="ru-RU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29669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F908A12B-2920-48C6-9B20-F68D7291DEC2}" type="slidenum">
              <a:rPr lang="ru-RU" sz="1400" smtClean="0"/>
              <a:pPr eaLnBrk="1" hangingPunct="1">
                <a:defRPr/>
              </a:pPr>
              <a:t>18</a:t>
            </a:fld>
            <a:endParaRPr lang="ru-RU" sz="1400" dirty="0" smtClean="0"/>
          </a:p>
        </p:txBody>
      </p:sp>
      <p:graphicFrame>
        <p:nvGraphicFramePr>
          <p:cNvPr id="21" name="Диаграмма 20"/>
          <p:cNvGraphicFramePr/>
          <p:nvPr>
            <p:extLst>
              <p:ext uri="{D42A27DB-BD31-4B8C-83A1-F6EECF244321}">
                <p14:modId xmlns:p14="http://schemas.microsoft.com/office/powerpoint/2010/main" val="2239079488"/>
              </p:ext>
            </p:extLst>
          </p:nvPr>
        </p:nvGraphicFramePr>
        <p:xfrm>
          <a:off x="5220072" y="3927600"/>
          <a:ext cx="3214800" cy="293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3" name="Диаграмма 22"/>
          <p:cNvGraphicFramePr/>
          <p:nvPr>
            <p:extLst>
              <p:ext uri="{D42A27DB-BD31-4B8C-83A1-F6EECF244321}">
                <p14:modId xmlns:p14="http://schemas.microsoft.com/office/powerpoint/2010/main" val="3370101678"/>
              </p:ext>
            </p:extLst>
          </p:nvPr>
        </p:nvGraphicFramePr>
        <p:xfrm>
          <a:off x="611560" y="3842419"/>
          <a:ext cx="3143272" cy="3000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Диаграмма 23"/>
          <p:cNvGraphicFramePr/>
          <p:nvPr>
            <p:extLst>
              <p:ext uri="{D42A27DB-BD31-4B8C-83A1-F6EECF244321}">
                <p14:modId xmlns:p14="http://schemas.microsoft.com/office/powerpoint/2010/main" val="4105218138"/>
              </p:ext>
            </p:extLst>
          </p:nvPr>
        </p:nvGraphicFramePr>
        <p:xfrm>
          <a:off x="611560" y="980728"/>
          <a:ext cx="3214678" cy="2928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Диаграмма 24"/>
          <p:cNvGraphicFramePr/>
          <p:nvPr>
            <p:extLst>
              <p:ext uri="{D42A27DB-BD31-4B8C-83A1-F6EECF244321}">
                <p14:modId xmlns:p14="http://schemas.microsoft.com/office/powerpoint/2010/main" val="1088993767"/>
              </p:ext>
            </p:extLst>
          </p:nvPr>
        </p:nvGraphicFramePr>
        <p:xfrm>
          <a:off x="5148064" y="980728"/>
          <a:ext cx="3214800" cy="293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Прямоугольник 10"/>
          <p:cNvSpPr/>
          <p:nvPr/>
        </p:nvSpPr>
        <p:spPr>
          <a:xfrm>
            <a:off x="0" y="642938"/>
            <a:ext cx="9144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 sz="18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400" b="1" dirty="0" smtClean="0">
                <a:solidFill>
                  <a:srgbClr val="000000"/>
                </a:solidFill>
                <a:latin typeface="+mn-lt"/>
                <a:cs typeface="+mn-cs"/>
              </a:rPr>
              <a:t>Розы </a:t>
            </a:r>
            <a:r>
              <a:rPr lang="ru-RU" sz="1400" b="1" dirty="0">
                <a:solidFill>
                  <a:srgbClr val="000000"/>
                </a:solidFill>
                <a:latin typeface="+mn-lt"/>
                <a:cs typeface="+mn-cs"/>
              </a:rPr>
              <a:t>ветров, </a:t>
            </a:r>
            <a:r>
              <a:rPr lang="ru-RU" sz="1400" b="1" dirty="0" smtClean="0">
                <a:solidFill>
                  <a:srgbClr val="000000"/>
                </a:solidFill>
                <a:latin typeface="+mn-lt"/>
                <a:cs typeface="+mn-cs"/>
              </a:rPr>
              <a:t>характеризующие сезонные режимы </a:t>
            </a:r>
            <a:r>
              <a:rPr lang="ru-RU" sz="1400" b="1" dirty="0">
                <a:solidFill>
                  <a:srgbClr val="000000"/>
                </a:solidFill>
                <a:latin typeface="+mn-lt"/>
                <a:cs typeface="+mn-cs"/>
              </a:rPr>
              <a:t>ветра на территории Удмуртской </a:t>
            </a:r>
            <a:r>
              <a:rPr lang="ru-RU" sz="1400" b="1" dirty="0" smtClean="0">
                <a:solidFill>
                  <a:srgbClr val="000000"/>
                </a:solidFill>
                <a:latin typeface="+mn-lt"/>
                <a:cs typeface="+mn-cs"/>
              </a:rPr>
              <a:t>Республики в 2017 году</a:t>
            </a:r>
            <a:endParaRPr lang="ru-RU" sz="1400" b="1" dirty="0">
              <a:solidFill>
                <a:srgbClr val="000000"/>
              </a:solidFill>
              <a:latin typeface="+mn-lt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2068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F908A12B-2920-48C6-9B20-F68D7291DEC2}" type="slidenum">
              <a:rPr lang="ru-RU" sz="1400" smtClean="0"/>
              <a:pPr eaLnBrk="1" hangingPunct="1">
                <a:defRPr/>
              </a:pPr>
              <a:t>19</a:t>
            </a:fld>
            <a:endParaRPr lang="ru-RU" sz="1400" dirty="0" smtClean="0"/>
          </a:p>
        </p:txBody>
      </p:sp>
      <p:graphicFrame>
        <p:nvGraphicFramePr>
          <p:cNvPr id="21" name="Диаграмма 20"/>
          <p:cNvGraphicFramePr/>
          <p:nvPr>
            <p:extLst>
              <p:ext uri="{D42A27DB-BD31-4B8C-83A1-F6EECF244321}">
                <p14:modId xmlns:p14="http://schemas.microsoft.com/office/powerpoint/2010/main" val="564383724"/>
              </p:ext>
            </p:extLst>
          </p:nvPr>
        </p:nvGraphicFramePr>
        <p:xfrm>
          <a:off x="5220072" y="3927600"/>
          <a:ext cx="3214800" cy="293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3" name="Диаграмма 22"/>
          <p:cNvGraphicFramePr/>
          <p:nvPr>
            <p:extLst>
              <p:ext uri="{D42A27DB-BD31-4B8C-83A1-F6EECF244321}">
                <p14:modId xmlns:p14="http://schemas.microsoft.com/office/powerpoint/2010/main" val="2191965200"/>
              </p:ext>
            </p:extLst>
          </p:nvPr>
        </p:nvGraphicFramePr>
        <p:xfrm>
          <a:off x="611560" y="3842419"/>
          <a:ext cx="3143272" cy="3000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Диаграмма 23"/>
          <p:cNvGraphicFramePr/>
          <p:nvPr>
            <p:extLst>
              <p:ext uri="{D42A27DB-BD31-4B8C-83A1-F6EECF244321}">
                <p14:modId xmlns:p14="http://schemas.microsoft.com/office/powerpoint/2010/main" val="3947218710"/>
              </p:ext>
            </p:extLst>
          </p:nvPr>
        </p:nvGraphicFramePr>
        <p:xfrm>
          <a:off x="611560" y="980728"/>
          <a:ext cx="3214678" cy="2928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Диаграмма 24"/>
          <p:cNvGraphicFramePr/>
          <p:nvPr>
            <p:extLst>
              <p:ext uri="{D42A27DB-BD31-4B8C-83A1-F6EECF244321}">
                <p14:modId xmlns:p14="http://schemas.microsoft.com/office/powerpoint/2010/main" val="3951962567"/>
              </p:ext>
            </p:extLst>
          </p:nvPr>
        </p:nvGraphicFramePr>
        <p:xfrm>
          <a:off x="5148064" y="980728"/>
          <a:ext cx="3214800" cy="293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Прямоугольник 10"/>
          <p:cNvSpPr/>
          <p:nvPr/>
        </p:nvSpPr>
        <p:spPr>
          <a:xfrm>
            <a:off x="0" y="642938"/>
            <a:ext cx="9144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 sz="18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sz="1400" b="1" dirty="0">
                <a:solidFill>
                  <a:srgbClr val="000000"/>
                </a:solidFill>
              </a:rPr>
              <a:t>Прогноз сезонных режимов ветра на территории Удмуртской Республики </a:t>
            </a:r>
            <a:r>
              <a:rPr lang="ru-RU" sz="1400" b="1" dirty="0" smtClean="0">
                <a:solidFill>
                  <a:srgbClr val="000000"/>
                </a:solidFill>
              </a:rPr>
              <a:t> в </a:t>
            </a:r>
            <a:r>
              <a:rPr lang="ru-RU" sz="1400" b="1" dirty="0">
                <a:solidFill>
                  <a:srgbClr val="000000"/>
                </a:solidFill>
              </a:rPr>
              <a:t>2018 году</a:t>
            </a:r>
          </a:p>
        </p:txBody>
      </p:sp>
    </p:spTree>
    <p:extLst>
      <p:ext uri="{BB962C8B-B14F-4D97-AF65-F5344CB8AC3E}">
        <p14:creationId xmlns:p14="http://schemas.microsoft.com/office/powerpoint/2010/main" val="1786368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9E6BDDA0-8754-4224-8E60-E8D294FB75EF}" type="slidenum">
              <a:rPr lang="ru-RU" sz="1400" smtClean="0"/>
              <a:pPr eaLnBrk="1" hangingPunct="1">
                <a:defRPr/>
              </a:pPr>
              <a:t>2</a:t>
            </a:fld>
            <a:endParaRPr lang="ru-RU" sz="1400" dirty="0" smtClean="0"/>
          </a:p>
        </p:txBody>
      </p:sp>
      <p:sp>
        <p:nvSpPr>
          <p:cNvPr id="6148" name="TextBox 1"/>
          <p:cNvSpPr txBox="1">
            <a:spLocks noChangeArrowheads="1"/>
          </p:cNvSpPr>
          <p:nvPr/>
        </p:nvSpPr>
        <p:spPr bwMode="auto">
          <a:xfrm>
            <a:off x="0" y="620713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ЧС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grpSp>
        <p:nvGrpSpPr>
          <p:cNvPr id="3" name="Группа 2"/>
          <p:cNvGrpSpPr/>
          <p:nvPr/>
        </p:nvGrpSpPr>
        <p:grpSpPr>
          <a:xfrm>
            <a:off x="3" y="5773804"/>
            <a:ext cx="9143998" cy="1084495"/>
            <a:chOff x="3" y="5773804"/>
            <a:chExt cx="9143998" cy="1084495"/>
          </a:xfrm>
        </p:grpSpPr>
        <p:sp>
          <p:nvSpPr>
            <p:cNvPr id="24" name="Text Box 47"/>
            <p:cNvSpPr txBox="1">
              <a:spLocks noChangeArrowheads="1"/>
            </p:cNvSpPr>
            <p:nvPr/>
          </p:nvSpPr>
          <p:spPr bwMode="auto">
            <a:xfrm>
              <a:off x="3" y="5773804"/>
              <a:ext cx="9143997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25" name="Rectangle 51"/>
            <p:cNvSpPr>
              <a:spLocks noChangeAspect="1" noChangeArrowheads="1"/>
            </p:cNvSpPr>
            <p:nvPr/>
          </p:nvSpPr>
          <p:spPr bwMode="auto">
            <a:xfrm>
              <a:off x="3" y="6021288"/>
              <a:ext cx="9143998" cy="8370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</p:txBody>
        </p:sp>
        <p:sp>
          <p:nvSpPr>
            <p:cNvPr id="28" name="Прямоугольник 27"/>
            <p:cNvSpPr/>
            <p:nvPr/>
          </p:nvSpPr>
          <p:spPr bwMode="auto">
            <a:xfrm>
              <a:off x="2497422" y="6583188"/>
              <a:ext cx="224694" cy="215900"/>
            </a:xfrm>
            <a:prstGeom prst="rect">
              <a:avLst/>
            </a:prstGeom>
            <a:solidFill>
              <a:srgbClr val="FF33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9" name="Прямоугольник 28"/>
            <p:cNvSpPr/>
            <p:nvPr/>
          </p:nvSpPr>
          <p:spPr bwMode="auto">
            <a:xfrm>
              <a:off x="5017702" y="6151388"/>
              <a:ext cx="224694" cy="215900"/>
            </a:xfrm>
            <a:prstGeom prst="rect">
              <a:avLst/>
            </a:prstGeom>
            <a:solidFill>
              <a:srgbClr val="FF19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30" name="Прямоугольник 29"/>
            <p:cNvSpPr/>
            <p:nvPr/>
          </p:nvSpPr>
          <p:spPr bwMode="auto">
            <a:xfrm>
              <a:off x="5017702" y="6367288"/>
              <a:ext cx="224694" cy="215900"/>
            </a:xfrm>
            <a:prstGeom prst="rect">
              <a:avLst/>
            </a:prstGeom>
            <a:solidFill>
              <a:srgbClr val="EE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37" name="Прямоугольник 36"/>
            <p:cNvSpPr/>
            <p:nvPr/>
          </p:nvSpPr>
          <p:spPr bwMode="auto">
            <a:xfrm>
              <a:off x="5017702" y="6583188"/>
              <a:ext cx="224694" cy="215900"/>
            </a:xfrm>
            <a:prstGeom prst="rect">
              <a:avLst/>
            </a:prstGeom>
            <a:solidFill>
              <a:srgbClr val="B8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38" name="Прямоугольник 37"/>
            <p:cNvSpPr/>
            <p:nvPr/>
          </p:nvSpPr>
          <p:spPr bwMode="auto">
            <a:xfrm>
              <a:off x="7524328" y="6151388"/>
              <a:ext cx="224694" cy="215900"/>
            </a:xfrm>
            <a:prstGeom prst="rect">
              <a:avLst/>
            </a:prstGeom>
            <a:solidFill>
              <a:srgbClr val="96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44" name="Прямоугольник 43"/>
            <p:cNvSpPr/>
            <p:nvPr/>
          </p:nvSpPr>
          <p:spPr bwMode="auto">
            <a:xfrm>
              <a:off x="7524328" y="6367288"/>
              <a:ext cx="224694" cy="215900"/>
            </a:xfrm>
            <a:prstGeom prst="rect">
              <a:avLst/>
            </a:prstGeom>
            <a:solidFill>
              <a:srgbClr val="6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7524328" y="6583188"/>
              <a:ext cx="224694" cy="215900"/>
            </a:xfrm>
            <a:prstGeom prst="rect">
              <a:avLst/>
            </a:prstGeom>
            <a:solidFill>
              <a:srgbClr val="3A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46" name="Прямоугольник 45"/>
            <p:cNvSpPr/>
            <p:nvPr/>
          </p:nvSpPr>
          <p:spPr bwMode="auto">
            <a:xfrm>
              <a:off x="179512" y="6365701"/>
              <a:ext cx="224694" cy="215900"/>
            </a:xfrm>
            <a:prstGeom prst="rect">
              <a:avLst/>
            </a:prstGeom>
            <a:solidFill>
              <a:srgbClr val="FF7171">
                <a:alpha val="4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179512" y="6581601"/>
              <a:ext cx="224694" cy="215900"/>
            </a:xfrm>
            <a:prstGeom prst="rect">
              <a:avLst/>
            </a:prstGeom>
            <a:solidFill>
              <a:srgbClr val="FF7171">
                <a:alpha val="6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2497422" y="6149801"/>
              <a:ext cx="224694" cy="215900"/>
            </a:xfrm>
            <a:prstGeom prst="rect">
              <a:avLst/>
            </a:prstGeom>
            <a:solidFill>
              <a:srgbClr val="FF717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51" name="Прямоугольник 50"/>
            <p:cNvSpPr/>
            <p:nvPr/>
          </p:nvSpPr>
          <p:spPr bwMode="auto">
            <a:xfrm>
              <a:off x="2497422" y="6365701"/>
              <a:ext cx="224694" cy="217487"/>
            </a:xfrm>
            <a:prstGeom prst="rect">
              <a:avLst/>
            </a:prstGeom>
            <a:solidFill>
              <a:srgbClr val="FF535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52" name="Прямоугольник 51"/>
            <p:cNvSpPr/>
            <p:nvPr/>
          </p:nvSpPr>
          <p:spPr bwMode="auto">
            <a:xfrm>
              <a:off x="179512" y="6149801"/>
              <a:ext cx="224694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53" name="TextBox 27"/>
            <p:cNvSpPr txBox="1">
              <a:spLocks noChangeArrowheads="1"/>
            </p:cNvSpPr>
            <p:nvPr/>
          </p:nvSpPr>
          <p:spPr bwMode="auto">
            <a:xfrm>
              <a:off x="404207" y="61355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54" name="TextBox 53"/>
            <p:cNvSpPr txBox="1">
              <a:spLocks noChangeArrowheads="1"/>
            </p:cNvSpPr>
            <p:nvPr/>
          </p:nvSpPr>
          <p:spPr bwMode="auto">
            <a:xfrm>
              <a:off x="404207" y="6349826"/>
              <a:ext cx="1273819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ЧС</a:t>
              </a:r>
            </a:p>
          </p:txBody>
        </p:sp>
        <p:sp>
          <p:nvSpPr>
            <p:cNvPr id="55" name="TextBox 27"/>
            <p:cNvSpPr txBox="1">
              <a:spLocks noChangeArrowheads="1"/>
            </p:cNvSpPr>
            <p:nvPr/>
          </p:nvSpPr>
          <p:spPr bwMode="auto">
            <a:xfrm>
              <a:off x="404207" y="65673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ЧС</a:t>
              </a:r>
            </a:p>
          </p:txBody>
        </p:sp>
        <p:sp>
          <p:nvSpPr>
            <p:cNvPr id="56" name="TextBox 27"/>
            <p:cNvSpPr txBox="1">
              <a:spLocks noChangeArrowheads="1"/>
            </p:cNvSpPr>
            <p:nvPr/>
          </p:nvSpPr>
          <p:spPr bwMode="auto">
            <a:xfrm>
              <a:off x="2722117" y="61355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ЧС</a:t>
              </a:r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2722117" y="63514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ЧС</a:t>
              </a:r>
            </a:p>
          </p:txBody>
        </p:sp>
        <p:sp>
          <p:nvSpPr>
            <p:cNvPr id="58" name="TextBox 27"/>
            <p:cNvSpPr txBox="1">
              <a:spLocks noChangeArrowheads="1"/>
            </p:cNvSpPr>
            <p:nvPr/>
          </p:nvSpPr>
          <p:spPr bwMode="auto">
            <a:xfrm>
              <a:off x="2722117" y="65673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ЧС</a:t>
              </a:r>
            </a:p>
          </p:txBody>
        </p:sp>
        <p:sp>
          <p:nvSpPr>
            <p:cNvPr id="59" name="TextBox 27"/>
            <p:cNvSpPr txBox="1">
              <a:spLocks noChangeArrowheads="1"/>
            </p:cNvSpPr>
            <p:nvPr/>
          </p:nvSpPr>
          <p:spPr bwMode="auto">
            <a:xfrm>
              <a:off x="5242397" y="61355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ЧС</a:t>
              </a:r>
            </a:p>
          </p:txBody>
        </p:sp>
        <p:sp>
          <p:nvSpPr>
            <p:cNvPr id="60" name="TextBox 27"/>
            <p:cNvSpPr txBox="1">
              <a:spLocks noChangeArrowheads="1"/>
            </p:cNvSpPr>
            <p:nvPr/>
          </p:nvSpPr>
          <p:spPr bwMode="auto">
            <a:xfrm>
              <a:off x="5242397" y="63514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ЧС</a:t>
              </a:r>
            </a:p>
          </p:txBody>
        </p:sp>
        <p:sp>
          <p:nvSpPr>
            <p:cNvPr id="61" name="TextBox 27"/>
            <p:cNvSpPr txBox="1">
              <a:spLocks noChangeArrowheads="1"/>
            </p:cNvSpPr>
            <p:nvPr/>
          </p:nvSpPr>
          <p:spPr bwMode="auto">
            <a:xfrm>
              <a:off x="5242397" y="65673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ЧС</a:t>
              </a:r>
            </a:p>
          </p:txBody>
        </p:sp>
        <p:sp>
          <p:nvSpPr>
            <p:cNvPr id="62" name="TextBox 27"/>
            <p:cNvSpPr txBox="1">
              <a:spLocks noChangeArrowheads="1"/>
            </p:cNvSpPr>
            <p:nvPr/>
          </p:nvSpPr>
          <p:spPr bwMode="auto">
            <a:xfrm>
              <a:off x="7749023" y="6135513"/>
              <a:ext cx="1273819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ЧС</a:t>
              </a:r>
            </a:p>
          </p:txBody>
        </p:sp>
        <p:sp>
          <p:nvSpPr>
            <p:cNvPr id="63" name="TextBox 27"/>
            <p:cNvSpPr txBox="1">
              <a:spLocks noChangeArrowheads="1"/>
            </p:cNvSpPr>
            <p:nvPr/>
          </p:nvSpPr>
          <p:spPr bwMode="auto">
            <a:xfrm>
              <a:off x="7750675" y="6351413"/>
              <a:ext cx="127382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ЧС</a:t>
              </a:r>
            </a:p>
          </p:txBody>
        </p:sp>
        <p:sp>
          <p:nvSpPr>
            <p:cNvPr id="64" name="TextBox 27"/>
            <p:cNvSpPr txBox="1">
              <a:spLocks noChangeArrowheads="1"/>
            </p:cNvSpPr>
            <p:nvPr/>
          </p:nvSpPr>
          <p:spPr bwMode="auto">
            <a:xfrm>
              <a:off x="7749023" y="6567313"/>
              <a:ext cx="1273819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ЧС</a:t>
              </a:r>
            </a:p>
          </p:txBody>
        </p:sp>
      </p:grpSp>
      <p:sp>
        <p:nvSpPr>
          <p:cNvPr id="33" name="TextBox 1"/>
          <p:cNvSpPr txBox="1">
            <a:spLocks noChangeArrowheads="1"/>
          </p:cNvSpPr>
          <p:nvPr/>
        </p:nvSpPr>
        <p:spPr bwMode="auto">
          <a:xfrm>
            <a:off x="3060000" y="631826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ЧС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4" name="TextBox 1"/>
          <p:cNvSpPr txBox="1">
            <a:spLocks noChangeArrowheads="1"/>
          </p:cNvSpPr>
          <p:nvPr/>
        </p:nvSpPr>
        <p:spPr bwMode="auto">
          <a:xfrm>
            <a:off x="6084000" y="615276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ЧС в </a:t>
            </a:r>
            <a:r>
              <a:rPr lang="ru-RU" sz="1100" dirty="0" smtClean="0"/>
              <a:t>2018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39" name="Рисунок 3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22" r="35741"/>
          <a:stretch/>
        </p:blipFill>
        <p:spPr>
          <a:xfrm>
            <a:off x="10083" y="1220878"/>
            <a:ext cx="3039834" cy="4483103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22" r="35293"/>
          <a:stretch/>
        </p:blipFill>
        <p:spPr>
          <a:xfrm>
            <a:off x="3047045" y="1220876"/>
            <a:ext cx="3049914" cy="4483103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44" r="34675"/>
          <a:stretch/>
        </p:blipFill>
        <p:spPr>
          <a:xfrm>
            <a:off x="6075788" y="1220878"/>
            <a:ext cx="3036962" cy="4483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558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 txBox="1">
            <a:spLocks noChangeArrowheads="1"/>
          </p:cNvSpPr>
          <p:nvPr/>
        </p:nvSpPr>
        <p:spPr bwMode="auto">
          <a:xfrm>
            <a:off x="15875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8435" name="TextBox 1"/>
          <p:cNvSpPr txBox="1">
            <a:spLocks noChangeArrowheads="1"/>
          </p:cNvSpPr>
          <p:nvPr/>
        </p:nvSpPr>
        <p:spPr bwMode="auto">
          <a:xfrm>
            <a:off x="396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Прогнозируемое промерзание почвы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в </a:t>
            </a:r>
            <a:r>
              <a:rPr lang="ru-RU" sz="1100" dirty="0" smtClean="0">
                <a:solidFill>
                  <a:srgbClr val="000000"/>
                </a:solidFill>
              </a:rPr>
              <a:t>2017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Удмуртской Республики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61322963-6B78-45A1-8BE6-247595E99EBF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20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0" y="5748770"/>
            <a:ext cx="9144001" cy="1109230"/>
            <a:chOff x="0" y="5748770"/>
            <a:chExt cx="9144001" cy="1109230"/>
          </a:xfrm>
        </p:grpSpPr>
        <p:sp>
          <p:nvSpPr>
            <p:cNvPr id="66" name="Text Box 47"/>
            <p:cNvSpPr txBox="1">
              <a:spLocks noChangeArrowheads="1"/>
            </p:cNvSpPr>
            <p:nvPr/>
          </p:nvSpPr>
          <p:spPr bwMode="auto">
            <a:xfrm>
              <a:off x="0" y="5748770"/>
              <a:ext cx="9144001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1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67" name="Rectangle 51"/>
            <p:cNvSpPr>
              <a:spLocks noChangeAspect="1" noChangeArrowheads="1"/>
            </p:cNvSpPr>
            <p:nvPr/>
          </p:nvSpPr>
          <p:spPr bwMode="auto">
            <a:xfrm>
              <a:off x="1" y="6021288"/>
              <a:ext cx="9144000" cy="8367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68" name="TextBox 27"/>
            <p:cNvSpPr txBox="1">
              <a:spLocks noChangeArrowheads="1"/>
            </p:cNvSpPr>
            <p:nvPr/>
          </p:nvSpPr>
          <p:spPr bwMode="auto">
            <a:xfrm>
              <a:off x="7373938" y="655176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- 100-110 см</a:t>
              </a:r>
            </a:p>
          </p:txBody>
        </p:sp>
        <p:sp>
          <p:nvSpPr>
            <p:cNvPr id="81" name="Прямоугольник 80"/>
            <p:cNvSpPr/>
            <p:nvPr/>
          </p:nvSpPr>
          <p:spPr bwMode="auto">
            <a:xfrm>
              <a:off x="2404566" y="6572404"/>
              <a:ext cx="236538" cy="187325"/>
            </a:xfrm>
            <a:prstGeom prst="rect">
              <a:avLst/>
            </a:prstGeom>
            <a:solidFill>
              <a:srgbClr val="4037F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2" name="Прямоугольник 81"/>
            <p:cNvSpPr/>
            <p:nvPr/>
          </p:nvSpPr>
          <p:spPr bwMode="auto">
            <a:xfrm>
              <a:off x="5004048" y="6117109"/>
              <a:ext cx="236538" cy="187325"/>
            </a:xfrm>
            <a:prstGeom prst="rect">
              <a:avLst/>
            </a:prstGeom>
            <a:solidFill>
              <a:srgbClr val="2626E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3" name="Прямоугольник 82"/>
            <p:cNvSpPr/>
            <p:nvPr/>
          </p:nvSpPr>
          <p:spPr bwMode="auto">
            <a:xfrm>
              <a:off x="5004048" y="6358409"/>
              <a:ext cx="236538" cy="187325"/>
            </a:xfrm>
            <a:prstGeom prst="rect">
              <a:avLst/>
            </a:prstGeom>
            <a:solidFill>
              <a:srgbClr val="1919E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4" name="Прямоугольник 83"/>
            <p:cNvSpPr/>
            <p:nvPr/>
          </p:nvSpPr>
          <p:spPr bwMode="auto">
            <a:xfrm>
              <a:off x="5004048" y="6594946"/>
              <a:ext cx="236538" cy="187325"/>
            </a:xfrm>
            <a:prstGeom prst="rect">
              <a:avLst/>
            </a:prstGeom>
            <a:solidFill>
              <a:srgbClr val="0E20A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5" name="Прямоугольник 84"/>
            <p:cNvSpPr/>
            <p:nvPr/>
          </p:nvSpPr>
          <p:spPr bwMode="auto">
            <a:xfrm>
              <a:off x="7137400" y="6151716"/>
              <a:ext cx="236538" cy="185738"/>
            </a:xfrm>
            <a:prstGeom prst="rect">
              <a:avLst/>
            </a:prstGeom>
            <a:solidFill>
              <a:srgbClr val="05129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7137400" y="6366029"/>
              <a:ext cx="236538" cy="185737"/>
            </a:xfrm>
            <a:prstGeom prst="rect">
              <a:avLst/>
            </a:prstGeom>
            <a:solidFill>
              <a:srgbClr val="03036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7" name="Прямоугольник 86"/>
            <p:cNvSpPr/>
            <p:nvPr/>
          </p:nvSpPr>
          <p:spPr bwMode="auto">
            <a:xfrm>
              <a:off x="7137400" y="6575579"/>
              <a:ext cx="236538" cy="187325"/>
            </a:xfrm>
            <a:prstGeom prst="rect">
              <a:avLst/>
            </a:prstGeom>
            <a:solidFill>
              <a:srgbClr val="030E4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107504" y="6359996"/>
              <a:ext cx="236538" cy="187325"/>
            </a:xfrm>
            <a:prstGeom prst="rect">
              <a:avLst/>
            </a:prstGeom>
            <a:solidFill>
              <a:srgbClr val="DAE0FE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107504" y="6587009"/>
              <a:ext cx="236538" cy="187325"/>
            </a:xfrm>
            <a:prstGeom prst="rect">
              <a:avLst/>
            </a:prstGeom>
            <a:solidFill>
              <a:srgbClr val="ADB1F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2404566" y="6115204"/>
              <a:ext cx="236538" cy="187325"/>
            </a:xfrm>
            <a:prstGeom prst="rect">
              <a:avLst/>
            </a:prstGeom>
            <a:solidFill>
              <a:srgbClr val="8686F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404566" y="6339041"/>
              <a:ext cx="236538" cy="185738"/>
            </a:xfrm>
            <a:prstGeom prst="rect">
              <a:avLst/>
            </a:prstGeom>
            <a:solidFill>
              <a:srgbClr val="6067F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92" name="Прямоугольник 91"/>
            <p:cNvSpPr/>
            <p:nvPr/>
          </p:nvSpPr>
          <p:spPr bwMode="auto">
            <a:xfrm>
              <a:off x="107504" y="6117109"/>
              <a:ext cx="236538" cy="187325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70" name="TextBox 27"/>
            <p:cNvSpPr txBox="1">
              <a:spLocks noChangeArrowheads="1"/>
            </p:cNvSpPr>
            <p:nvPr/>
          </p:nvSpPr>
          <p:spPr bwMode="auto">
            <a:xfrm>
              <a:off x="7377113" y="6340629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- 90-99 см</a:t>
              </a:r>
            </a:p>
          </p:txBody>
        </p:sp>
        <p:sp>
          <p:nvSpPr>
            <p:cNvPr id="71" name="TextBox 27"/>
            <p:cNvSpPr txBox="1">
              <a:spLocks noChangeArrowheads="1"/>
            </p:cNvSpPr>
            <p:nvPr/>
          </p:nvSpPr>
          <p:spPr bwMode="auto">
            <a:xfrm>
              <a:off x="7373938" y="6131079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- 80-89 см</a:t>
              </a:r>
            </a:p>
          </p:txBody>
        </p:sp>
        <p:sp>
          <p:nvSpPr>
            <p:cNvPr id="72" name="TextBox 27"/>
            <p:cNvSpPr txBox="1">
              <a:spLocks noChangeArrowheads="1"/>
            </p:cNvSpPr>
            <p:nvPr/>
          </p:nvSpPr>
          <p:spPr bwMode="auto">
            <a:xfrm>
              <a:off x="5243761" y="656319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- 70-79 см</a:t>
              </a:r>
            </a:p>
          </p:txBody>
        </p:sp>
        <p:sp>
          <p:nvSpPr>
            <p:cNvPr id="73" name="TextBox 27"/>
            <p:cNvSpPr txBox="1">
              <a:spLocks noChangeArrowheads="1"/>
            </p:cNvSpPr>
            <p:nvPr/>
          </p:nvSpPr>
          <p:spPr bwMode="auto">
            <a:xfrm>
              <a:off x="5242173" y="632824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- 60-69 см</a:t>
              </a:r>
            </a:p>
          </p:txBody>
        </p:sp>
        <p:sp>
          <p:nvSpPr>
            <p:cNvPr id="74" name="TextBox 27"/>
            <p:cNvSpPr txBox="1">
              <a:spLocks noChangeArrowheads="1"/>
            </p:cNvSpPr>
            <p:nvPr/>
          </p:nvSpPr>
          <p:spPr bwMode="auto">
            <a:xfrm>
              <a:off x="5240586" y="609329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- 50-59 см</a:t>
              </a:r>
            </a:p>
          </p:txBody>
        </p:sp>
        <p:sp>
          <p:nvSpPr>
            <p:cNvPr id="75" name="TextBox 27"/>
            <p:cNvSpPr txBox="1">
              <a:spLocks noChangeArrowheads="1"/>
            </p:cNvSpPr>
            <p:nvPr/>
          </p:nvSpPr>
          <p:spPr bwMode="auto">
            <a:xfrm>
              <a:off x="2641104" y="655176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- 40-49 см</a:t>
              </a:r>
            </a:p>
          </p:txBody>
        </p:sp>
        <p:sp>
          <p:nvSpPr>
            <p:cNvPr id="76" name="TextBox 27"/>
            <p:cNvSpPr txBox="1">
              <a:spLocks noChangeArrowheads="1"/>
            </p:cNvSpPr>
            <p:nvPr/>
          </p:nvSpPr>
          <p:spPr bwMode="auto">
            <a:xfrm>
              <a:off x="2644279" y="6315229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- 30-39 см</a:t>
              </a:r>
            </a:p>
          </p:txBody>
        </p:sp>
        <p:sp>
          <p:nvSpPr>
            <p:cNvPr id="77" name="TextBox 27"/>
            <p:cNvSpPr txBox="1">
              <a:spLocks noChangeArrowheads="1"/>
            </p:cNvSpPr>
            <p:nvPr/>
          </p:nvSpPr>
          <p:spPr bwMode="auto">
            <a:xfrm>
              <a:off x="2644279" y="6104091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- 20-29 см</a:t>
              </a:r>
            </a:p>
          </p:txBody>
        </p:sp>
        <p:sp>
          <p:nvSpPr>
            <p:cNvPr id="78" name="TextBox 27"/>
            <p:cNvSpPr txBox="1">
              <a:spLocks noChangeArrowheads="1"/>
            </p:cNvSpPr>
            <p:nvPr/>
          </p:nvSpPr>
          <p:spPr bwMode="auto">
            <a:xfrm>
              <a:off x="347217" y="656319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- 10-19 см</a:t>
              </a:r>
            </a:p>
          </p:txBody>
        </p:sp>
        <p:sp>
          <p:nvSpPr>
            <p:cNvPr id="79" name="TextBox 27"/>
            <p:cNvSpPr txBox="1">
              <a:spLocks noChangeArrowheads="1"/>
            </p:cNvSpPr>
            <p:nvPr/>
          </p:nvSpPr>
          <p:spPr bwMode="auto">
            <a:xfrm>
              <a:off x="344042" y="632824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- 1-9 см</a:t>
              </a:r>
            </a:p>
          </p:txBody>
        </p:sp>
        <p:sp>
          <p:nvSpPr>
            <p:cNvPr id="80" name="TextBox 27"/>
            <p:cNvSpPr txBox="1">
              <a:spLocks noChangeArrowheads="1"/>
            </p:cNvSpPr>
            <p:nvPr/>
          </p:nvSpPr>
          <p:spPr bwMode="auto">
            <a:xfrm>
              <a:off x="347217" y="6093296"/>
              <a:ext cx="10636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- 0 см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0" y="1220878"/>
            <a:ext cx="3042000" cy="4506024"/>
          </a:xfrm>
          <a:prstGeom prst="rect">
            <a:avLst/>
          </a:prstGeom>
        </p:spPr>
      </p:pic>
      <p:sp>
        <p:nvSpPr>
          <p:cNvPr id="35" name="TextBox 1"/>
          <p:cNvSpPr txBox="1">
            <a:spLocks noChangeArrowheads="1"/>
          </p:cNvSpPr>
          <p:nvPr/>
        </p:nvSpPr>
        <p:spPr bwMode="auto">
          <a:xfrm>
            <a:off x="6084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Прогнозируемое промерзание почвы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в </a:t>
            </a:r>
            <a:r>
              <a:rPr lang="ru-RU" sz="1100" dirty="0" smtClean="0">
                <a:solidFill>
                  <a:srgbClr val="000000"/>
                </a:solidFill>
              </a:rPr>
              <a:t>2018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Удмуртской Республики</a:t>
            </a:r>
          </a:p>
        </p:txBody>
      </p:sp>
      <p:sp>
        <p:nvSpPr>
          <p:cNvPr id="36" name="TextBox 1"/>
          <p:cNvSpPr txBox="1">
            <a:spLocks noChangeArrowheads="1"/>
          </p:cNvSpPr>
          <p:nvPr/>
        </p:nvSpPr>
        <p:spPr bwMode="auto">
          <a:xfrm>
            <a:off x="3042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Зарегистрированная глубина промерзания почвы </a:t>
            </a:r>
            <a:r>
              <a:rPr lang="ru-RU" sz="1100" dirty="0" smtClean="0">
                <a:solidFill>
                  <a:srgbClr val="000000"/>
                </a:solidFill>
              </a:rPr>
              <a:t>в </a:t>
            </a:r>
            <a:r>
              <a:rPr lang="ru-RU" sz="1100" dirty="0">
                <a:solidFill>
                  <a:srgbClr val="000000"/>
                </a:solidFill>
              </a:rPr>
              <a:t>2017 году на территории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Удмуртской Республики</a:t>
            </a:r>
          </a:p>
        </p:txBody>
      </p:sp>
      <p:pic>
        <p:nvPicPr>
          <p:cNvPr id="37" name="Рисунок 3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3042000" y="1220878"/>
            <a:ext cx="3059833" cy="4506024"/>
          </a:xfrm>
          <a:prstGeom prst="rect">
            <a:avLst/>
          </a:prstGeom>
        </p:spPr>
      </p:pic>
      <p:pic>
        <p:nvPicPr>
          <p:cNvPr id="38" name="Рисунок 3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30" r="35095"/>
          <a:stretch/>
        </p:blipFill>
        <p:spPr>
          <a:xfrm>
            <a:off x="6102001" y="1220876"/>
            <a:ext cx="3042000" cy="4506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1498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1507" name="TextBox 1"/>
          <p:cNvSpPr txBox="1">
            <a:spLocks noChangeArrowheads="1"/>
          </p:cNvSpPr>
          <p:nvPr/>
        </p:nvSpPr>
        <p:spPr bwMode="auto">
          <a:xfrm>
            <a:off x="1" y="62071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Прогнозируемое количество запасов </a:t>
            </a:r>
            <a:r>
              <a:rPr lang="ru-RU" sz="1100" dirty="0">
                <a:solidFill>
                  <a:srgbClr val="000000"/>
                </a:solidFill>
                <a:cs typeface="Times New Roman" pitchFamily="18" charset="0"/>
              </a:rPr>
              <a:t>влаги в снежном покрове</a:t>
            </a:r>
            <a:r>
              <a:rPr lang="ru-RU" sz="1100" dirty="0">
                <a:solidFill>
                  <a:srgbClr val="000000"/>
                </a:solidFill>
              </a:rPr>
              <a:t> </a:t>
            </a:r>
            <a:r>
              <a:rPr lang="ru-RU" sz="1100" dirty="0" smtClean="0">
                <a:solidFill>
                  <a:srgbClr val="000000"/>
                </a:solidFill>
              </a:rPr>
              <a:t>в  2017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ED5626B5-787F-4EDD-A341-1FE91BBBEBEA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31" name="Rectangle 51"/>
          <p:cNvSpPr>
            <a:spLocks noChangeAspect="1" noChangeArrowheads="1"/>
          </p:cNvSpPr>
          <p:nvPr/>
        </p:nvSpPr>
        <p:spPr bwMode="auto">
          <a:xfrm>
            <a:off x="0" y="6014699"/>
            <a:ext cx="9144000" cy="84330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/>
              <a:t>     </a:t>
            </a:r>
          </a:p>
          <a:p>
            <a:pPr defTabSz="1268413">
              <a:defRPr/>
            </a:pPr>
            <a:r>
              <a:rPr lang="ru-RU" sz="1100" dirty="0"/>
              <a:t>   </a:t>
            </a:r>
          </a:p>
          <a:p>
            <a:pPr defTabSz="1268413">
              <a:defRPr/>
            </a:pPr>
            <a:r>
              <a:rPr lang="ru-RU" sz="1100" dirty="0"/>
              <a:t>     </a:t>
            </a:r>
          </a:p>
        </p:txBody>
      </p:sp>
      <p:sp>
        <p:nvSpPr>
          <p:cNvPr id="32" name="Text Box 47"/>
          <p:cNvSpPr txBox="1">
            <a:spLocks noChangeArrowheads="1"/>
          </p:cNvSpPr>
          <p:nvPr/>
        </p:nvSpPr>
        <p:spPr bwMode="auto">
          <a:xfrm>
            <a:off x="0" y="5728908"/>
            <a:ext cx="9128125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33" name="TextBox 27"/>
          <p:cNvSpPr txBox="1">
            <a:spLocks noChangeArrowheads="1"/>
          </p:cNvSpPr>
          <p:nvPr/>
        </p:nvSpPr>
        <p:spPr bwMode="auto">
          <a:xfrm>
            <a:off x="7267460" y="6258124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- 240-249 мм</a:t>
            </a:r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2157074" y="6573925"/>
            <a:ext cx="252000" cy="216000"/>
          </a:xfrm>
          <a:prstGeom prst="rect">
            <a:avLst/>
          </a:prstGeom>
          <a:solidFill>
            <a:srgbClr val="4037F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4629886" y="6051053"/>
            <a:ext cx="252000" cy="216000"/>
          </a:xfrm>
          <a:prstGeom prst="rect">
            <a:avLst/>
          </a:prstGeom>
          <a:solidFill>
            <a:srgbClr val="1919E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4632573" y="6318339"/>
            <a:ext cx="252000" cy="216000"/>
          </a:xfrm>
          <a:prstGeom prst="rect">
            <a:avLst/>
          </a:prstGeom>
          <a:solidFill>
            <a:srgbClr val="0E20A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2" name="Прямоугольник 41"/>
          <p:cNvSpPr/>
          <p:nvPr/>
        </p:nvSpPr>
        <p:spPr bwMode="auto">
          <a:xfrm>
            <a:off x="4632573" y="6581586"/>
            <a:ext cx="252000" cy="216000"/>
          </a:xfrm>
          <a:prstGeom prst="rect">
            <a:avLst/>
          </a:prstGeom>
          <a:solidFill>
            <a:srgbClr val="05129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3" name="Прямоугольник 42"/>
          <p:cNvSpPr/>
          <p:nvPr/>
        </p:nvSpPr>
        <p:spPr bwMode="auto">
          <a:xfrm>
            <a:off x="7013986" y="6055398"/>
            <a:ext cx="252000" cy="216000"/>
          </a:xfrm>
          <a:prstGeom prst="rect">
            <a:avLst/>
          </a:prstGeom>
          <a:solidFill>
            <a:srgbClr val="0303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4" name="Прямоугольник 43"/>
          <p:cNvSpPr/>
          <p:nvPr/>
        </p:nvSpPr>
        <p:spPr bwMode="auto">
          <a:xfrm>
            <a:off x="7013986" y="6316275"/>
            <a:ext cx="252000" cy="216000"/>
          </a:xfrm>
          <a:prstGeom prst="rect">
            <a:avLst/>
          </a:prstGeom>
          <a:solidFill>
            <a:srgbClr val="030E4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7" name="Прямоугольник 46"/>
          <p:cNvSpPr/>
          <p:nvPr/>
        </p:nvSpPr>
        <p:spPr bwMode="auto">
          <a:xfrm>
            <a:off x="48585" y="6318339"/>
            <a:ext cx="252000" cy="216000"/>
          </a:xfrm>
          <a:prstGeom prst="rect">
            <a:avLst/>
          </a:prstGeom>
          <a:solidFill>
            <a:srgbClr val="DAE0FE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8" name="Прямоугольник 47"/>
          <p:cNvSpPr/>
          <p:nvPr/>
        </p:nvSpPr>
        <p:spPr bwMode="auto">
          <a:xfrm>
            <a:off x="48585" y="6573925"/>
            <a:ext cx="252000" cy="216000"/>
          </a:xfrm>
          <a:prstGeom prst="rect">
            <a:avLst/>
          </a:prstGeom>
          <a:solidFill>
            <a:srgbClr val="BFC2F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9" name="Прямоугольник 48"/>
          <p:cNvSpPr/>
          <p:nvPr/>
        </p:nvSpPr>
        <p:spPr bwMode="auto">
          <a:xfrm>
            <a:off x="2157074" y="6318877"/>
            <a:ext cx="252000" cy="216000"/>
          </a:xfrm>
          <a:prstGeom prst="rect">
            <a:avLst/>
          </a:prstGeom>
          <a:solidFill>
            <a:srgbClr val="6067F2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Прямоугольник 49"/>
          <p:cNvSpPr/>
          <p:nvPr/>
        </p:nvSpPr>
        <p:spPr bwMode="auto">
          <a:xfrm>
            <a:off x="48389" y="6054980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1" name="TextBox 27"/>
          <p:cNvSpPr txBox="1">
            <a:spLocks noChangeArrowheads="1"/>
          </p:cNvSpPr>
          <p:nvPr/>
        </p:nvSpPr>
        <p:spPr bwMode="auto">
          <a:xfrm>
            <a:off x="7265986" y="5995205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- 230-239 мм</a:t>
            </a:r>
          </a:p>
        </p:txBody>
      </p:sp>
      <p:sp>
        <p:nvSpPr>
          <p:cNvPr id="52" name="TextBox 27"/>
          <p:cNvSpPr txBox="1">
            <a:spLocks noChangeArrowheads="1"/>
          </p:cNvSpPr>
          <p:nvPr/>
        </p:nvSpPr>
        <p:spPr bwMode="auto">
          <a:xfrm>
            <a:off x="4884573" y="6525368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- 220-229 мм</a:t>
            </a:r>
          </a:p>
        </p:txBody>
      </p:sp>
      <p:sp>
        <p:nvSpPr>
          <p:cNvPr id="53" name="TextBox 27"/>
          <p:cNvSpPr txBox="1">
            <a:spLocks noChangeArrowheads="1"/>
          </p:cNvSpPr>
          <p:nvPr/>
        </p:nvSpPr>
        <p:spPr bwMode="auto">
          <a:xfrm>
            <a:off x="4884573" y="6258004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- 210-219 мм</a:t>
            </a:r>
          </a:p>
        </p:txBody>
      </p:sp>
      <p:sp>
        <p:nvSpPr>
          <p:cNvPr id="54" name="TextBox 27"/>
          <p:cNvSpPr txBox="1">
            <a:spLocks noChangeArrowheads="1"/>
          </p:cNvSpPr>
          <p:nvPr/>
        </p:nvSpPr>
        <p:spPr bwMode="auto">
          <a:xfrm>
            <a:off x="4881886" y="5988876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- 200-209 мм</a:t>
            </a:r>
          </a:p>
        </p:txBody>
      </p:sp>
      <p:sp>
        <p:nvSpPr>
          <p:cNvPr id="55" name="TextBox 27"/>
          <p:cNvSpPr txBox="1">
            <a:spLocks noChangeArrowheads="1"/>
          </p:cNvSpPr>
          <p:nvPr/>
        </p:nvSpPr>
        <p:spPr bwMode="auto">
          <a:xfrm>
            <a:off x="2409074" y="6525368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- 190-199 мм</a:t>
            </a:r>
          </a:p>
        </p:txBody>
      </p:sp>
      <p:sp>
        <p:nvSpPr>
          <p:cNvPr id="56" name="TextBox 27"/>
          <p:cNvSpPr txBox="1">
            <a:spLocks noChangeArrowheads="1"/>
          </p:cNvSpPr>
          <p:nvPr/>
        </p:nvSpPr>
        <p:spPr bwMode="auto">
          <a:xfrm>
            <a:off x="2409074" y="6270320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- 180-189 мм</a:t>
            </a:r>
          </a:p>
        </p:txBody>
      </p:sp>
      <p:sp>
        <p:nvSpPr>
          <p:cNvPr id="57" name="TextBox 27"/>
          <p:cNvSpPr txBox="1">
            <a:spLocks noChangeArrowheads="1"/>
          </p:cNvSpPr>
          <p:nvPr/>
        </p:nvSpPr>
        <p:spPr bwMode="auto">
          <a:xfrm>
            <a:off x="300881" y="6525368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160-169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58" name="TextBox 27"/>
          <p:cNvSpPr txBox="1">
            <a:spLocks noChangeArrowheads="1"/>
          </p:cNvSpPr>
          <p:nvPr/>
        </p:nvSpPr>
        <p:spPr bwMode="auto">
          <a:xfrm>
            <a:off x="297673" y="6267718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1-159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59" name="TextBox 27"/>
          <p:cNvSpPr txBox="1">
            <a:spLocks noChangeArrowheads="1"/>
          </p:cNvSpPr>
          <p:nvPr/>
        </p:nvSpPr>
        <p:spPr bwMode="auto">
          <a:xfrm>
            <a:off x="300881" y="5996657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- 0 мм</a:t>
            </a:r>
          </a:p>
        </p:txBody>
      </p:sp>
      <p:sp>
        <p:nvSpPr>
          <p:cNvPr id="60" name="Прямоугольник 59"/>
          <p:cNvSpPr/>
          <p:nvPr/>
        </p:nvSpPr>
        <p:spPr bwMode="auto">
          <a:xfrm>
            <a:off x="2157074" y="6055398"/>
            <a:ext cx="252000" cy="216000"/>
          </a:xfrm>
          <a:prstGeom prst="rect">
            <a:avLst/>
          </a:prstGeom>
          <a:solidFill>
            <a:srgbClr val="ADB1F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1" name="TextBox 27"/>
          <p:cNvSpPr txBox="1">
            <a:spLocks noChangeArrowheads="1"/>
          </p:cNvSpPr>
          <p:nvPr/>
        </p:nvSpPr>
        <p:spPr bwMode="auto">
          <a:xfrm>
            <a:off x="2409074" y="6006423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- 170-179 мм</a:t>
            </a:r>
          </a:p>
        </p:txBody>
      </p:sp>
      <p:sp>
        <p:nvSpPr>
          <p:cNvPr id="62" name="Прямоугольник 61"/>
          <p:cNvSpPr/>
          <p:nvPr/>
        </p:nvSpPr>
        <p:spPr bwMode="auto">
          <a:xfrm>
            <a:off x="7015163" y="6581586"/>
            <a:ext cx="252000" cy="216000"/>
          </a:xfrm>
          <a:prstGeom prst="rect">
            <a:avLst/>
          </a:prstGeom>
          <a:solidFill>
            <a:srgbClr val="020828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3" name="TextBox 27"/>
          <p:cNvSpPr txBox="1">
            <a:spLocks noChangeArrowheads="1"/>
          </p:cNvSpPr>
          <p:nvPr/>
        </p:nvSpPr>
        <p:spPr bwMode="auto">
          <a:xfrm>
            <a:off x="7267460" y="6525368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250 и более </a:t>
            </a:r>
            <a:r>
              <a:rPr lang="ru-RU" sz="1100" dirty="0">
                <a:latin typeface="+mn-lt"/>
              </a:rPr>
              <a:t>мм</a:t>
            </a:r>
          </a:p>
        </p:txBody>
      </p:sp>
      <p:pic>
        <p:nvPicPr>
          <p:cNvPr id="34" name="Рисунок 3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1" y="1221913"/>
            <a:ext cx="3060000" cy="4439335"/>
          </a:xfrm>
          <a:prstGeom prst="rect">
            <a:avLst/>
          </a:prstGeom>
        </p:spPr>
      </p:pic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6087283" y="631826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Прогнозируемое количество запасов </a:t>
            </a:r>
            <a:r>
              <a:rPr lang="ru-RU" sz="1100" dirty="0">
                <a:solidFill>
                  <a:srgbClr val="000000"/>
                </a:solidFill>
                <a:cs typeface="Times New Roman" pitchFamily="18" charset="0"/>
              </a:rPr>
              <a:t>влаги в снежном покрове</a:t>
            </a:r>
            <a:r>
              <a:rPr lang="ru-RU" sz="1100" dirty="0">
                <a:solidFill>
                  <a:srgbClr val="000000"/>
                </a:solidFill>
              </a:rPr>
              <a:t> </a:t>
            </a:r>
            <a:r>
              <a:rPr lang="ru-RU" sz="1100" dirty="0" smtClean="0">
                <a:solidFill>
                  <a:srgbClr val="000000"/>
                </a:solidFill>
              </a:rPr>
              <a:t>в  2018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sp>
        <p:nvSpPr>
          <p:cNvPr id="40" name="TextBox 1"/>
          <p:cNvSpPr txBox="1">
            <a:spLocks noChangeArrowheads="1"/>
          </p:cNvSpPr>
          <p:nvPr/>
        </p:nvSpPr>
        <p:spPr bwMode="auto">
          <a:xfrm>
            <a:off x="3042000" y="631826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Запасы </a:t>
            </a:r>
            <a:r>
              <a:rPr lang="ru-RU" sz="1100" dirty="0">
                <a:solidFill>
                  <a:srgbClr val="000000"/>
                </a:solidFill>
                <a:cs typeface="Times New Roman" pitchFamily="18" charset="0"/>
              </a:rPr>
              <a:t>влаги в снежном покрове</a:t>
            </a:r>
            <a:r>
              <a:rPr lang="ru-RU" sz="1100" dirty="0">
                <a:solidFill>
                  <a:srgbClr val="000000"/>
                </a:solidFill>
              </a:rPr>
              <a:t> </a:t>
            </a:r>
          </a:p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в 2017 году 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pic>
        <p:nvPicPr>
          <p:cNvPr id="45" name="Рисунок 4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r="35093"/>
          <a:stretch/>
        </p:blipFill>
        <p:spPr>
          <a:xfrm>
            <a:off x="3042902" y="1221913"/>
            <a:ext cx="3060001" cy="4439335"/>
          </a:xfrm>
          <a:prstGeom prst="rect">
            <a:avLst/>
          </a:prstGeom>
        </p:spPr>
      </p:pic>
      <p:pic>
        <p:nvPicPr>
          <p:cNvPr id="46" name="Рисунок 4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6102903" y="1229401"/>
            <a:ext cx="3044380" cy="4431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928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4579" name="TextBox 1"/>
          <p:cNvSpPr txBox="1">
            <a:spLocks noChangeArrowheads="1"/>
          </p:cNvSpPr>
          <p:nvPr/>
        </p:nvSpPr>
        <p:spPr bwMode="auto">
          <a:xfrm>
            <a:off x="0" y="605367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Прогнозируемая высота снежного покрова в </a:t>
            </a:r>
            <a:r>
              <a:rPr lang="ru-RU" sz="1100" dirty="0" smtClean="0">
                <a:solidFill>
                  <a:srgbClr val="000000"/>
                </a:solidFill>
              </a:rPr>
              <a:t>2017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Удмуртской Республики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825E798E-ABDB-4F6A-AF79-CBFA8FEFE151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22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55643" y="3277690"/>
            <a:ext cx="144016" cy="461665"/>
          </a:xfrm>
          <a:prstGeom prst="rect">
            <a:avLst/>
          </a:prstGeom>
          <a:solidFill>
            <a:srgbClr val="00A29E"/>
          </a:solidFill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0" y="1206567"/>
            <a:ext cx="3042000" cy="4382673"/>
          </a:xfrm>
          <a:prstGeom prst="rect">
            <a:avLst/>
          </a:prstGeom>
        </p:spPr>
      </p:pic>
      <p:sp>
        <p:nvSpPr>
          <p:cNvPr id="38" name="Rectangle 51"/>
          <p:cNvSpPr>
            <a:spLocks noChangeAspect="1" noChangeArrowheads="1"/>
          </p:cNvSpPr>
          <p:nvPr/>
        </p:nvSpPr>
        <p:spPr bwMode="auto">
          <a:xfrm>
            <a:off x="0" y="6014699"/>
            <a:ext cx="9144000" cy="84330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/>
              <a:t>     </a:t>
            </a:r>
          </a:p>
          <a:p>
            <a:pPr defTabSz="1268413">
              <a:defRPr/>
            </a:pPr>
            <a:r>
              <a:rPr lang="ru-RU" sz="1100" dirty="0"/>
              <a:t>   </a:t>
            </a:r>
          </a:p>
          <a:p>
            <a:pPr defTabSz="1268413">
              <a:defRPr/>
            </a:pPr>
            <a:r>
              <a:rPr lang="ru-RU" sz="1100" dirty="0"/>
              <a:t>     </a:t>
            </a:r>
          </a:p>
        </p:txBody>
      </p:sp>
      <p:sp>
        <p:nvSpPr>
          <p:cNvPr id="39" name="Text Box 47"/>
          <p:cNvSpPr txBox="1">
            <a:spLocks noChangeArrowheads="1"/>
          </p:cNvSpPr>
          <p:nvPr/>
        </p:nvSpPr>
        <p:spPr bwMode="auto">
          <a:xfrm>
            <a:off x="0" y="5728908"/>
            <a:ext cx="9128125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40" name="TextBox 27"/>
          <p:cNvSpPr txBox="1">
            <a:spLocks noChangeArrowheads="1"/>
          </p:cNvSpPr>
          <p:nvPr/>
        </p:nvSpPr>
        <p:spPr bwMode="auto">
          <a:xfrm>
            <a:off x="7267460" y="6258124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100-109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45" name="Прямоугольник 44"/>
          <p:cNvSpPr/>
          <p:nvPr/>
        </p:nvSpPr>
        <p:spPr bwMode="auto">
          <a:xfrm>
            <a:off x="2157074" y="6573925"/>
            <a:ext cx="252000" cy="216000"/>
          </a:xfrm>
          <a:prstGeom prst="rect">
            <a:avLst/>
          </a:prstGeom>
          <a:solidFill>
            <a:srgbClr val="4037F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6" name="Прямоугольник 45"/>
          <p:cNvSpPr/>
          <p:nvPr/>
        </p:nvSpPr>
        <p:spPr bwMode="auto">
          <a:xfrm>
            <a:off x="4629886" y="6051053"/>
            <a:ext cx="252000" cy="216000"/>
          </a:xfrm>
          <a:prstGeom prst="rect">
            <a:avLst/>
          </a:prstGeom>
          <a:solidFill>
            <a:srgbClr val="1919E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6" name="Прямоугольник 65"/>
          <p:cNvSpPr/>
          <p:nvPr/>
        </p:nvSpPr>
        <p:spPr bwMode="auto">
          <a:xfrm>
            <a:off x="4632573" y="6318339"/>
            <a:ext cx="252000" cy="216000"/>
          </a:xfrm>
          <a:prstGeom prst="rect">
            <a:avLst/>
          </a:prstGeom>
          <a:solidFill>
            <a:srgbClr val="0E20A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7" name="Прямоугольник 66"/>
          <p:cNvSpPr/>
          <p:nvPr/>
        </p:nvSpPr>
        <p:spPr bwMode="auto">
          <a:xfrm>
            <a:off x="4632573" y="6581586"/>
            <a:ext cx="252000" cy="216000"/>
          </a:xfrm>
          <a:prstGeom prst="rect">
            <a:avLst/>
          </a:prstGeom>
          <a:solidFill>
            <a:srgbClr val="05129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8" name="Прямоугольник 67"/>
          <p:cNvSpPr/>
          <p:nvPr/>
        </p:nvSpPr>
        <p:spPr bwMode="auto">
          <a:xfrm>
            <a:off x="7013986" y="6055398"/>
            <a:ext cx="252000" cy="216000"/>
          </a:xfrm>
          <a:prstGeom prst="rect">
            <a:avLst/>
          </a:prstGeom>
          <a:solidFill>
            <a:srgbClr val="0303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9" name="Прямоугольник 68"/>
          <p:cNvSpPr/>
          <p:nvPr/>
        </p:nvSpPr>
        <p:spPr bwMode="auto">
          <a:xfrm>
            <a:off x="7013986" y="6316275"/>
            <a:ext cx="252000" cy="216000"/>
          </a:xfrm>
          <a:prstGeom prst="rect">
            <a:avLst/>
          </a:prstGeom>
          <a:solidFill>
            <a:srgbClr val="030E4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0" name="Прямоугольник 69"/>
          <p:cNvSpPr/>
          <p:nvPr/>
        </p:nvSpPr>
        <p:spPr bwMode="auto">
          <a:xfrm>
            <a:off x="48585" y="6318339"/>
            <a:ext cx="252000" cy="216000"/>
          </a:xfrm>
          <a:prstGeom prst="rect">
            <a:avLst/>
          </a:prstGeom>
          <a:solidFill>
            <a:srgbClr val="DAE0FE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1" name="Прямоугольник 70"/>
          <p:cNvSpPr/>
          <p:nvPr/>
        </p:nvSpPr>
        <p:spPr bwMode="auto">
          <a:xfrm>
            <a:off x="48585" y="6573925"/>
            <a:ext cx="252000" cy="216000"/>
          </a:xfrm>
          <a:prstGeom prst="rect">
            <a:avLst/>
          </a:prstGeom>
          <a:solidFill>
            <a:srgbClr val="BFC2F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2" name="Прямоугольник 71"/>
          <p:cNvSpPr/>
          <p:nvPr/>
        </p:nvSpPr>
        <p:spPr bwMode="auto">
          <a:xfrm>
            <a:off x="2157074" y="6318877"/>
            <a:ext cx="252000" cy="216000"/>
          </a:xfrm>
          <a:prstGeom prst="rect">
            <a:avLst/>
          </a:prstGeom>
          <a:solidFill>
            <a:srgbClr val="6067F2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3" name="Прямоугольник 72"/>
          <p:cNvSpPr/>
          <p:nvPr/>
        </p:nvSpPr>
        <p:spPr bwMode="auto">
          <a:xfrm>
            <a:off x="48389" y="6054980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74" name="TextBox 27"/>
          <p:cNvSpPr txBox="1">
            <a:spLocks noChangeArrowheads="1"/>
          </p:cNvSpPr>
          <p:nvPr/>
        </p:nvSpPr>
        <p:spPr bwMode="auto">
          <a:xfrm>
            <a:off x="7265986" y="5995205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90-99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75" name="TextBox 27"/>
          <p:cNvSpPr txBox="1">
            <a:spLocks noChangeArrowheads="1"/>
          </p:cNvSpPr>
          <p:nvPr/>
        </p:nvSpPr>
        <p:spPr bwMode="auto">
          <a:xfrm>
            <a:off x="4884573" y="6525368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80-89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76" name="TextBox 27"/>
          <p:cNvSpPr txBox="1">
            <a:spLocks noChangeArrowheads="1"/>
          </p:cNvSpPr>
          <p:nvPr/>
        </p:nvSpPr>
        <p:spPr bwMode="auto">
          <a:xfrm>
            <a:off x="4884573" y="6258004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70-79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77" name="TextBox 27"/>
          <p:cNvSpPr txBox="1">
            <a:spLocks noChangeArrowheads="1"/>
          </p:cNvSpPr>
          <p:nvPr/>
        </p:nvSpPr>
        <p:spPr bwMode="auto">
          <a:xfrm>
            <a:off x="4881886" y="5988876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60-69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78" name="TextBox 27"/>
          <p:cNvSpPr txBox="1">
            <a:spLocks noChangeArrowheads="1"/>
          </p:cNvSpPr>
          <p:nvPr/>
        </p:nvSpPr>
        <p:spPr bwMode="auto">
          <a:xfrm>
            <a:off x="2409074" y="6525368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50-59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79" name="TextBox 27"/>
          <p:cNvSpPr txBox="1">
            <a:spLocks noChangeArrowheads="1"/>
          </p:cNvSpPr>
          <p:nvPr/>
        </p:nvSpPr>
        <p:spPr bwMode="auto">
          <a:xfrm>
            <a:off x="2409074" y="6270320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40-49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80" name="TextBox 27"/>
          <p:cNvSpPr txBox="1">
            <a:spLocks noChangeArrowheads="1"/>
          </p:cNvSpPr>
          <p:nvPr/>
        </p:nvSpPr>
        <p:spPr bwMode="auto">
          <a:xfrm>
            <a:off x="300881" y="6525368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20-29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81" name="TextBox 27"/>
          <p:cNvSpPr txBox="1">
            <a:spLocks noChangeArrowheads="1"/>
          </p:cNvSpPr>
          <p:nvPr/>
        </p:nvSpPr>
        <p:spPr bwMode="auto">
          <a:xfrm>
            <a:off x="297673" y="6267718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10-19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82" name="TextBox 27"/>
          <p:cNvSpPr txBox="1">
            <a:spLocks noChangeArrowheads="1"/>
          </p:cNvSpPr>
          <p:nvPr/>
        </p:nvSpPr>
        <p:spPr bwMode="auto">
          <a:xfrm>
            <a:off x="300881" y="5996657"/>
            <a:ext cx="1440000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- 0 мм</a:t>
            </a:r>
          </a:p>
        </p:txBody>
      </p:sp>
      <p:sp>
        <p:nvSpPr>
          <p:cNvPr id="83" name="Прямоугольник 82"/>
          <p:cNvSpPr/>
          <p:nvPr/>
        </p:nvSpPr>
        <p:spPr bwMode="auto">
          <a:xfrm>
            <a:off x="2157074" y="6055398"/>
            <a:ext cx="252000" cy="216000"/>
          </a:xfrm>
          <a:prstGeom prst="rect">
            <a:avLst/>
          </a:prstGeom>
          <a:solidFill>
            <a:srgbClr val="ADB1F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4" name="TextBox 27"/>
          <p:cNvSpPr txBox="1">
            <a:spLocks noChangeArrowheads="1"/>
          </p:cNvSpPr>
          <p:nvPr/>
        </p:nvSpPr>
        <p:spPr bwMode="auto">
          <a:xfrm>
            <a:off x="2409074" y="6006423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30-39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85" name="Прямоугольник 84"/>
          <p:cNvSpPr/>
          <p:nvPr/>
        </p:nvSpPr>
        <p:spPr bwMode="auto">
          <a:xfrm>
            <a:off x="7015163" y="6581586"/>
            <a:ext cx="252000" cy="216000"/>
          </a:xfrm>
          <a:prstGeom prst="rect">
            <a:avLst/>
          </a:prstGeom>
          <a:solidFill>
            <a:srgbClr val="020828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6" name="TextBox 27"/>
          <p:cNvSpPr txBox="1">
            <a:spLocks noChangeArrowheads="1"/>
          </p:cNvSpPr>
          <p:nvPr/>
        </p:nvSpPr>
        <p:spPr bwMode="auto">
          <a:xfrm>
            <a:off x="7267460" y="6525368"/>
            <a:ext cx="14400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110 и более </a:t>
            </a:r>
            <a:r>
              <a:rPr lang="ru-RU" sz="1100" dirty="0">
                <a:latin typeface="+mn-lt"/>
              </a:rPr>
              <a:t>мм</a:t>
            </a:r>
          </a:p>
        </p:txBody>
      </p:sp>
      <p:sp>
        <p:nvSpPr>
          <p:cNvPr id="87" name="TextBox 1"/>
          <p:cNvSpPr txBox="1">
            <a:spLocks noChangeArrowheads="1"/>
          </p:cNvSpPr>
          <p:nvPr/>
        </p:nvSpPr>
        <p:spPr bwMode="auto">
          <a:xfrm>
            <a:off x="6091557" y="62071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Прогнозируемая высота снежного покрова в </a:t>
            </a:r>
            <a:r>
              <a:rPr lang="ru-RU" sz="1100" dirty="0" smtClean="0">
                <a:solidFill>
                  <a:srgbClr val="000000"/>
                </a:solidFill>
              </a:rPr>
              <a:t>2018 году на </a:t>
            </a:r>
            <a:r>
              <a:rPr lang="ru-RU" sz="1100" dirty="0">
                <a:solidFill>
                  <a:srgbClr val="000000"/>
                </a:solidFill>
              </a:rPr>
              <a:t>территории Удмуртской Республики</a:t>
            </a:r>
          </a:p>
        </p:txBody>
      </p:sp>
      <p:sp>
        <p:nvSpPr>
          <p:cNvPr id="88" name="TextBox 1"/>
          <p:cNvSpPr txBox="1">
            <a:spLocks noChangeArrowheads="1"/>
          </p:cNvSpPr>
          <p:nvPr/>
        </p:nvSpPr>
        <p:spPr bwMode="auto">
          <a:xfrm>
            <a:off x="3042000" y="624947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Зарегистрированная высота снежного покрова в 2017 году на территории Удмуртской Республики</a:t>
            </a:r>
          </a:p>
        </p:txBody>
      </p:sp>
      <p:pic>
        <p:nvPicPr>
          <p:cNvPr id="89" name="Рисунок 8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3051000" y="1206567"/>
            <a:ext cx="3041999" cy="4382673"/>
          </a:xfrm>
          <a:prstGeom prst="rect">
            <a:avLst/>
          </a:prstGeom>
        </p:spPr>
      </p:pic>
      <p:pic>
        <p:nvPicPr>
          <p:cNvPr id="90" name="Рисунок 8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36" r="35094"/>
          <a:stretch/>
        </p:blipFill>
        <p:spPr>
          <a:xfrm>
            <a:off x="6102000" y="1206567"/>
            <a:ext cx="3049556" cy="4382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8079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27651" name="TextBox 1"/>
          <p:cNvSpPr txBox="1">
            <a:spLocks noChangeArrowheads="1"/>
          </p:cNvSpPr>
          <p:nvPr/>
        </p:nvSpPr>
        <p:spPr bwMode="auto">
          <a:xfrm>
            <a:off x="-3532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 возникновения подтоплений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в 2017 году </a:t>
            </a:r>
            <a:r>
              <a:rPr lang="ru-RU" sz="1100" dirty="0">
                <a:solidFill>
                  <a:srgbClr val="000000"/>
                </a:solidFill>
              </a:rPr>
              <a:t>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D3E6EEA6-1583-47B1-BAEC-CF85A2606C7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27657" name="Text Box 47"/>
          <p:cNvSpPr txBox="1">
            <a:spLocks noChangeArrowheads="1"/>
          </p:cNvSpPr>
          <p:nvPr/>
        </p:nvSpPr>
        <p:spPr bwMode="auto">
          <a:xfrm>
            <a:off x="0" y="5705672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Условные обозначения</a:t>
            </a:r>
          </a:p>
        </p:txBody>
      </p:sp>
      <p:sp>
        <p:nvSpPr>
          <p:cNvPr id="11" name="Rectangle 51"/>
          <p:cNvSpPr>
            <a:spLocks noChangeAspect="1" noChangeArrowheads="1"/>
          </p:cNvSpPr>
          <p:nvPr/>
        </p:nvSpPr>
        <p:spPr bwMode="auto">
          <a:xfrm>
            <a:off x="0" y="5978189"/>
            <a:ext cx="9143999" cy="8893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dirty="0">
                <a:solidFill>
                  <a:srgbClr val="000000"/>
                </a:solidFill>
                <a:latin typeface="+mn-lt"/>
                <a:cs typeface="Arial" charset="0"/>
              </a:rPr>
              <a:t>     </a:t>
            </a:r>
          </a:p>
          <a:p>
            <a:pPr defTabSz="12684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dirty="0">
                <a:solidFill>
                  <a:srgbClr val="000000"/>
                </a:solidFill>
                <a:latin typeface="+mn-lt"/>
                <a:cs typeface="Arial" charset="0"/>
              </a:rPr>
              <a:t>   </a:t>
            </a:r>
          </a:p>
          <a:p>
            <a:pPr defTabSz="12684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dirty="0">
                <a:solidFill>
                  <a:srgbClr val="000000"/>
                </a:solidFill>
                <a:latin typeface="+mn-lt"/>
                <a:cs typeface="Arial" charset="0"/>
              </a:rPr>
              <a:t>     </a:t>
            </a:r>
          </a:p>
        </p:txBody>
      </p:sp>
      <p:sp>
        <p:nvSpPr>
          <p:cNvPr id="12" name="Прямоугольник 11"/>
          <p:cNvSpPr/>
          <p:nvPr/>
        </p:nvSpPr>
        <p:spPr bwMode="auto">
          <a:xfrm>
            <a:off x="4572000" y="6184020"/>
            <a:ext cx="252000" cy="252000"/>
          </a:xfrm>
          <a:prstGeom prst="rect">
            <a:avLst/>
          </a:prstGeom>
          <a:solidFill>
            <a:srgbClr val="3FD8E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 bwMode="auto">
          <a:xfrm>
            <a:off x="4564062" y="6530714"/>
            <a:ext cx="252000" cy="252000"/>
          </a:xfrm>
          <a:prstGeom prst="rect">
            <a:avLst/>
          </a:prstGeom>
          <a:solidFill>
            <a:srgbClr val="12B6CC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7661" name="TextBox 25"/>
          <p:cNvSpPr txBox="1">
            <a:spLocks noChangeArrowheads="1"/>
          </p:cNvSpPr>
          <p:nvPr/>
        </p:nvSpPr>
        <p:spPr bwMode="auto">
          <a:xfrm>
            <a:off x="2395105" y="6527379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+mn-lt"/>
              </a:rPr>
              <a:t>- 2 случая</a:t>
            </a:r>
          </a:p>
        </p:txBody>
      </p:sp>
      <p:sp>
        <p:nvSpPr>
          <p:cNvPr id="27662" name="TextBox 26"/>
          <p:cNvSpPr txBox="1">
            <a:spLocks noChangeArrowheads="1"/>
          </p:cNvSpPr>
          <p:nvPr/>
        </p:nvSpPr>
        <p:spPr bwMode="auto">
          <a:xfrm>
            <a:off x="4843377" y="6165304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>
                <a:solidFill>
                  <a:srgbClr val="000000"/>
                </a:solidFill>
                <a:latin typeface="+mn-lt"/>
              </a:rPr>
              <a:t>- 3 случая</a:t>
            </a:r>
          </a:p>
        </p:txBody>
      </p:sp>
      <p:sp>
        <p:nvSpPr>
          <p:cNvPr id="27663" name="TextBox 27"/>
          <p:cNvSpPr txBox="1">
            <a:spLocks noChangeArrowheads="1"/>
          </p:cNvSpPr>
          <p:nvPr/>
        </p:nvSpPr>
        <p:spPr bwMode="auto">
          <a:xfrm>
            <a:off x="7606939" y="6165304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- 5 случаев</a:t>
            </a: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7335562" y="6184020"/>
            <a:ext cx="252000" cy="252000"/>
          </a:xfrm>
          <a:prstGeom prst="rect">
            <a:avLst/>
          </a:prstGeom>
          <a:solidFill>
            <a:srgbClr val="0F9AA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7335562" y="6530714"/>
            <a:ext cx="252000" cy="252000"/>
          </a:xfrm>
          <a:prstGeom prst="rect">
            <a:avLst/>
          </a:prstGeom>
          <a:solidFill>
            <a:srgbClr val="08596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7666" name="TextBox 27"/>
          <p:cNvSpPr txBox="1">
            <a:spLocks noChangeArrowheads="1"/>
          </p:cNvSpPr>
          <p:nvPr/>
        </p:nvSpPr>
        <p:spPr bwMode="auto">
          <a:xfrm>
            <a:off x="4843377" y="6527378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- 4 случая</a:t>
            </a:r>
          </a:p>
        </p:txBody>
      </p:sp>
      <p:sp>
        <p:nvSpPr>
          <p:cNvPr id="27667" name="TextBox 27"/>
          <p:cNvSpPr txBox="1">
            <a:spLocks noChangeArrowheads="1"/>
          </p:cNvSpPr>
          <p:nvPr/>
        </p:nvSpPr>
        <p:spPr bwMode="auto">
          <a:xfrm>
            <a:off x="7606939" y="6527379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- 6 случаев</a:t>
            </a:r>
          </a:p>
        </p:txBody>
      </p:sp>
      <p:sp>
        <p:nvSpPr>
          <p:cNvPr id="21" name="Прямоугольник 20"/>
          <p:cNvSpPr/>
          <p:nvPr/>
        </p:nvSpPr>
        <p:spPr bwMode="auto">
          <a:xfrm>
            <a:off x="2119665" y="6170857"/>
            <a:ext cx="252000" cy="252000"/>
          </a:xfrm>
          <a:prstGeom prst="rect">
            <a:avLst/>
          </a:prstGeom>
          <a:solidFill>
            <a:srgbClr val="87E8F5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2" name="Прямоугольник 21"/>
          <p:cNvSpPr/>
          <p:nvPr/>
        </p:nvSpPr>
        <p:spPr bwMode="auto">
          <a:xfrm>
            <a:off x="107504" y="6525344"/>
            <a:ext cx="252000" cy="25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 bwMode="auto">
          <a:xfrm>
            <a:off x="2119665" y="6530355"/>
            <a:ext cx="252000" cy="252000"/>
          </a:xfrm>
          <a:prstGeom prst="rect">
            <a:avLst/>
          </a:prstGeom>
          <a:solidFill>
            <a:srgbClr val="6AE2F2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7671" name="TextBox 25"/>
          <p:cNvSpPr txBox="1">
            <a:spLocks noChangeArrowheads="1"/>
          </p:cNvSpPr>
          <p:nvPr/>
        </p:nvSpPr>
        <p:spPr bwMode="auto">
          <a:xfrm>
            <a:off x="359504" y="6498954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- 0 случаев</a:t>
            </a:r>
          </a:p>
        </p:txBody>
      </p:sp>
      <p:sp>
        <p:nvSpPr>
          <p:cNvPr id="27672" name="TextBox 25"/>
          <p:cNvSpPr txBox="1">
            <a:spLocks noChangeArrowheads="1"/>
          </p:cNvSpPr>
          <p:nvPr/>
        </p:nvSpPr>
        <p:spPr bwMode="auto">
          <a:xfrm>
            <a:off x="2395105" y="6165304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- 1 случай</a:t>
            </a:r>
          </a:p>
        </p:txBody>
      </p:sp>
      <p:sp>
        <p:nvSpPr>
          <p:cNvPr id="27654" name="TextBox 25"/>
          <p:cNvSpPr txBox="1">
            <a:spLocks noChangeArrowheads="1"/>
          </p:cNvSpPr>
          <p:nvPr/>
        </p:nvSpPr>
        <p:spPr bwMode="auto">
          <a:xfrm>
            <a:off x="330981" y="6239800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</a:t>
            </a:r>
            <a:r>
              <a:rPr lang="ru-RU" sz="1100" dirty="0" err="1">
                <a:solidFill>
                  <a:srgbClr val="000000"/>
                </a:solidFill>
                <a:latin typeface="+mn-lt"/>
              </a:rPr>
              <a:t>гидропост</a:t>
            </a:r>
            <a:endParaRPr lang="ru-RU" sz="11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62066" y="6305845"/>
            <a:ext cx="142875" cy="130175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sp>
        <p:nvSpPr>
          <p:cNvPr id="26" name="TextBox 42"/>
          <p:cNvSpPr txBox="1">
            <a:spLocks noChangeArrowheads="1"/>
          </p:cNvSpPr>
          <p:nvPr/>
        </p:nvSpPr>
        <p:spPr bwMode="auto">
          <a:xfrm>
            <a:off x="330981" y="5978190"/>
            <a:ext cx="196691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  <a:latin typeface="+mn-lt"/>
              </a:rPr>
              <a:t>- </a:t>
            </a:r>
            <a:r>
              <a:rPr lang="ru-RU" sz="1100" dirty="0" err="1">
                <a:solidFill>
                  <a:srgbClr val="000000"/>
                </a:solidFill>
                <a:latin typeface="+mn-lt"/>
              </a:rPr>
              <a:t>затороопасный</a:t>
            </a:r>
            <a:r>
              <a:rPr lang="ru-RU" sz="1100" dirty="0">
                <a:solidFill>
                  <a:srgbClr val="000000"/>
                </a:solidFill>
                <a:latin typeface="+mn-lt"/>
              </a:rPr>
              <a:t> участок</a:t>
            </a:r>
          </a:p>
        </p:txBody>
      </p:sp>
      <p:sp>
        <p:nvSpPr>
          <p:cNvPr id="27" name="Овал 26"/>
          <p:cNvSpPr/>
          <p:nvPr/>
        </p:nvSpPr>
        <p:spPr>
          <a:xfrm>
            <a:off x="162066" y="6037558"/>
            <a:ext cx="142875" cy="14287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100">
              <a:solidFill>
                <a:srgbClr val="FFFFFF"/>
              </a:solidFill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96" t="10639" r="26424"/>
          <a:stretch/>
        </p:blipFill>
        <p:spPr>
          <a:xfrm>
            <a:off x="-1" y="1223523"/>
            <a:ext cx="3056469" cy="4397493"/>
          </a:xfrm>
          <a:prstGeom prst="rect">
            <a:avLst/>
          </a:prstGeom>
        </p:spPr>
      </p:pic>
      <p:sp>
        <p:nvSpPr>
          <p:cNvPr id="28" name="TextBox 1"/>
          <p:cNvSpPr txBox="1">
            <a:spLocks noChangeArrowheads="1"/>
          </p:cNvSpPr>
          <p:nvPr/>
        </p:nvSpPr>
        <p:spPr bwMode="auto">
          <a:xfrm>
            <a:off x="6084000" y="61489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 возникновения подтоплений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в 2018 году </a:t>
            </a:r>
            <a:r>
              <a:rPr lang="ru-RU" sz="1100" dirty="0">
                <a:solidFill>
                  <a:srgbClr val="000000"/>
                </a:solidFill>
              </a:rPr>
              <a:t>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sp>
        <p:nvSpPr>
          <p:cNvPr id="29" name="TextBox 1"/>
          <p:cNvSpPr txBox="1">
            <a:spLocks noChangeArrowheads="1"/>
          </p:cNvSpPr>
          <p:nvPr/>
        </p:nvSpPr>
        <p:spPr bwMode="auto">
          <a:xfrm>
            <a:off x="3160062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Зарегистрированное количество подтоплений в 2017 году 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04" t="10507" r="26423"/>
          <a:stretch/>
        </p:blipFill>
        <p:spPr>
          <a:xfrm>
            <a:off x="3059832" y="1223523"/>
            <a:ext cx="3056468" cy="4397493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96" t="10507" r="26424"/>
          <a:stretch/>
        </p:blipFill>
        <p:spPr>
          <a:xfrm>
            <a:off x="6116300" y="1223523"/>
            <a:ext cx="3027699" cy="4397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93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6748793"/>
              </p:ext>
            </p:extLst>
          </p:nvPr>
        </p:nvGraphicFramePr>
        <p:xfrm>
          <a:off x="-1" y="642939"/>
          <a:ext cx="9143999" cy="6137566"/>
        </p:xfrm>
        <a:graphic>
          <a:graphicData uri="http://schemas.openxmlformats.org/drawingml/2006/table">
            <a:tbl>
              <a:tblPr/>
              <a:tblGrid>
                <a:gridCol w="1691681"/>
                <a:gridCol w="1008112"/>
                <a:gridCol w="1224136"/>
                <a:gridCol w="1311750"/>
                <a:gridCol w="1075824"/>
                <a:gridCol w="1434432"/>
                <a:gridCol w="1398064"/>
              </a:tblGrid>
              <a:tr h="200119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Подтопления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369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 в 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на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0,2417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0,2707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0,2584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0,3679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5543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0,3679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274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0,2417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0,3347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0,2240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0,3679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462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0,3033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24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8423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0" y="627728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b="1" dirty="0">
                <a:solidFill>
                  <a:srgbClr val="000000"/>
                </a:solidFill>
              </a:rPr>
              <a:t>Зарегистрированное количество угроз ЧС, </a:t>
            </a:r>
          </a:p>
          <a:p>
            <a:pPr algn="ctr"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ru-RU" b="1" dirty="0">
                <a:solidFill>
                  <a:srgbClr val="000000"/>
                </a:solidFill>
              </a:rPr>
              <a:t>вызванных подтоплениями муниципальных образований Удмуртской </a:t>
            </a:r>
            <a:r>
              <a:rPr lang="ru-RU" b="1" dirty="0" smtClean="0">
                <a:solidFill>
                  <a:srgbClr val="000000"/>
                </a:solidFill>
              </a:rPr>
              <a:t>Республики в 2017 году</a:t>
            </a:r>
            <a:endParaRPr lang="ru-RU" b="1" dirty="0">
              <a:solidFill>
                <a:srgbClr val="000000"/>
              </a:solidFill>
            </a:endParaRP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981290"/>
              </p:ext>
            </p:extLst>
          </p:nvPr>
        </p:nvGraphicFramePr>
        <p:xfrm>
          <a:off x="4275" y="1412776"/>
          <a:ext cx="9144000" cy="5302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67412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37452"/>
              </p:ext>
            </p:extLst>
          </p:nvPr>
        </p:nvGraphicFramePr>
        <p:xfrm>
          <a:off x="-17463" y="628650"/>
          <a:ext cx="9161463" cy="622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-17463" y="622243"/>
            <a:ext cx="91488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/>
              <a:t>Прогноз уровней воды рек на территории УР при прохождении весеннего паводка 2017  года</a:t>
            </a:r>
          </a:p>
          <a:p>
            <a:pPr algn="ctr"/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3676719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5" name="Диаграмм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479693"/>
              </p:ext>
            </p:extLst>
          </p:nvPr>
        </p:nvGraphicFramePr>
        <p:xfrm>
          <a:off x="0" y="628650"/>
          <a:ext cx="9144000" cy="622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7191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28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5" name="Диаграмм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8688318"/>
              </p:ext>
            </p:extLst>
          </p:nvPr>
        </p:nvGraphicFramePr>
        <p:xfrm>
          <a:off x="9673" y="628650"/>
          <a:ext cx="9144000" cy="60212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40367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3" name="Picture 3" descr="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811" y="618095"/>
            <a:ext cx="4824536" cy="6267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Text Box 137"/>
          <p:cNvSpPr txBox="1">
            <a:spLocks noChangeArrowheads="1"/>
          </p:cNvSpPr>
          <p:nvPr/>
        </p:nvSpPr>
        <p:spPr bwMode="auto">
          <a:xfrm rot="1593903">
            <a:off x="2189163" y="1249363"/>
            <a:ext cx="1154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Чепца</a:t>
            </a:r>
          </a:p>
        </p:txBody>
      </p:sp>
      <p:sp>
        <p:nvSpPr>
          <p:cNvPr id="2054" name="Text Box 138"/>
          <p:cNvSpPr txBox="1">
            <a:spLocks noChangeArrowheads="1"/>
          </p:cNvSpPr>
          <p:nvPr/>
        </p:nvSpPr>
        <p:spPr bwMode="auto">
          <a:xfrm rot="-1764936">
            <a:off x="989013" y="3209925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Кильмезь</a:t>
            </a:r>
          </a:p>
        </p:txBody>
      </p:sp>
      <p:sp>
        <p:nvSpPr>
          <p:cNvPr id="2055" name="Text Box 139"/>
          <p:cNvSpPr txBox="1">
            <a:spLocks noChangeArrowheads="1"/>
          </p:cNvSpPr>
          <p:nvPr/>
        </p:nvSpPr>
        <p:spPr bwMode="auto">
          <a:xfrm rot="4819974">
            <a:off x="3314700" y="1225550"/>
            <a:ext cx="115093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Пызеп</a:t>
            </a:r>
          </a:p>
        </p:txBody>
      </p:sp>
      <p:sp>
        <p:nvSpPr>
          <p:cNvPr id="2056" name="Прямоугольник 62"/>
          <p:cNvSpPr>
            <a:spLocks noChangeArrowheads="1"/>
          </p:cNvSpPr>
          <p:nvPr/>
        </p:nvSpPr>
        <p:spPr bwMode="auto">
          <a:xfrm>
            <a:off x="3750469" y="1652406"/>
            <a:ext cx="1034256" cy="2159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Полом</a:t>
            </a:r>
          </a:p>
        </p:txBody>
      </p:sp>
      <p:sp>
        <p:nvSpPr>
          <p:cNvPr id="2057" name="Прямоугольник 62"/>
          <p:cNvSpPr>
            <a:spLocks noChangeArrowheads="1"/>
          </p:cNvSpPr>
          <p:nvPr/>
        </p:nvSpPr>
        <p:spPr bwMode="auto">
          <a:xfrm>
            <a:off x="2000250" y="1714500"/>
            <a:ext cx="10715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Кожило</a:t>
            </a:r>
          </a:p>
        </p:txBody>
      </p:sp>
      <p:sp>
        <p:nvSpPr>
          <p:cNvPr id="2058" name="Прямоугольник 62"/>
          <p:cNvSpPr>
            <a:spLocks noChangeArrowheads="1"/>
          </p:cNvSpPr>
          <p:nvPr/>
        </p:nvSpPr>
        <p:spPr bwMode="auto">
          <a:xfrm>
            <a:off x="3592864" y="1928813"/>
            <a:ext cx="1214437" cy="214312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 smtClean="0">
                <a:latin typeface="Calibri" pitchFamily="34" charset="0"/>
              </a:rPr>
              <a:t>Лесагурт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59" name="Прямоугольник 62"/>
          <p:cNvSpPr>
            <a:spLocks noChangeArrowheads="1"/>
          </p:cNvSpPr>
          <p:nvPr/>
        </p:nvSpPr>
        <p:spPr bwMode="auto">
          <a:xfrm>
            <a:off x="3928993" y="1357313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>
                <a:latin typeface="Calibri" pitchFamily="34" charset="0"/>
              </a:rPr>
              <a:t>Дырпа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60" name="Прямоугольник 62"/>
          <p:cNvSpPr>
            <a:spLocks noChangeArrowheads="1"/>
          </p:cNvSpPr>
          <p:nvPr/>
        </p:nvSpPr>
        <p:spPr bwMode="auto">
          <a:xfrm>
            <a:off x="785813" y="3929063"/>
            <a:ext cx="1212850" cy="2159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с. Кильмезь</a:t>
            </a:r>
          </a:p>
        </p:txBody>
      </p:sp>
      <p:sp>
        <p:nvSpPr>
          <p:cNvPr id="2061" name="Прямоугольник 62"/>
          <p:cNvSpPr>
            <a:spLocks noChangeArrowheads="1"/>
          </p:cNvSpPr>
          <p:nvPr/>
        </p:nvSpPr>
        <p:spPr bwMode="auto">
          <a:xfrm>
            <a:off x="3500438" y="3286125"/>
            <a:ext cx="1357312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Гавриловка</a:t>
            </a:r>
          </a:p>
        </p:txBody>
      </p:sp>
      <p:sp>
        <p:nvSpPr>
          <p:cNvPr id="2062" name="Rectangle 67"/>
          <p:cNvSpPr>
            <a:spLocks noChangeArrowheads="1"/>
          </p:cNvSpPr>
          <p:nvPr/>
        </p:nvSpPr>
        <p:spPr bwMode="auto">
          <a:xfrm rot="-3853802">
            <a:off x="4281761" y="3754537"/>
            <a:ext cx="73129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400" dirty="0">
                <a:solidFill>
                  <a:srgbClr val="0000FF"/>
                </a:solidFill>
                <a:latin typeface="Calibri" pitchFamily="34" charset="0"/>
              </a:rPr>
              <a:t>р. Сива</a:t>
            </a:r>
          </a:p>
        </p:txBody>
      </p:sp>
      <p:sp>
        <p:nvSpPr>
          <p:cNvPr id="27" name="Полилиния 26"/>
          <p:cNvSpPr/>
          <p:nvPr/>
        </p:nvSpPr>
        <p:spPr>
          <a:xfrm>
            <a:off x="4095750" y="2233613"/>
            <a:ext cx="465138" cy="209550"/>
          </a:xfrm>
          <a:custGeom>
            <a:avLst/>
            <a:gdLst>
              <a:gd name="connsiteX0" fmla="*/ 466026 w 466026"/>
              <a:gd name="connsiteY0" fmla="*/ 4056 h 208825"/>
              <a:gd name="connsiteX1" fmla="*/ 455435 w 466026"/>
              <a:gd name="connsiteY1" fmla="*/ 526 h 208825"/>
              <a:gd name="connsiteX2" fmla="*/ 434252 w 466026"/>
              <a:gd name="connsiteY2" fmla="*/ 18178 h 208825"/>
              <a:gd name="connsiteX3" fmla="*/ 423660 w 466026"/>
              <a:gd name="connsiteY3" fmla="*/ 42892 h 208825"/>
              <a:gd name="connsiteX4" fmla="*/ 391886 w 466026"/>
              <a:gd name="connsiteY4" fmla="*/ 57014 h 208825"/>
              <a:gd name="connsiteX5" fmla="*/ 381294 w 466026"/>
              <a:gd name="connsiteY5" fmla="*/ 60544 h 208825"/>
              <a:gd name="connsiteX6" fmla="*/ 370703 w 466026"/>
              <a:gd name="connsiteY6" fmla="*/ 64075 h 208825"/>
              <a:gd name="connsiteX7" fmla="*/ 349520 w 466026"/>
              <a:gd name="connsiteY7" fmla="*/ 74666 h 208825"/>
              <a:gd name="connsiteX8" fmla="*/ 331867 w 466026"/>
              <a:gd name="connsiteY8" fmla="*/ 57014 h 208825"/>
              <a:gd name="connsiteX9" fmla="*/ 314215 w 466026"/>
              <a:gd name="connsiteY9" fmla="*/ 60544 h 208825"/>
              <a:gd name="connsiteX10" fmla="*/ 296562 w 466026"/>
              <a:gd name="connsiteY10" fmla="*/ 85258 h 208825"/>
              <a:gd name="connsiteX11" fmla="*/ 278910 w 466026"/>
              <a:gd name="connsiteY11" fmla="*/ 88788 h 208825"/>
              <a:gd name="connsiteX12" fmla="*/ 264788 w 466026"/>
              <a:gd name="connsiteY12" fmla="*/ 92319 h 208825"/>
              <a:gd name="connsiteX13" fmla="*/ 240074 w 466026"/>
              <a:gd name="connsiteY13" fmla="*/ 102910 h 208825"/>
              <a:gd name="connsiteX14" fmla="*/ 229483 w 466026"/>
              <a:gd name="connsiteY14" fmla="*/ 99380 h 208825"/>
              <a:gd name="connsiteX15" fmla="*/ 218891 w 466026"/>
              <a:gd name="connsiteY15" fmla="*/ 102910 h 208825"/>
              <a:gd name="connsiteX16" fmla="*/ 211830 w 466026"/>
              <a:gd name="connsiteY16" fmla="*/ 113502 h 208825"/>
              <a:gd name="connsiteX17" fmla="*/ 201239 w 466026"/>
              <a:gd name="connsiteY17" fmla="*/ 120563 h 208825"/>
              <a:gd name="connsiteX18" fmla="*/ 183586 w 466026"/>
              <a:gd name="connsiteY18" fmla="*/ 152337 h 208825"/>
              <a:gd name="connsiteX19" fmla="*/ 176525 w 466026"/>
              <a:gd name="connsiteY19" fmla="*/ 162929 h 208825"/>
              <a:gd name="connsiteX20" fmla="*/ 158873 w 466026"/>
              <a:gd name="connsiteY20" fmla="*/ 184112 h 208825"/>
              <a:gd name="connsiteX21" fmla="*/ 148281 w 466026"/>
              <a:gd name="connsiteY21" fmla="*/ 187642 h 208825"/>
              <a:gd name="connsiteX22" fmla="*/ 116507 w 466026"/>
              <a:gd name="connsiteY22" fmla="*/ 180581 h 208825"/>
              <a:gd name="connsiteX23" fmla="*/ 105915 w 466026"/>
              <a:gd name="connsiteY23" fmla="*/ 201764 h 208825"/>
              <a:gd name="connsiteX24" fmla="*/ 95324 w 466026"/>
              <a:gd name="connsiteY24" fmla="*/ 208825 h 208825"/>
              <a:gd name="connsiteX25" fmla="*/ 77671 w 466026"/>
              <a:gd name="connsiteY25" fmla="*/ 205295 h 208825"/>
              <a:gd name="connsiteX26" fmla="*/ 67080 w 466026"/>
              <a:gd name="connsiteY26" fmla="*/ 194703 h 208825"/>
              <a:gd name="connsiteX27" fmla="*/ 42366 w 466026"/>
              <a:gd name="connsiteY27" fmla="*/ 184112 h 208825"/>
              <a:gd name="connsiteX28" fmla="*/ 31775 w 466026"/>
              <a:gd name="connsiteY28" fmla="*/ 177051 h 208825"/>
              <a:gd name="connsiteX29" fmla="*/ 24714 w 466026"/>
              <a:gd name="connsiteY29" fmla="*/ 166459 h 208825"/>
              <a:gd name="connsiteX30" fmla="*/ 0 w 466026"/>
              <a:gd name="connsiteY30" fmla="*/ 162929 h 20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026" h="208825">
                <a:moveTo>
                  <a:pt x="466026" y="4056"/>
                </a:moveTo>
                <a:cubicBezTo>
                  <a:pt x="462496" y="2879"/>
                  <a:pt x="459119" y="0"/>
                  <a:pt x="455435" y="526"/>
                </a:cubicBezTo>
                <a:cubicBezTo>
                  <a:pt x="442233" y="2412"/>
                  <a:pt x="440431" y="8910"/>
                  <a:pt x="434252" y="18178"/>
                </a:cubicBezTo>
                <a:cubicBezTo>
                  <a:pt x="431551" y="28981"/>
                  <a:pt x="431787" y="34765"/>
                  <a:pt x="423660" y="42892"/>
                </a:cubicBezTo>
                <a:cubicBezTo>
                  <a:pt x="415268" y="51284"/>
                  <a:pt x="402373" y="53518"/>
                  <a:pt x="391886" y="57014"/>
                </a:cubicBezTo>
                <a:lnTo>
                  <a:pt x="381294" y="60544"/>
                </a:lnTo>
                <a:cubicBezTo>
                  <a:pt x="377764" y="61721"/>
                  <a:pt x="373799" y="62011"/>
                  <a:pt x="370703" y="64075"/>
                </a:cubicBezTo>
                <a:cubicBezTo>
                  <a:pt x="357015" y="73200"/>
                  <a:pt x="364137" y="69794"/>
                  <a:pt x="349520" y="74666"/>
                </a:cubicBezTo>
                <a:cubicBezTo>
                  <a:pt x="345668" y="68888"/>
                  <a:pt x="340426" y="58084"/>
                  <a:pt x="331867" y="57014"/>
                </a:cubicBezTo>
                <a:cubicBezTo>
                  <a:pt x="325913" y="56270"/>
                  <a:pt x="320099" y="59367"/>
                  <a:pt x="314215" y="60544"/>
                </a:cubicBezTo>
                <a:cubicBezTo>
                  <a:pt x="311558" y="64529"/>
                  <a:pt x="299066" y="83693"/>
                  <a:pt x="296562" y="85258"/>
                </a:cubicBezTo>
                <a:cubicBezTo>
                  <a:pt x="291474" y="88438"/>
                  <a:pt x="284768" y="87486"/>
                  <a:pt x="278910" y="88788"/>
                </a:cubicBezTo>
                <a:cubicBezTo>
                  <a:pt x="274173" y="89841"/>
                  <a:pt x="269495" y="91142"/>
                  <a:pt x="264788" y="92319"/>
                </a:cubicBezTo>
                <a:cubicBezTo>
                  <a:pt x="256139" y="98085"/>
                  <a:pt x="251474" y="102910"/>
                  <a:pt x="240074" y="102910"/>
                </a:cubicBezTo>
                <a:cubicBezTo>
                  <a:pt x="236353" y="102910"/>
                  <a:pt x="233013" y="100557"/>
                  <a:pt x="229483" y="99380"/>
                </a:cubicBezTo>
                <a:cubicBezTo>
                  <a:pt x="225952" y="100557"/>
                  <a:pt x="221797" y="100585"/>
                  <a:pt x="218891" y="102910"/>
                </a:cubicBezTo>
                <a:cubicBezTo>
                  <a:pt x="215578" y="105561"/>
                  <a:pt x="214830" y="110501"/>
                  <a:pt x="211830" y="113502"/>
                </a:cubicBezTo>
                <a:cubicBezTo>
                  <a:pt x="208830" y="116502"/>
                  <a:pt x="204769" y="118209"/>
                  <a:pt x="201239" y="120563"/>
                </a:cubicBezTo>
                <a:cubicBezTo>
                  <a:pt x="195024" y="139205"/>
                  <a:pt x="199772" y="128057"/>
                  <a:pt x="183586" y="152337"/>
                </a:cubicBezTo>
                <a:lnTo>
                  <a:pt x="176525" y="162929"/>
                </a:lnTo>
                <a:cubicBezTo>
                  <a:pt x="171316" y="170742"/>
                  <a:pt x="167025" y="178677"/>
                  <a:pt x="158873" y="184112"/>
                </a:cubicBezTo>
                <a:cubicBezTo>
                  <a:pt x="155776" y="186176"/>
                  <a:pt x="151812" y="186465"/>
                  <a:pt x="148281" y="187642"/>
                </a:cubicBezTo>
                <a:cubicBezTo>
                  <a:pt x="123568" y="171166"/>
                  <a:pt x="134159" y="168813"/>
                  <a:pt x="116507" y="180581"/>
                </a:cubicBezTo>
                <a:cubicBezTo>
                  <a:pt x="113635" y="189196"/>
                  <a:pt x="112759" y="194920"/>
                  <a:pt x="105915" y="201764"/>
                </a:cubicBezTo>
                <a:cubicBezTo>
                  <a:pt x="102915" y="204764"/>
                  <a:pt x="98854" y="206471"/>
                  <a:pt x="95324" y="208825"/>
                </a:cubicBezTo>
                <a:cubicBezTo>
                  <a:pt x="89440" y="207648"/>
                  <a:pt x="83038" y="207979"/>
                  <a:pt x="77671" y="205295"/>
                </a:cubicBezTo>
                <a:cubicBezTo>
                  <a:pt x="73205" y="203062"/>
                  <a:pt x="70916" y="197899"/>
                  <a:pt x="67080" y="194703"/>
                </a:cubicBezTo>
                <a:cubicBezTo>
                  <a:pt x="56631" y="185996"/>
                  <a:pt x="55824" y="187476"/>
                  <a:pt x="42366" y="184112"/>
                </a:cubicBezTo>
                <a:cubicBezTo>
                  <a:pt x="38836" y="181758"/>
                  <a:pt x="34775" y="180051"/>
                  <a:pt x="31775" y="177051"/>
                </a:cubicBezTo>
                <a:cubicBezTo>
                  <a:pt x="28775" y="174050"/>
                  <a:pt x="28027" y="169110"/>
                  <a:pt x="24714" y="166459"/>
                </a:cubicBezTo>
                <a:cubicBezTo>
                  <a:pt x="18441" y="161441"/>
                  <a:pt x="6732" y="162929"/>
                  <a:pt x="0" y="162929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3386138" y="1741488"/>
            <a:ext cx="571500" cy="514350"/>
          </a:xfrm>
          <a:custGeom>
            <a:avLst/>
            <a:gdLst>
              <a:gd name="connsiteX0" fmla="*/ 571942 w 571942"/>
              <a:gd name="connsiteY0" fmla="*/ 514921 h 514921"/>
              <a:gd name="connsiteX1" fmla="*/ 568411 w 571942"/>
              <a:gd name="connsiteY1" fmla="*/ 504329 h 514921"/>
              <a:gd name="connsiteX2" fmla="*/ 564881 w 571942"/>
              <a:gd name="connsiteY2" fmla="*/ 476085 h 514921"/>
              <a:gd name="connsiteX3" fmla="*/ 547228 w 571942"/>
              <a:gd name="connsiteY3" fmla="*/ 458433 h 514921"/>
              <a:gd name="connsiteX4" fmla="*/ 504862 w 571942"/>
              <a:gd name="connsiteY4" fmla="*/ 461963 h 514921"/>
              <a:gd name="connsiteX5" fmla="*/ 494271 w 571942"/>
              <a:gd name="connsiteY5" fmla="*/ 451372 h 514921"/>
              <a:gd name="connsiteX6" fmla="*/ 483679 w 571942"/>
              <a:gd name="connsiteY6" fmla="*/ 447841 h 514921"/>
              <a:gd name="connsiteX7" fmla="*/ 434252 w 571942"/>
              <a:gd name="connsiteY7" fmla="*/ 451372 h 514921"/>
              <a:gd name="connsiteX8" fmla="*/ 395417 w 571942"/>
              <a:gd name="connsiteY8" fmla="*/ 447841 h 514921"/>
              <a:gd name="connsiteX9" fmla="*/ 328337 w 571942"/>
              <a:gd name="connsiteY9" fmla="*/ 444311 h 514921"/>
              <a:gd name="connsiteX10" fmla="*/ 317746 w 571942"/>
              <a:gd name="connsiteY10" fmla="*/ 437250 h 514921"/>
              <a:gd name="connsiteX11" fmla="*/ 307154 w 571942"/>
              <a:gd name="connsiteY11" fmla="*/ 433719 h 514921"/>
              <a:gd name="connsiteX12" fmla="*/ 271849 w 571942"/>
              <a:gd name="connsiteY12" fmla="*/ 423128 h 514921"/>
              <a:gd name="connsiteX13" fmla="*/ 264788 w 571942"/>
              <a:gd name="connsiteY13" fmla="*/ 380762 h 514921"/>
              <a:gd name="connsiteX14" fmla="*/ 257727 w 571942"/>
              <a:gd name="connsiteY14" fmla="*/ 370170 h 514921"/>
              <a:gd name="connsiteX15" fmla="*/ 247135 w 571942"/>
              <a:gd name="connsiteY15" fmla="*/ 348987 h 514921"/>
              <a:gd name="connsiteX16" fmla="*/ 250666 w 571942"/>
              <a:gd name="connsiteY16" fmla="*/ 320743 h 514921"/>
              <a:gd name="connsiteX17" fmla="*/ 229483 w 571942"/>
              <a:gd name="connsiteY17" fmla="*/ 299560 h 514921"/>
              <a:gd name="connsiteX18" fmla="*/ 201239 w 571942"/>
              <a:gd name="connsiteY18" fmla="*/ 264255 h 514921"/>
              <a:gd name="connsiteX19" fmla="*/ 190647 w 571942"/>
              <a:gd name="connsiteY19" fmla="*/ 257194 h 514921"/>
              <a:gd name="connsiteX20" fmla="*/ 162403 w 571942"/>
              <a:gd name="connsiteY20" fmla="*/ 253664 h 514921"/>
              <a:gd name="connsiteX21" fmla="*/ 155342 w 571942"/>
              <a:gd name="connsiteY21" fmla="*/ 243072 h 514921"/>
              <a:gd name="connsiteX22" fmla="*/ 158873 w 571942"/>
              <a:gd name="connsiteY22" fmla="*/ 207767 h 514921"/>
              <a:gd name="connsiteX23" fmla="*/ 197708 w 571942"/>
              <a:gd name="connsiteY23" fmla="*/ 197176 h 514921"/>
              <a:gd name="connsiteX24" fmla="*/ 218891 w 571942"/>
              <a:gd name="connsiteY24" fmla="*/ 186584 h 514921"/>
              <a:gd name="connsiteX25" fmla="*/ 222422 w 571942"/>
              <a:gd name="connsiteY25" fmla="*/ 172462 h 514921"/>
              <a:gd name="connsiteX26" fmla="*/ 204769 w 571942"/>
              <a:gd name="connsiteY26" fmla="*/ 154810 h 514921"/>
              <a:gd name="connsiteX27" fmla="*/ 190647 w 571942"/>
              <a:gd name="connsiteY27" fmla="*/ 123035 h 514921"/>
              <a:gd name="connsiteX28" fmla="*/ 187117 w 571942"/>
              <a:gd name="connsiteY28" fmla="*/ 101852 h 514921"/>
              <a:gd name="connsiteX29" fmla="*/ 180056 w 571942"/>
              <a:gd name="connsiteY29" fmla="*/ 91261 h 514921"/>
              <a:gd name="connsiteX30" fmla="*/ 176525 w 571942"/>
              <a:gd name="connsiteY30" fmla="*/ 73608 h 514921"/>
              <a:gd name="connsiteX31" fmla="*/ 165934 w 571942"/>
              <a:gd name="connsiteY31" fmla="*/ 63016 h 514921"/>
              <a:gd name="connsiteX32" fmla="*/ 144751 w 571942"/>
              <a:gd name="connsiteY32" fmla="*/ 38303 h 514921"/>
              <a:gd name="connsiteX33" fmla="*/ 137690 w 571942"/>
              <a:gd name="connsiteY33" fmla="*/ 27711 h 514921"/>
              <a:gd name="connsiteX34" fmla="*/ 123568 w 571942"/>
              <a:gd name="connsiteY34" fmla="*/ 20650 h 514921"/>
              <a:gd name="connsiteX35" fmla="*/ 102385 w 571942"/>
              <a:gd name="connsiteY35" fmla="*/ 10059 h 514921"/>
              <a:gd name="connsiteX36" fmla="*/ 60019 w 571942"/>
              <a:gd name="connsiteY36" fmla="*/ 20650 h 514921"/>
              <a:gd name="connsiteX37" fmla="*/ 49427 w 571942"/>
              <a:gd name="connsiteY37" fmla="*/ 24181 h 514921"/>
              <a:gd name="connsiteX38" fmla="*/ 45897 w 571942"/>
              <a:gd name="connsiteY38" fmla="*/ 13589 h 514921"/>
              <a:gd name="connsiteX39" fmla="*/ 0 w 571942"/>
              <a:gd name="connsiteY39" fmla="*/ 6528 h 514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942" h="514921">
                <a:moveTo>
                  <a:pt x="571942" y="514921"/>
                </a:moveTo>
                <a:cubicBezTo>
                  <a:pt x="570765" y="511390"/>
                  <a:pt x="569077" y="507991"/>
                  <a:pt x="568411" y="504329"/>
                </a:cubicBezTo>
                <a:cubicBezTo>
                  <a:pt x="566714" y="494994"/>
                  <a:pt x="567377" y="485239"/>
                  <a:pt x="564881" y="476085"/>
                </a:cubicBezTo>
                <a:cubicBezTo>
                  <a:pt x="562266" y="466496"/>
                  <a:pt x="554550" y="463314"/>
                  <a:pt x="547228" y="458433"/>
                </a:cubicBezTo>
                <a:cubicBezTo>
                  <a:pt x="533106" y="459610"/>
                  <a:pt x="518909" y="463836"/>
                  <a:pt x="504862" y="461963"/>
                </a:cubicBezTo>
                <a:cubicBezTo>
                  <a:pt x="499913" y="461303"/>
                  <a:pt x="498425" y="454141"/>
                  <a:pt x="494271" y="451372"/>
                </a:cubicBezTo>
                <a:cubicBezTo>
                  <a:pt x="491174" y="449308"/>
                  <a:pt x="487210" y="449018"/>
                  <a:pt x="483679" y="447841"/>
                </a:cubicBezTo>
                <a:cubicBezTo>
                  <a:pt x="467203" y="449018"/>
                  <a:pt x="450770" y="451372"/>
                  <a:pt x="434252" y="451372"/>
                </a:cubicBezTo>
                <a:cubicBezTo>
                  <a:pt x="421254" y="451372"/>
                  <a:pt x="408387" y="448706"/>
                  <a:pt x="395417" y="447841"/>
                </a:cubicBezTo>
                <a:cubicBezTo>
                  <a:pt x="373076" y="446352"/>
                  <a:pt x="350697" y="445488"/>
                  <a:pt x="328337" y="444311"/>
                </a:cubicBezTo>
                <a:cubicBezTo>
                  <a:pt x="324807" y="441957"/>
                  <a:pt x="321541" y="439148"/>
                  <a:pt x="317746" y="437250"/>
                </a:cubicBezTo>
                <a:cubicBezTo>
                  <a:pt x="314417" y="435586"/>
                  <a:pt x="310639" y="435026"/>
                  <a:pt x="307154" y="433719"/>
                </a:cubicBezTo>
                <a:cubicBezTo>
                  <a:pt x="280615" y="423766"/>
                  <a:pt x="298856" y="428528"/>
                  <a:pt x="271849" y="423128"/>
                </a:cubicBezTo>
                <a:cubicBezTo>
                  <a:pt x="250371" y="394492"/>
                  <a:pt x="268901" y="426009"/>
                  <a:pt x="264788" y="380762"/>
                </a:cubicBezTo>
                <a:cubicBezTo>
                  <a:pt x="264404" y="376536"/>
                  <a:pt x="259625" y="373965"/>
                  <a:pt x="257727" y="370170"/>
                </a:cubicBezTo>
                <a:cubicBezTo>
                  <a:pt x="243109" y="340936"/>
                  <a:pt x="267372" y="379343"/>
                  <a:pt x="247135" y="348987"/>
                </a:cubicBezTo>
                <a:cubicBezTo>
                  <a:pt x="254081" y="338568"/>
                  <a:pt x="259898" y="335251"/>
                  <a:pt x="250666" y="320743"/>
                </a:cubicBezTo>
                <a:cubicBezTo>
                  <a:pt x="245305" y="312318"/>
                  <a:pt x="235022" y="307869"/>
                  <a:pt x="229483" y="299560"/>
                </a:cubicBezTo>
                <a:cubicBezTo>
                  <a:pt x="221118" y="287013"/>
                  <a:pt x="212970" y="274031"/>
                  <a:pt x="201239" y="264255"/>
                </a:cubicBezTo>
                <a:cubicBezTo>
                  <a:pt x="197979" y="261538"/>
                  <a:pt x="194741" y="258310"/>
                  <a:pt x="190647" y="257194"/>
                </a:cubicBezTo>
                <a:cubicBezTo>
                  <a:pt x="181493" y="254698"/>
                  <a:pt x="171818" y="254841"/>
                  <a:pt x="162403" y="253664"/>
                </a:cubicBezTo>
                <a:cubicBezTo>
                  <a:pt x="160049" y="250133"/>
                  <a:pt x="155667" y="247303"/>
                  <a:pt x="155342" y="243072"/>
                </a:cubicBezTo>
                <a:cubicBezTo>
                  <a:pt x="154435" y="231280"/>
                  <a:pt x="154324" y="218684"/>
                  <a:pt x="158873" y="207767"/>
                </a:cubicBezTo>
                <a:cubicBezTo>
                  <a:pt x="162285" y="199577"/>
                  <a:pt x="196486" y="197351"/>
                  <a:pt x="197708" y="197176"/>
                </a:cubicBezTo>
                <a:cubicBezTo>
                  <a:pt x="203750" y="195162"/>
                  <a:pt x="214980" y="192450"/>
                  <a:pt x="218891" y="186584"/>
                </a:cubicBezTo>
                <a:cubicBezTo>
                  <a:pt x="221583" y="182547"/>
                  <a:pt x="221245" y="177169"/>
                  <a:pt x="222422" y="172462"/>
                </a:cubicBezTo>
                <a:cubicBezTo>
                  <a:pt x="214773" y="167363"/>
                  <a:pt x="207711" y="164616"/>
                  <a:pt x="204769" y="154810"/>
                </a:cubicBezTo>
                <a:cubicBezTo>
                  <a:pt x="194959" y="122109"/>
                  <a:pt x="211059" y="136643"/>
                  <a:pt x="190647" y="123035"/>
                </a:cubicBezTo>
                <a:cubicBezTo>
                  <a:pt x="189470" y="115974"/>
                  <a:pt x="189381" y="108643"/>
                  <a:pt x="187117" y="101852"/>
                </a:cubicBezTo>
                <a:cubicBezTo>
                  <a:pt x="185775" y="97827"/>
                  <a:pt x="181546" y="95234"/>
                  <a:pt x="180056" y="91261"/>
                </a:cubicBezTo>
                <a:cubicBezTo>
                  <a:pt x="177949" y="85642"/>
                  <a:pt x="179209" y="78975"/>
                  <a:pt x="176525" y="73608"/>
                </a:cubicBezTo>
                <a:cubicBezTo>
                  <a:pt x="174292" y="69142"/>
                  <a:pt x="168836" y="67079"/>
                  <a:pt x="165934" y="63016"/>
                </a:cubicBezTo>
                <a:cubicBezTo>
                  <a:pt x="147297" y="36923"/>
                  <a:pt x="173083" y="59551"/>
                  <a:pt x="144751" y="38303"/>
                </a:cubicBezTo>
                <a:cubicBezTo>
                  <a:pt x="142397" y="34772"/>
                  <a:pt x="140950" y="30428"/>
                  <a:pt x="137690" y="27711"/>
                </a:cubicBezTo>
                <a:cubicBezTo>
                  <a:pt x="133647" y="24342"/>
                  <a:pt x="128138" y="23261"/>
                  <a:pt x="123568" y="20650"/>
                </a:cubicBezTo>
                <a:cubicBezTo>
                  <a:pt x="104406" y="9700"/>
                  <a:pt x="121802" y="16531"/>
                  <a:pt x="102385" y="10059"/>
                </a:cubicBezTo>
                <a:cubicBezTo>
                  <a:pt x="73862" y="14812"/>
                  <a:pt x="87991" y="11326"/>
                  <a:pt x="60019" y="20650"/>
                </a:cubicBezTo>
                <a:lnTo>
                  <a:pt x="49427" y="24181"/>
                </a:lnTo>
                <a:cubicBezTo>
                  <a:pt x="48250" y="20650"/>
                  <a:pt x="48222" y="16495"/>
                  <a:pt x="45897" y="13589"/>
                </a:cubicBezTo>
                <a:cubicBezTo>
                  <a:pt x="35026" y="0"/>
                  <a:pt x="13164" y="6528"/>
                  <a:pt x="0" y="6528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>
            <a:off x="2284413" y="1012825"/>
            <a:ext cx="889000" cy="600075"/>
          </a:xfrm>
          <a:custGeom>
            <a:avLst/>
            <a:gdLst>
              <a:gd name="connsiteX0" fmla="*/ 889686 w 889686"/>
              <a:gd name="connsiteY0" fmla="*/ 596655 h 600185"/>
              <a:gd name="connsiteX1" fmla="*/ 879095 w 889686"/>
              <a:gd name="connsiteY1" fmla="*/ 600185 h 600185"/>
              <a:gd name="connsiteX2" fmla="*/ 840259 w 889686"/>
              <a:gd name="connsiteY2" fmla="*/ 593124 h 600185"/>
              <a:gd name="connsiteX3" fmla="*/ 840259 w 889686"/>
              <a:gd name="connsiteY3" fmla="*/ 554289 h 600185"/>
              <a:gd name="connsiteX4" fmla="*/ 850851 w 889686"/>
              <a:gd name="connsiteY4" fmla="*/ 550758 h 600185"/>
              <a:gd name="connsiteX5" fmla="*/ 854381 w 889686"/>
              <a:gd name="connsiteY5" fmla="*/ 508392 h 600185"/>
              <a:gd name="connsiteX6" fmla="*/ 843790 w 889686"/>
              <a:gd name="connsiteY6" fmla="*/ 504862 h 600185"/>
              <a:gd name="connsiteX7" fmla="*/ 829668 w 889686"/>
              <a:gd name="connsiteY7" fmla="*/ 497801 h 600185"/>
              <a:gd name="connsiteX8" fmla="*/ 833198 w 889686"/>
              <a:gd name="connsiteY8" fmla="*/ 483679 h 600185"/>
              <a:gd name="connsiteX9" fmla="*/ 864973 w 889686"/>
              <a:gd name="connsiteY9" fmla="*/ 473087 h 600185"/>
              <a:gd name="connsiteX10" fmla="*/ 850851 w 889686"/>
              <a:gd name="connsiteY10" fmla="*/ 437782 h 600185"/>
              <a:gd name="connsiteX11" fmla="*/ 840259 w 889686"/>
              <a:gd name="connsiteY11" fmla="*/ 434252 h 600185"/>
              <a:gd name="connsiteX12" fmla="*/ 819076 w 889686"/>
              <a:gd name="connsiteY12" fmla="*/ 420130 h 600185"/>
              <a:gd name="connsiteX13" fmla="*/ 808485 w 889686"/>
              <a:gd name="connsiteY13" fmla="*/ 413069 h 600185"/>
              <a:gd name="connsiteX14" fmla="*/ 776710 w 889686"/>
              <a:gd name="connsiteY14" fmla="*/ 388355 h 600185"/>
              <a:gd name="connsiteX15" fmla="*/ 766119 w 889686"/>
              <a:gd name="connsiteY15" fmla="*/ 384825 h 600185"/>
              <a:gd name="connsiteX16" fmla="*/ 759058 w 889686"/>
              <a:gd name="connsiteY16" fmla="*/ 374233 h 600185"/>
              <a:gd name="connsiteX17" fmla="*/ 776710 w 889686"/>
              <a:gd name="connsiteY17" fmla="*/ 353050 h 600185"/>
              <a:gd name="connsiteX18" fmla="*/ 755527 w 889686"/>
              <a:gd name="connsiteY18" fmla="*/ 345989 h 600185"/>
              <a:gd name="connsiteX19" fmla="*/ 734344 w 889686"/>
              <a:gd name="connsiteY19" fmla="*/ 335398 h 600185"/>
              <a:gd name="connsiteX20" fmla="*/ 713161 w 889686"/>
              <a:gd name="connsiteY20" fmla="*/ 321276 h 600185"/>
              <a:gd name="connsiteX21" fmla="*/ 702570 w 889686"/>
              <a:gd name="connsiteY21" fmla="*/ 314215 h 600185"/>
              <a:gd name="connsiteX22" fmla="*/ 681387 w 889686"/>
              <a:gd name="connsiteY22" fmla="*/ 282440 h 600185"/>
              <a:gd name="connsiteX23" fmla="*/ 674326 w 889686"/>
              <a:gd name="connsiteY23" fmla="*/ 271849 h 600185"/>
              <a:gd name="connsiteX24" fmla="*/ 670795 w 889686"/>
              <a:gd name="connsiteY24" fmla="*/ 257727 h 600185"/>
              <a:gd name="connsiteX25" fmla="*/ 656673 w 889686"/>
              <a:gd name="connsiteY25" fmla="*/ 247135 h 600185"/>
              <a:gd name="connsiteX26" fmla="*/ 631960 w 889686"/>
              <a:gd name="connsiteY26" fmla="*/ 233013 h 600185"/>
              <a:gd name="connsiteX27" fmla="*/ 610777 w 889686"/>
              <a:gd name="connsiteY27" fmla="*/ 218891 h 600185"/>
              <a:gd name="connsiteX28" fmla="*/ 600185 w 889686"/>
              <a:gd name="connsiteY28" fmla="*/ 208300 h 600185"/>
              <a:gd name="connsiteX29" fmla="*/ 589594 w 889686"/>
              <a:gd name="connsiteY29" fmla="*/ 204769 h 600185"/>
              <a:gd name="connsiteX30" fmla="*/ 568411 w 889686"/>
              <a:gd name="connsiteY30" fmla="*/ 225952 h 600185"/>
              <a:gd name="connsiteX31" fmla="*/ 561350 w 889686"/>
              <a:gd name="connsiteY31" fmla="*/ 215361 h 600185"/>
              <a:gd name="connsiteX32" fmla="*/ 554289 w 889686"/>
              <a:gd name="connsiteY32" fmla="*/ 194178 h 600185"/>
              <a:gd name="connsiteX33" fmla="*/ 522514 w 889686"/>
              <a:gd name="connsiteY33" fmla="*/ 201239 h 600185"/>
              <a:gd name="connsiteX34" fmla="*/ 511923 w 889686"/>
              <a:gd name="connsiteY34" fmla="*/ 208300 h 600185"/>
              <a:gd name="connsiteX35" fmla="*/ 501331 w 889686"/>
              <a:gd name="connsiteY35" fmla="*/ 197708 h 600185"/>
              <a:gd name="connsiteX36" fmla="*/ 487209 w 889686"/>
              <a:gd name="connsiteY36" fmla="*/ 176525 h 600185"/>
              <a:gd name="connsiteX37" fmla="*/ 480148 w 889686"/>
              <a:gd name="connsiteY37" fmla="*/ 187117 h 600185"/>
              <a:gd name="connsiteX38" fmla="*/ 455434 w 889686"/>
              <a:gd name="connsiteY38" fmla="*/ 204769 h 600185"/>
              <a:gd name="connsiteX39" fmla="*/ 434251 w 889686"/>
              <a:gd name="connsiteY39" fmla="*/ 169464 h 600185"/>
              <a:gd name="connsiteX40" fmla="*/ 413068 w 889686"/>
              <a:gd name="connsiteY40" fmla="*/ 180056 h 600185"/>
              <a:gd name="connsiteX41" fmla="*/ 402477 w 889686"/>
              <a:gd name="connsiteY41" fmla="*/ 183586 h 600185"/>
              <a:gd name="connsiteX42" fmla="*/ 395416 w 889686"/>
              <a:gd name="connsiteY42" fmla="*/ 172995 h 600185"/>
              <a:gd name="connsiteX43" fmla="*/ 384824 w 889686"/>
              <a:gd name="connsiteY43" fmla="*/ 151812 h 600185"/>
              <a:gd name="connsiteX44" fmla="*/ 374233 w 889686"/>
              <a:gd name="connsiteY44" fmla="*/ 98854 h 600185"/>
              <a:gd name="connsiteX45" fmla="*/ 367172 w 889686"/>
              <a:gd name="connsiteY45" fmla="*/ 70610 h 600185"/>
              <a:gd name="connsiteX46" fmla="*/ 360111 w 889686"/>
              <a:gd name="connsiteY46" fmla="*/ 60019 h 600185"/>
              <a:gd name="connsiteX47" fmla="*/ 303623 w 889686"/>
              <a:gd name="connsiteY47" fmla="*/ 70610 h 600185"/>
              <a:gd name="connsiteX48" fmla="*/ 296562 w 889686"/>
              <a:gd name="connsiteY48" fmla="*/ 81202 h 600185"/>
              <a:gd name="connsiteX49" fmla="*/ 285970 w 889686"/>
              <a:gd name="connsiteY49" fmla="*/ 77671 h 600185"/>
              <a:gd name="connsiteX50" fmla="*/ 282440 w 889686"/>
              <a:gd name="connsiteY50" fmla="*/ 63549 h 600185"/>
              <a:gd name="connsiteX51" fmla="*/ 264787 w 889686"/>
              <a:gd name="connsiteY51" fmla="*/ 42366 h 600185"/>
              <a:gd name="connsiteX52" fmla="*/ 243604 w 889686"/>
              <a:gd name="connsiteY52" fmla="*/ 28244 h 600185"/>
              <a:gd name="connsiteX53" fmla="*/ 204769 w 889686"/>
              <a:gd name="connsiteY53" fmla="*/ 31775 h 600185"/>
              <a:gd name="connsiteX54" fmla="*/ 190647 w 889686"/>
              <a:gd name="connsiteY54" fmla="*/ 35305 h 600185"/>
              <a:gd name="connsiteX55" fmla="*/ 183586 w 889686"/>
              <a:gd name="connsiteY55" fmla="*/ 45897 h 600185"/>
              <a:gd name="connsiteX56" fmla="*/ 187116 w 889686"/>
              <a:gd name="connsiteY56" fmla="*/ 74141 h 600185"/>
              <a:gd name="connsiteX57" fmla="*/ 197708 w 889686"/>
              <a:gd name="connsiteY57" fmla="*/ 81202 h 600185"/>
              <a:gd name="connsiteX58" fmla="*/ 180055 w 889686"/>
              <a:gd name="connsiteY58" fmla="*/ 95324 h 600185"/>
              <a:gd name="connsiteX59" fmla="*/ 162403 w 889686"/>
              <a:gd name="connsiteY59" fmla="*/ 88263 h 600185"/>
              <a:gd name="connsiteX60" fmla="*/ 141220 w 889686"/>
              <a:gd name="connsiteY60" fmla="*/ 77671 h 600185"/>
              <a:gd name="connsiteX61" fmla="*/ 120037 w 889686"/>
              <a:gd name="connsiteY61" fmla="*/ 56488 h 600185"/>
              <a:gd name="connsiteX62" fmla="*/ 84732 w 889686"/>
              <a:gd name="connsiteY62" fmla="*/ 49427 h 600185"/>
              <a:gd name="connsiteX63" fmla="*/ 60018 w 889686"/>
              <a:gd name="connsiteY63" fmla="*/ 24714 h 600185"/>
              <a:gd name="connsiteX64" fmla="*/ 38835 w 889686"/>
              <a:gd name="connsiteY64" fmla="*/ 17653 h 600185"/>
              <a:gd name="connsiteX65" fmla="*/ 28244 w 889686"/>
              <a:gd name="connsiteY65" fmla="*/ 14122 h 600185"/>
              <a:gd name="connsiteX66" fmla="*/ 10591 w 889686"/>
              <a:gd name="connsiteY66" fmla="*/ 10592 h 600185"/>
              <a:gd name="connsiteX67" fmla="*/ 0 w 889686"/>
              <a:gd name="connsiteY67" fmla="*/ 0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889686" h="600185">
                <a:moveTo>
                  <a:pt x="889686" y="596655"/>
                </a:moveTo>
                <a:cubicBezTo>
                  <a:pt x="886156" y="597832"/>
                  <a:pt x="882816" y="600185"/>
                  <a:pt x="879095" y="600185"/>
                </a:cubicBezTo>
                <a:cubicBezTo>
                  <a:pt x="859132" y="600185"/>
                  <a:pt x="855155" y="598090"/>
                  <a:pt x="840259" y="593124"/>
                </a:cubicBezTo>
                <a:cubicBezTo>
                  <a:pt x="835444" y="578677"/>
                  <a:pt x="831895" y="573108"/>
                  <a:pt x="840259" y="554289"/>
                </a:cubicBezTo>
                <a:cubicBezTo>
                  <a:pt x="841770" y="550888"/>
                  <a:pt x="847320" y="551935"/>
                  <a:pt x="850851" y="550758"/>
                </a:cubicBezTo>
                <a:cubicBezTo>
                  <a:pt x="861236" y="535181"/>
                  <a:pt x="864879" y="534637"/>
                  <a:pt x="854381" y="508392"/>
                </a:cubicBezTo>
                <a:cubicBezTo>
                  <a:pt x="852999" y="504937"/>
                  <a:pt x="847210" y="506328"/>
                  <a:pt x="843790" y="504862"/>
                </a:cubicBezTo>
                <a:cubicBezTo>
                  <a:pt x="838953" y="502789"/>
                  <a:pt x="834375" y="500155"/>
                  <a:pt x="829668" y="497801"/>
                </a:cubicBezTo>
                <a:cubicBezTo>
                  <a:pt x="830845" y="493094"/>
                  <a:pt x="830507" y="487716"/>
                  <a:pt x="833198" y="483679"/>
                </a:cubicBezTo>
                <a:cubicBezTo>
                  <a:pt x="839403" y="474371"/>
                  <a:pt x="857054" y="474407"/>
                  <a:pt x="864973" y="473087"/>
                </a:cubicBezTo>
                <a:cubicBezTo>
                  <a:pt x="862182" y="453550"/>
                  <a:pt x="866458" y="448187"/>
                  <a:pt x="850851" y="437782"/>
                </a:cubicBezTo>
                <a:cubicBezTo>
                  <a:pt x="847754" y="435718"/>
                  <a:pt x="843790" y="435429"/>
                  <a:pt x="840259" y="434252"/>
                </a:cubicBezTo>
                <a:lnTo>
                  <a:pt x="819076" y="420130"/>
                </a:lnTo>
                <a:cubicBezTo>
                  <a:pt x="815546" y="417776"/>
                  <a:pt x="811485" y="416069"/>
                  <a:pt x="808485" y="413069"/>
                </a:cubicBezTo>
                <a:cubicBezTo>
                  <a:pt x="799347" y="403931"/>
                  <a:pt x="789378" y="392577"/>
                  <a:pt x="776710" y="388355"/>
                </a:cubicBezTo>
                <a:lnTo>
                  <a:pt x="766119" y="384825"/>
                </a:lnTo>
                <a:cubicBezTo>
                  <a:pt x="763765" y="381294"/>
                  <a:pt x="759058" y="378476"/>
                  <a:pt x="759058" y="374233"/>
                </a:cubicBezTo>
                <a:cubicBezTo>
                  <a:pt x="759058" y="369319"/>
                  <a:pt x="774687" y="355073"/>
                  <a:pt x="776710" y="353050"/>
                </a:cubicBezTo>
                <a:cubicBezTo>
                  <a:pt x="769649" y="350696"/>
                  <a:pt x="761720" y="350118"/>
                  <a:pt x="755527" y="345989"/>
                </a:cubicBezTo>
                <a:cubicBezTo>
                  <a:pt x="741840" y="336864"/>
                  <a:pt x="748961" y="340270"/>
                  <a:pt x="734344" y="335398"/>
                </a:cubicBezTo>
                <a:lnTo>
                  <a:pt x="713161" y="321276"/>
                </a:lnTo>
                <a:lnTo>
                  <a:pt x="702570" y="314215"/>
                </a:lnTo>
                <a:lnTo>
                  <a:pt x="681387" y="282440"/>
                </a:lnTo>
                <a:lnTo>
                  <a:pt x="674326" y="271849"/>
                </a:lnTo>
                <a:cubicBezTo>
                  <a:pt x="673149" y="267142"/>
                  <a:pt x="673615" y="261675"/>
                  <a:pt x="670795" y="257727"/>
                </a:cubicBezTo>
                <a:cubicBezTo>
                  <a:pt x="667375" y="252939"/>
                  <a:pt x="661461" y="250555"/>
                  <a:pt x="656673" y="247135"/>
                </a:cubicBezTo>
                <a:cubicBezTo>
                  <a:pt x="635304" y="231871"/>
                  <a:pt x="657815" y="248526"/>
                  <a:pt x="631960" y="233013"/>
                </a:cubicBezTo>
                <a:cubicBezTo>
                  <a:pt x="624683" y="228647"/>
                  <a:pt x="616778" y="224891"/>
                  <a:pt x="610777" y="218891"/>
                </a:cubicBezTo>
                <a:cubicBezTo>
                  <a:pt x="607246" y="215361"/>
                  <a:pt x="604339" y="211070"/>
                  <a:pt x="600185" y="208300"/>
                </a:cubicBezTo>
                <a:cubicBezTo>
                  <a:pt x="597089" y="206236"/>
                  <a:pt x="593124" y="205946"/>
                  <a:pt x="589594" y="204769"/>
                </a:cubicBezTo>
                <a:cubicBezTo>
                  <a:pt x="582533" y="211830"/>
                  <a:pt x="573950" y="234261"/>
                  <a:pt x="568411" y="225952"/>
                </a:cubicBezTo>
                <a:cubicBezTo>
                  <a:pt x="566057" y="222422"/>
                  <a:pt x="563073" y="219238"/>
                  <a:pt x="561350" y="215361"/>
                </a:cubicBezTo>
                <a:cubicBezTo>
                  <a:pt x="558327" y="208560"/>
                  <a:pt x="554289" y="194178"/>
                  <a:pt x="554289" y="194178"/>
                </a:cubicBezTo>
                <a:cubicBezTo>
                  <a:pt x="546149" y="195534"/>
                  <a:pt x="531207" y="196892"/>
                  <a:pt x="522514" y="201239"/>
                </a:cubicBezTo>
                <a:cubicBezTo>
                  <a:pt x="518719" y="203137"/>
                  <a:pt x="515453" y="205946"/>
                  <a:pt x="511923" y="208300"/>
                </a:cubicBezTo>
                <a:cubicBezTo>
                  <a:pt x="508392" y="204769"/>
                  <a:pt x="504396" y="201649"/>
                  <a:pt x="501331" y="197708"/>
                </a:cubicBezTo>
                <a:cubicBezTo>
                  <a:pt x="496121" y="191009"/>
                  <a:pt x="487209" y="176525"/>
                  <a:pt x="487209" y="176525"/>
                </a:cubicBezTo>
                <a:cubicBezTo>
                  <a:pt x="484855" y="180056"/>
                  <a:pt x="483148" y="184117"/>
                  <a:pt x="480148" y="187117"/>
                </a:cubicBezTo>
                <a:cubicBezTo>
                  <a:pt x="475769" y="191496"/>
                  <a:pt x="461447" y="200760"/>
                  <a:pt x="455434" y="204769"/>
                </a:cubicBezTo>
                <a:cubicBezTo>
                  <a:pt x="443666" y="169464"/>
                  <a:pt x="455434" y="176526"/>
                  <a:pt x="434251" y="169464"/>
                </a:cubicBezTo>
                <a:cubicBezTo>
                  <a:pt x="407624" y="178341"/>
                  <a:pt x="440451" y="166365"/>
                  <a:pt x="413068" y="180056"/>
                </a:cubicBezTo>
                <a:cubicBezTo>
                  <a:pt x="409740" y="181720"/>
                  <a:pt x="406007" y="182409"/>
                  <a:pt x="402477" y="183586"/>
                </a:cubicBezTo>
                <a:cubicBezTo>
                  <a:pt x="400123" y="180056"/>
                  <a:pt x="397314" y="176790"/>
                  <a:pt x="395416" y="172995"/>
                </a:cubicBezTo>
                <a:cubicBezTo>
                  <a:pt x="380799" y="143762"/>
                  <a:pt x="405059" y="182163"/>
                  <a:pt x="384824" y="151812"/>
                </a:cubicBezTo>
                <a:cubicBezTo>
                  <a:pt x="375770" y="124644"/>
                  <a:pt x="385743" y="156406"/>
                  <a:pt x="374233" y="98854"/>
                </a:cubicBezTo>
                <a:cubicBezTo>
                  <a:pt x="372330" y="89338"/>
                  <a:pt x="372555" y="78684"/>
                  <a:pt x="367172" y="70610"/>
                </a:cubicBezTo>
                <a:lnTo>
                  <a:pt x="360111" y="60019"/>
                </a:lnTo>
                <a:cubicBezTo>
                  <a:pt x="340487" y="61528"/>
                  <a:pt x="318546" y="55686"/>
                  <a:pt x="303623" y="70610"/>
                </a:cubicBezTo>
                <a:cubicBezTo>
                  <a:pt x="300623" y="73611"/>
                  <a:pt x="298916" y="77671"/>
                  <a:pt x="296562" y="81202"/>
                </a:cubicBezTo>
                <a:cubicBezTo>
                  <a:pt x="293031" y="80025"/>
                  <a:pt x="288295" y="80577"/>
                  <a:pt x="285970" y="77671"/>
                </a:cubicBezTo>
                <a:cubicBezTo>
                  <a:pt x="282939" y="73882"/>
                  <a:pt x="284351" y="68009"/>
                  <a:pt x="282440" y="63549"/>
                </a:cubicBezTo>
                <a:cubicBezTo>
                  <a:pt x="279526" y="56750"/>
                  <a:pt x="270239" y="46607"/>
                  <a:pt x="264787" y="42366"/>
                </a:cubicBezTo>
                <a:cubicBezTo>
                  <a:pt x="258088" y="37156"/>
                  <a:pt x="243604" y="28244"/>
                  <a:pt x="243604" y="28244"/>
                </a:cubicBezTo>
                <a:cubicBezTo>
                  <a:pt x="230659" y="29421"/>
                  <a:pt x="217653" y="30057"/>
                  <a:pt x="204769" y="31775"/>
                </a:cubicBezTo>
                <a:cubicBezTo>
                  <a:pt x="199959" y="32416"/>
                  <a:pt x="194684" y="32614"/>
                  <a:pt x="190647" y="35305"/>
                </a:cubicBezTo>
                <a:cubicBezTo>
                  <a:pt x="187116" y="37659"/>
                  <a:pt x="185940" y="42366"/>
                  <a:pt x="183586" y="45897"/>
                </a:cubicBezTo>
                <a:cubicBezTo>
                  <a:pt x="184763" y="55312"/>
                  <a:pt x="183592" y="65332"/>
                  <a:pt x="187116" y="74141"/>
                </a:cubicBezTo>
                <a:cubicBezTo>
                  <a:pt x="188692" y="78081"/>
                  <a:pt x="196876" y="77041"/>
                  <a:pt x="197708" y="81202"/>
                </a:cubicBezTo>
                <a:cubicBezTo>
                  <a:pt x="199704" y="91182"/>
                  <a:pt x="184917" y="93703"/>
                  <a:pt x="180055" y="95324"/>
                </a:cubicBezTo>
                <a:cubicBezTo>
                  <a:pt x="174171" y="92970"/>
                  <a:pt x="168337" y="90488"/>
                  <a:pt x="162403" y="88263"/>
                </a:cubicBezTo>
                <a:cubicBezTo>
                  <a:pt x="151792" y="84284"/>
                  <a:pt x="150340" y="85778"/>
                  <a:pt x="141220" y="77671"/>
                </a:cubicBezTo>
                <a:cubicBezTo>
                  <a:pt x="133757" y="71037"/>
                  <a:pt x="129511" y="59645"/>
                  <a:pt x="120037" y="56488"/>
                </a:cubicBezTo>
                <a:cubicBezTo>
                  <a:pt x="101551" y="50327"/>
                  <a:pt x="113129" y="53484"/>
                  <a:pt x="84732" y="49427"/>
                </a:cubicBezTo>
                <a:cubicBezTo>
                  <a:pt x="76494" y="41189"/>
                  <a:pt x="71070" y="28398"/>
                  <a:pt x="60018" y="24714"/>
                </a:cubicBezTo>
                <a:lnTo>
                  <a:pt x="38835" y="17653"/>
                </a:lnTo>
                <a:cubicBezTo>
                  <a:pt x="35305" y="16476"/>
                  <a:pt x="31893" y="14852"/>
                  <a:pt x="28244" y="14122"/>
                </a:cubicBezTo>
                <a:lnTo>
                  <a:pt x="10591" y="10592"/>
                </a:lnTo>
                <a:lnTo>
                  <a:pt x="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1814513" y="762000"/>
            <a:ext cx="346075" cy="265113"/>
          </a:xfrm>
          <a:custGeom>
            <a:avLst/>
            <a:gdLst>
              <a:gd name="connsiteX0" fmla="*/ 345989 w 345989"/>
              <a:gd name="connsiteY0" fmla="*/ 229483 h 264788"/>
              <a:gd name="connsiteX1" fmla="*/ 335398 w 345989"/>
              <a:gd name="connsiteY1" fmla="*/ 236544 h 264788"/>
              <a:gd name="connsiteX2" fmla="*/ 296562 w 345989"/>
              <a:gd name="connsiteY2" fmla="*/ 243605 h 264788"/>
              <a:gd name="connsiteX3" fmla="*/ 282440 w 345989"/>
              <a:gd name="connsiteY3" fmla="*/ 250666 h 264788"/>
              <a:gd name="connsiteX4" fmla="*/ 261257 w 345989"/>
              <a:gd name="connsiteY4" fmla="*/ 261258 h 264788"/>
              <a:gd name="connsiteX5" fmla="*/ 233013 w 345989"/>
              <a:gd name="connsiteY5" fmla="*/ 264788 h 264788"/>
              <a:gd name="connsiteX6" fmla="*/ 218891 w 345989"/>
              <a:gd name="connsiteY6" fmla="*/ 261258 h 264788"/>
              <a:gd name="connsiteX7" fmla="*/ 215361 w 345989"/>
              <a:gd name="connsiteY7" fmla="*/ 250666 h 264788"/>
              <a:gd name="connsiteX8" fmla="*/ 204769 w 345989"/>
              <a:gd name="connsiteY8" fmla="*/ 243605 h 264788"/>
              <a:gd name="connsiteX9" fmla="*/ 201239 w 345989"/>
              <a:gd name="connsiteY9" fmla="*/ 211831 h 264788"/>
              <a:gd name="connsiteX10" fmla="*/ 211830 w 345989"/>
              <a:gd name="connsiteY10" fmla="*/ 208300 h 264788"/>
              <a:gd name="connsiteX11" fmla="*/ 222422 w 345989"/>
              <a:gd name="connsiteY11" fmla="*/ 197709 h 264788"/>
              <a:gd name="connsiteX12" fmla="*/ 211830 w 345989"/>
              <a:gd name="connsiteY12" fmla="*/ 190648 h 264788"/>
              <a:gd name="connsiteX13" fmla="*/ 187117 w 345989"/>
              <a:gd name="connsiteY13" fmla="*/ 176526 h 264788"/>
              <a:gd name="connsiteX14" fmla="*/ 183586 w 345989"/>
              <a:gd name="connsiteY14" fmla="*/ 151812 h 264788"/>
              <a:gd name="connsiteX15" fmla="*/ 176525 w 345989"/>
              <a:gd name="connsiteY15" fmla="*/ 130629 h 264788"/>
              <a:gd name="connsiteX16" fmla="*/ 180056 w 345989"/>
              <a:gd name="connsiteY16" fmla="*/ 120037 h 264788"/>
              <a:gd name="connsiteX17" fmla="*/ 169464 w 345989"/>
              <a:gd name="connsiteY17" fmla="*/ 98854 h 264788"/>
              <a:gd name="connsiteX18" fmla="*/ 162403 w 345989"/>
              <a:gd name="connsiteY18" fmla="*/ 84732 h 264788"/>
              <a:gd name="connsiteX19" fmla="*/ 158873 w 345989"/>
              <a:gd name="connsiteY19" fmla="*/ 70610 h 264788"/>
              <a:gd name="connsiteX20" fmla="*/ 141220 w 345989"/>
              <a:gd name="connsiteY20" fmla="*/ 84732 h 264788"/>
              <a:gd name="connsiteX21" fmla="*/ 130629 w 345989"/>
              <a:gd name="connsiteY21" fmla="*/ 95324 h 264788"/>
              <a:gd name="connsiteX22" fmla="*/ 123568 w 345989"/>
              <a:gd name="connsiteY22" fmla="*/ 95324 h 264788"/>
              <a:gd name="connsiteX23" fmla="*/ 116507 w 345989"/>
              <a:gd name="connsiteY23" fmla="*/ 84732 h 264788"/>
              <a:gd name="connsiteX24" fmla="*/ 98854 w 345989"/>
              <a:gd name="connsiteY24" fmla="*/ 49427 h 264788"/>
              <a:gd name="connsiteX25" fmla="*/ 91793 w 345989"/>
              <a:gd name="connsiteY25" fmla="*/ 38836 h 264788"/>
              <a:gd name="connsiteX26" fmla="*/ 60019 w 345989"/>
              <a:gd name="connsiteY26" fmla="*/ 38836 h 264788"/>
              <a:gd name="connsiteX27" fmla="*/ 21183 w 345989"/>
              <a:gd name="connsiteY27" fmla="*/ 45897 h 264788"/>
              <a:gd name="connsiteX28" fmla="*/ 10591 w 345989"/>
              <a:gd name="connsiteY28" fmla="*/ 42366 h 264788"/>
              <a:gd name="connsiteX29" fmla="*/ 0 w 345989"/>
              <a:gd name="connsiteY29" fmla="*/ 21183 h 264788"/>
              <a:gd name="connsiteX30" fmla="*/ 3530 w 345989"/>
              <a:gd name="connsiteY30" fmla="*/ 0 h 2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45989" h="264788">
                <a:moveTo>
                  <a:pt x="345989" y="229483"/>
                </a:moveTo>
                <a:cubicBezTo>
                  <a:pt x="342459" y="231837"/>
                  <a:pt x="339193" y="234646"/>
                  <a:pt x="335398" y="236544"/>
                </a:cubicBezTo>
                <a:cubicBezTo>
                  <a:pt x="324512" y="241987"/>
                  <a:pt x="306303" y="242388"/>
                  <a:pt x="296562" y="243605"/>
                </a:cubicBezTo>
                <a:cubicBezTo>
                  <a:pt x="291855" y="245959"/>
                  <a:pt x="287010" y="248055"/>
                  <a:pt x="282440" y="250666"/>
                </a:cubicBezTo>
                <a:cubicBezTo>
                  <a:pt x="271888" y="256696"/>
                  <a:pt x="273124" y="259100"/>
                  <a:pt x="261257" y="261258"/>
                </a:cubicBezTo>
                <a:cubicBezTo>
                  <a:pt x="251922" y="262955"/>
                  <a:pt x="242428" y="263611"/>
                  <a:pt x="233013" y="264788"/>
                </a:cubicBezTo>
                <a:cubicBezTo>
                  <a:pt x="228306" y="263611"/>
                  <a:pt x="222680" y="264289"/>
                  <a:pt x="218891" y="261258"/>
                </a:cubicBezTo>
                <a:cubicBezTo>
                  <a:pt x="215985" y="258933"/>
                  <a:pt x="217686" y="253572"/>
                  <a:pt x="215361" y="250666"/>
                </a:cubicBezTo>
                <a:cubicBezTo>
                  <a:pt x="212710" y="247353"/>
                  <a:pt x="208300" y="245959"/>
                  <a:pt x="204769" y="243605"/>
                </a:cubicBezTo>
                <a:cubicBezTo>
                  <a:pt x="197014" y="231973"/>
                  <a:pt x="191482" y="228907"/>
                  <a:pt x="201239" y="211831"/>
                </a:cubicBezTo>
                <a:cubicBezTo>
                  <a:pt x="203085" y="208600"/>
                  <a:pt x="208300" y="209477"/>
                  <a:pt x="211830" y="208300"/>
                </a:cubicBezTo>
                <a:cubicBezTo>
                  <a:pt x="215361" y="204770"/>
                  <a:pt x="222422" y="202702"/>
                  <a:pt x="222422" y="197709"/>
                </a:cubicBezTo>
                <a:cubicBezTo>
                  <a:pt x="222422" y="193466"/>
                  <a:pt x="215514" y="192753"/>
                  <a:pt x="211830" y="190648"/>
                </a:cubicBezTo>
                <a:cubicBezTo>
                  <a:pt x="180483" y="172736"/>
                  <a:pt x="212914" y="193725"/>
                  <a:pt x="187117" y="176526"/>
                </a:cubicBezTo>
                <a:cubicBezTo>
                  <a:pt x="185940" y="168288"/>
                  <a:pt x="185457" y="159921"/>
                  <a:pt x="183586" y="151812"/>
                </a:cubicBezTo>
                <a:cubicBezTo>
                  <a:pt x="181912" y="144560"/>
                  <a:pt x="176525" y="130629"/>
                  <a:pt x="176525" y="130629"/>
                </a:cubicBezTo>
                <a:cubicBezTo>
                  <a:pt x="177702" y="127098"/>
                  <a:pt x="180056" y="123759"/>
                  <a:pt x="180056" y="120037"/>
                </a:cubicBezTo>
                <a:cubicBezTo>
                  <a:pt x="180056" y="111948"/>
                  <a:pt x="173033" y="105099"/>
                  <a:pt x="169464" y="98854"/>
                </a:cubicBezTo>
                <a:cubicBezTo>
                  <a:pt x="166853" y="94284"/>
                  <a:pt x="164757" y="89439"/>
                  <a:pt x="162403" y="84732"/>
                </a:cubicBezTo>
                <a:cubicBezTo>
                  <a:pt x="161226" y="80025"/>
                  <a:pt x="163034" y="73106"/>
                  <a:pt x="158873" y="70610"/>
                </a:cubicBezTo>
                <a:cubicBezTo>
                  <a:pt x="143602" y="61448"/>
                  <a:pt x="144398" y="79965"/>
                  <a:pt x="141220" y="84732"/>
                </a:cubicBezTo>
                <a:cubicBezTo>
                  <a:pt x="138450" y="88886"/>
                  <a:pt x="134159" y="91793"/>
                  <a:pt x="130629" y="95324"/>
                </a:cubicBezTo>
                <a:cubicBezTo>
                  <a:pt x="124979" y="112270"/>
                  <a:pt x="129216" y="106621"/>
                  <a:pt x="123568" y="95324"/>
                </a:cubicBezTo>
                <a:cubicBezTo>
                  <a:pt x="121670" y="91529"/>
                  <a:pt x="118861" y="88263"/>
                  <a:pt x="116507" y="84732"/>
                </a:cubicBezTo>
                <a:cubicBezTo>
                  <a:pt x="108417" y="52371"/>
                  <a:pt x="117521" y="61871"/>
                  <a:pt x="98854" y="49427"/>
                </a:cubicBezTo>
                <a:cubicBezTo>
                  <a:pt x="96500" y="45897"/>
                  <a:pt x="95323" y="41190"/>
                  <a:pt x="91793" y="38836"/>
                </a:cubicBezTo>
                <a:cubicBezTo>
                  <a:pt x="81095" y="31704"/>
                  <a:pt x="70996" y="37007"/>
                  <a:pt x="60019" y="38836"/>
                </a:cubicBezTo>
                <a:cubicBezTo>
                  <a:pt x="22063" y="45162"/>
                  <a:pt x="48298" y="39117"/>
                  <a:pt x="21183" y="45897"/>
                </a:cubicBezTo>
                <a:cubicBezTo>
                  <a:pt x="17652" y="44720"/>
                  <a:pt x="13497" y="44691"/>
                  <a:pt x="10591" y="42366"/>
                </a:cubicBezTo>
                <a:cubicBezTo>
                  <a:pt x="4368" y="37388"/>
                  <a:pt x="2326" y="28161"/>
                  <a:pt x="0" y="21183"/>
                </a:cubicBezTo>
                <a:lnTo>
                  <a:pt x="353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>
            <a:off x="1136650" y="2630488"/>
            <a:ext cx="1624013" cy="1096962"/>
          </a:xfrm>
          <a:custGeom>
            <a:avLst/>
            <a:gdLst>
              <a:gd name="connsiteX0" fmla="*/ 1624957 w 1624957"/>
              <a:gd name="connsiteY0" fmla="*/ 0 h 1097986"/>
              <a:gd name="connsiteX1" fmla="*/ 1575529 w 1624957"/>
              <a:gd name="connsiteY1" fmla="*/ 3530 h 1097986"/>
              <a:gd name="connsiteX2" fmla="*/ 1554346 w 1624957"/>
              <a:gd name="connsiteY2" fmla="*/ 10591 h 1097986"/>
              <a:gd name="connsiteX3" fmla="*/ 1543755 w 1624957"/>
              <a:gd name="connsiteY3" fmla="*/ 14122 h 1097986"/>
              <a:gd name="connsiteX4" fmla="*/ 1519041 w 1624957"/>
              <a:gd name="connsiteY4" fmla="*/ 17652 h 1097986"/>
              <a:gd name="connsiteX5" fmla="*/ 1504919 w 1624957"/>
              <a:gd name="connsiteY5" fmla="*/ 21183 h 1097986"/>
              <a:gd name="connsiteX6" fmla="*/ 1487267 w 1624957"/>
              <a:gd name="connsiteY6" fmla="*/ 24713 h 1097986"/>
              <a:gd name="connsiteX7" fmla="*/ 1466084 w 1624957"/>
              <a:gd name="connsiteY7" fmla="*/ 28244 h 1097986"/>
              <a:gd name="connsiteX8" fmla="*/ 1444901 w 1624957"/>
              <a:gd name="connsiteY8" fmla="*/ 35305 h 1097986"/>
              <a:gd name="connsiteX9" fmla="*/ 1388413 w 1624957"/>
              <a:gd name="connsiteY9" fmla="*/ 42366 h 1097986"/>
              <a:gd name="connsiteX10" fmla="*/ 1374291 w 1624957"/>
              <a:gd name="connsiteY10" fmla="*/ 45896 h 1097986"/>
              <a:gd name="connsiteX11" fmla="*/ 1363699 w 1624957"/>
              <a:gd name="connsiteY11" fmla="*/ 52957 h 1097986"/>
              <a:gd name="connsiteX12" fmla="*/ 1353108 w 1624957"/>
              <a:gd name="connsiteY12" fmla="*/ 56488 h 1097986"/>
              <a:gd name="connsiteX13" fmla="*/ 1342516 w 1624957"/>
              <a:gd name="connsiteY13" fmla="*/ 67079 h 1097986"/>
              <a:gd name="connsiteX14" fmla="*/ 1321333 w 1624957"/>
              <a:gd name="connsiteY14" fmla="*/ 81201 h 1097986"/>
              <a:gd name="connsiteX15" fmla="*/ 1307211 w 1624957"/>
              <a:gd name="connsiteY15" fmla="*/ 98854 h 1097986"/>
              <a:gd name="connsiteX16" fmla="*/ 1303681 w 1624957"/>
              <a:gd name="connsiteY16" fmla="*/ 112976 h 1097986"/>
              <a:gd name="connsiteX17" fmla="*/ 1296620 w 1624957"/>
              <a:gd name="connsiteY17" fmla="*/ 127098 h 1097986"/>
              <a:gd name="connsiteX18" fmla="*/ 1286028 w 1624957"/>
              <a:gd name="connsiteY18" fmla="*/ 148281 h 1097986"/>
              <a:gd name="connsiteX19" fmla="*/ 1268376 w 1624957"/>
              <a:gd name="connsiteY19" fmla="*/ 180056 h 1097986"/>
              <a:gd name="connsiteX20" fmla="*/ 1247193 w 1624957"/>
              <a:gd name="connsiteY20" fmla="*/ 201239 h 1097986"/>
              <a:gd name="connsiteX21" fmla="*/ 1240132 w 1624957"/>
              <a:gd name="connsiteY21" fmla="*/ 215361 h 1097986"/>
              <a:gd name="connsiteX22" fmla="*/ 1229540 w 1624957"/>
              <a:gd name="connsiteY22" fmla="*/ 218891 h 1097986"/>
              <a:gd name="connsiteX23" fmla="*/ 1187174 w 1624957"/>
              <a:gd name="connsiteY23" fmla="*/ 222422 h 1097986"/>
              <a:gd name="connsiteX24" fmla="*/ 1165991 w 1624957"/>
              <a:gd name="connsiteY24" fmla="*/ 225952 h 1097986"/>
              <a:gd name="connsiteX25" fmla="*/ 1123625 w 1624957"/>
              <a:gd name="connsiteY25" fmla="*/ 233013 h 1097986"/>
              <a:gd name="connsiteX26" fmla="*/ 1116564 w 1624957"/>
              <a:gd name="connsiteY26" fmla="*/ 243605 h 1097986"/>
              <a:gd name="connsiteX27" fmla="*/ 1116564 w 1624957"/>
              <a:gd name="connsiteY27" fmla="*/ 317745 h 1097986"/>
              <a:gd name="connsiteX28" fmla="*/ 1120095 w 1624957"/>
              <a:gd name="connsiteY28" fmla="*/ 338928 h 1097986"/>
              <a:gd name="connsiteX29" fmla="*/ 1130686 w 1624957"/>
              <a:gd name="connsiteY29" fmla="*/ 342459 h 1097986"/>
              <a:gd name="connsiteX30" fmla="*/ 1127156 w 1624957"/>
              <a:gd name="connsiteY30" fmla="*/ 370703 h 1097986"/>
              <a:gd name="connsiteX31" fmla="*/ 1123625 w 1624957"/>
              <a:gd name="connsiteY31" fmla="*/ 391886 h 1097986"/>
              <a:gd name="connsiteX32" fmla="*/ 1109503 w 1624957"/>
              <a:gd name="connsiteY32" fmla="*/ 413069 h 1097986"/>
              <a:gd name="connsiteX33" fmla="*/ 1102442 w 1624957"/>
              <a:gd name="connsiteY33" fmla="*/ 423660 h 1097986"/>
              <a:gd name="connsiteX34" fmla="*/ 1091851 w 1624957"/>
              <a:gd name="connsiteY34" fmla="*/ 434252 h 1097986"/>
              <a:gd name="connsiteX35" fmla="*/ 1077729 w 1624957"/>
              <a:gd name="connsiteY35" fmla="*/ 455435 h 1097986"/>
              <a:gd name="connsiteX36" fmla="*/ 1070668 w 1624957"/>
              <a:gd name="connsiteY36" fmla="*/ 466026 h 1097986"/>
              <a:gd name="connsiteX37" fmla="*/ 1060076 w 1624957"/>
              <a:gd name="connsiteY37" fmla="*/ 473087 h 1097986"/>
              <a:gd name="connsiteX38" fmla="*/ 1045954 w 1624957"/>
              <a:gd name="connsiteY38" fmla="*/ 487209 h 1097986"/>
              <a:gd name="connsiteX39" fmla="*/ 1021241 w 1624957"/>
              <a:gd name="connsiteY39" fmla="*/ 494270 h 1097986"/>
              <a:gd name="connsiteX40" fmla="*/ 1010649 w 1624957"/>
              <a:gd name="connsiteY40" fmla="*/ 501331 h 1097986"/>
              <a:gd name="connsiteX41" fmla="*/ 1000058 w 1624957"/>
              <a:gd name="connsiteY41" fmla="*/ 504862 h 1097986"/>
              <a:gd name="connsiteX42" fmla="*/ 989466 w 1624957"/>
              <a:gd name="connsiteY42" fmla="*/ 515453 h 1097986"/>
              <a:gd name="connsiteX43" fmla="*/ 978875 w 1624957"/>
              <a:gd name="connsiteY43" fmla="*/ 522514 h 1097986"/>
              <a:gd name="connsiteX44" fmla="*/ 957692 w 1624957"/>
              <a:gd name="connsiteY44" fmla="*/ 518984 h 1097986"/>
              <a:gd name="connsiteX45" fmla="*/ 947100 w 1624957"/>
              <a:gd name="connsiteY45" fmla="*/ 494270 h 1097986"/>
              <a:gd name="connsiteX46" fmla="*/ 925917 w 1624957"/>
              <a:gd name="connsiteY46" fmla="*/ 483679 h 1097986"/>
              <a:gd name="connsiteX47" fmla="*/ 911795 w 1624957"/>
              <a:gd name="connsiteY47" fmla="*/ 487209 h 1097986"/>
              <a:gd name="connsiteX48" fmla="*/ 908265 w 1624957"/>
              <a:gd name="connsiteY48" fmla="*/ 497801 h 1097986"/>
              <a:gd name="connsiteX49" fmla="*/ 901204 w 1624957"/>
              <a:gd name="connsiteY49" fmla="*/ 511923 h 1097986"/>
              <a:gd name="connsiteX50" fmla="*/ 880021 w 1624957"/>
              <a:gd name="connsiteY50" fmla="*/ 518984 h 1097986"/>
              <a:gd name="connsiteX51" fmla="*/ 865899 w 1624957"/>
              <a:gd name="connsiteY51" fmla="*/ 522514 h 1097986"/>
              <a:gd name="connsiteX52" fmla="*/ 855307 w 1624957"/>
              <a:gd name="connsiteY52" fmla="*/ 526045 h 1097986"/>
              <a:gd name="connsiteX53" fmla="*/ 816472 w 1624957"/>
              <a:gd name="connsiteY53" fmla="*/ 533106 h 1097986"/>
              <a:gd name="connsiteX54" fmla="*/ 805880 w 1624957"/>
              <a:gd name="connsiteY54" fmla="*/ 529575 h 1097986"/>
              <a:gd name="connsiteX55" fmla="*/ 759984 w 1624957"/>
              <a:gd name="connsiteY55" fmla="*/ 526045 h 1097986"/>
              <a:gd name="connsiteX56" fmla="*/ 752923 w 1624957"/>
              <a:gd name="connsiteY56" fmla="*/ 515453 h 1097986"/>
              <a:gd name="connsiteX57" fmla="*/ 742331 w 1624957"/>
              <a:gd name="connsiteY57" fmla="*/ 508392 h 1097986"/>
              <a:gd name="connsiteX58" fmla="*/ 731740 w 1624957"/>
              <a:gd name="connsiteY58" fmla="*/ 511923 h 1097986"/>
              <a:gd name="connsiteX59" fmla="*/ 710557 w 1624957"/>
              <a:gd name="connsiteY59" fmla="*/ 529575 h 1097986"/>
              <a:gd name="connsiteX60" fmla="*/ 685843 w 1624957"/>
              <a:gd name="connsiteY60" fmla="*/ 533106 h 1097986"/>
              <a:gd name="connsiteX61" fmla="*/ 675251 w 1624957"/>
              <a:gd name="connsiteY61" fmla="*/ 543697 h 1097986"/>
              <a:gd name="connsiteX62" fmla="*/ 650538 w 1624957"/>
              <a:gd name="connsiteY62" fmla="*/ 550758 h 1097986"/>
              <a:gd name="connsiteX63" fmla="*/ 629355 w 1624957"/>
              <a:gd name="connsiteY63" fmla="*/ 568411 h 1097986"/>
              <a:gd name="connsiteX64" fmla="*/ 604641 w 1624957"/>
              <a:gd name="connsiteY64" fmla="*/ 593124 h 1097986"/>
              <a:gd name="connsiteX65" fmla="*/ 569336 w 1624957"/>
              <a:gd name="connsiteY65" fmla="*/ 610777 h 1097986"/>
              <a:gd name="connsiteX66" fmla="*/ 565806 w 1624957"/>
              <a:gd name="connsiteY66" fmla="*/ 621368 h 1097986"/>
              <a:gd name="connsiteX67" fmla="*/ 562275 w 1624957"/>
              <a:gd name="connsiteY67" fmla="*/ 635490 h 1097986"/>
              <a:gd name="connsiteX68" fmla="*/ 551684 w 1624957"/>
              <a:gd name="connsiteY68" fmla="*/ 639021 h 1097986"/>
              <a:gd name="connsiteX69" fmla="*/ 516379 w 1624957"/>
              <a:gd name="connsiteY69" fmla="*/ 642551 h 1097986"/>
              <a:gd name="connsiteX70" fmla="*/ 502257 w 1624957"/>
              <a:gd name="connsiteY70" fmla="*/ 663734 h 1097986"/>
              <a:gd name="connsiteX71" fmla="*/ 495196 w 1624957"/>
              <a:gd name="connsiteY71" fmla="*/ 674326 h 1097986"/>
              <a:gd name="connsiteX72" fmla="*/ 463421 w 1624957"/>
              <a:gd name="connsiteY72" fmla="*/ 691978 h 1097986"/>
              <a:gd name="connsiteX73" fmla="*/ 449299 w 1624957"/>
              <a:gd name="connsiteY73" fmla="*/ 688448 h 1097986"/>
              <a:gd name="connsiteX74" fmla="*/ 438708 w 1624957"/>
              <a:gd name="connsiteY74" fmla="*/ 681387 h 1097986"/>
              <a:gd name="connsiteX75" fmla="*/ 417525 w 1624957"/>
              <a:gd name="connsiteY75" fmla="*/ 688448 h 1097986"/>
              <a:gd name="connsiteX76" fmla="*/ 406933 w 1624957"/>
              <a:gd name="connsiteY76" fmla="*/ 691978 h 1097986"/>
              <a:gd name="connsiteX77" fmla="*/ 396342 w 1624957"/>
              <a:gd name="connsiteY77" fmla="*/ 681387 h 1097986"/>
              <a:gd name="connsiteX78" fmla="*/ 368098 w 1624957"/>
              <a:gd name="connsiteY78" fmla="*/ 674326 h 1097986"/>
              <a:gd name="connsiteX79" fmla="*/ 361037 w 1624957"/>
              <a:gd name="connsiteY79" fmla="*/ 684917 h 1097986"/>
              <a:gd name="connsiteX80" fmla="*/ 350445 w 1624957"/>
              <a:gd name="connsiteY80" fmla="*/ 688448 h 1097986"/>
              <a:gd name="connsiteX81" fmla="*/ 322201 w 1624957"/>
              <a:gd name="connsiteY81" fmla="*/ 691978 h 1097986"/>
              <a:gd name="connsiteX82" fmla="*/ 304549 w 1624957"/>
              <a:gd name="connsiteY82" fmla="*/ 709631 h 1097986"/>
              <a:gd name="connsiteX83" fmla="*/ 301018 w 1624957"/>
              <a:gd name="connsiteY83" fmla="*/ 720222 h 1097986"/>
              <a:gd name="connsiteX84" fmla="*/ 279835 w 1624957"/>
              <a:gd name="connsiteY84" fmla="*/ 727283 h 1097986"/>
              <a:gd name="connsiteX85" fmla="*/ 269244 w 1624957"/>
              <a:gd name="connsiteY85" fmla="*/ 730814 h 1097986"/>
              <a:gd name="connsiteX86" fmla="*/ 265713 w 1624957"/>
              <a:gd name="connsiteY86" fmla="*/ 741405 h 1097986"/>
              <a:gd name="connsiteX87" fmla="*/ 262183 w 1624957"/>
              <a:gd name="connsiteY87" fmla="*/ 755527 h 1097986"/>
              <a:gd name="connsiteX88" fmla="*/ 251591 w 1624957"/>
              <a:gd name="connsiteY88" fmla="*/ 762588 h 1097986"/>
              <a:gd name="connsiteX89" fmla="*/ 244530 w 1624957"/>
              <a:gd name="connsiteY89" fmla="*/ 783771 h 1097986"/>
              <a:gd name="connsiteX90" fmla="*/ 223347 w 1624957"/>
              <a:gd name="connsiteY90" fmla="*/ 790832 h 1097986"/>
              <a:gd name="connsiteX91" fmla="*/ 212756 w 1624957"/>
              <a:gd name="connsiteY91" fmla="*/ 794363 h 1097986"/>
              <a:gd name="connsiteX92" fmla="*/ 202164 w 1624957"/>
              <a:gd name="connsiteY92" fmla="*/ 790832 h 1097986"/>
              <a:gd name="connsiteX93" fmla="*/ 184512 w 1624957"/>
              <a:gd name="connsiteY93" fmla="*/ 808485 h 1097986"/>
              <a:gd name="connsiteX94" fmla="*/ 173920 w 1624957"/>
              <a:gd name="connsiteY94" fmla="*/ 819076 h 1097986"/>
              <a:gd name="connsiteX95" fmla="*/ 163329 w 1624957"/>
              <a:gd name="connsiteY95" fmla="*/ 815546 h 1097986"/>
              <a:gd name="connsiteX96" fmla="*/ 135085 w 1624957"/>
              <a:gd name="connsiteY96" fmla="*/ 822607 h 1097986"/>
              <a:gd name="connsiteX97" fmla="*/ 120963 w 1624957"/>
              <a:gd name="connsiteY97" fmla="*/ 843790 h 1097986"/>
              <a:gd name="connsiteX98" fmla="*/ 89188 w 1624957"/>
              <a:gd name="connsiteY98" fmla="*/ 857912 h 1097986"/>
              <a:gd name="connsiteX99" fmla="*/ 85658 w 1624957"/>
              <a:gd name="connsiteY99" fmla="*/ 868503 h 1097986"/>
              <a:gd name="connsiteX100" fmla="*/ 78597 w 1624957"/>
              <a:gd name="connsiteY100" fmla="*/ 879095 h 1097986"/>
              <a:gd name="connsiteX101" fmla="*/ 75066 w 1624957"/>
              <a:gd name="connsiteY101" fmla="*/ 896747 h 1097986"/>
              <a:gd name="connsiteX102" fmla="*/ 53883 w 1624957"/>
              <a:gd name="connsiteY102" fmla="*/ 907339 h 1097986"/>
              <a:gd name="connsiteX103" fmla="*/ 36231 w 1624957"/>
              <a:gd name="connsiteY103" fmla="*/ 928522 h 1097986"/>
              <a:gd name="connsiteX104" fmla="*/ 29170 w 1624957"/>
              <a:gd name="connsiteY104" fmla="*/ 939113 h 1097986"/>
              <a:gd name="connsiteX105" fmla="*/ 15048 w 1624957"/>
              <a:gd name="connsiteY105" fmla="*/ 942644 h 1097986"/>
              <a:gd name="connsiteX106" fmla="*/ 7987 w 1624957"/>
              <a:gd name="connsiteY106" fmla="*/ 956766 h 1097986"/>
              <a:gd name="connsiteX107" fmla="*/ 926 w 1624957"/>
              <a:gd name="connsiteY107" fmla="*/ 967357 h 1097986"/>
              <a:gd name="connsiteX108" fmla="*/ 4456 w 1624957"/>
              <a:gd name="connsiteY108" fmla="*/ 1006193 h 1097986"/>
              <a:gd name="connsiteX109" fmla="*/ 926 w 1624957"/>
              <a:gd name="connsiteY109" fmla="*/ 1097986 h 109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24957" h="1097986">
                <a:moveTo>
                  <a:pt x="1624957" y="0"/>
                </a:moveTo>
                <a:cubicBezTo>
                  <a:pt x="1608481" y="1177"/>
                  <a:pt x="1591864" y="1080"/>
                  <a:pt x="1575529" y="3530"/>
                </a:cubicBezTo>
                <a:cubicBezTo>
                  <a:pt x="1568168" y="4634"/>
                  <a:pt x="1561407" y="8237"/>
                  <a:pt x="1554346" y="10591"/>
                </a:cubicBezTo>
                <a:cubicBezTo>
                  <a:pt x="1550816" y="11768"/>
                  <a:pt x="1547439" y="13596"/>
                  <a:pt x="1543755" y="14122"/>
                </a:cubicBezTo>
                <a:cubicBezTo>
                  <a:pt x="1535517" y="15299"/>
                  <a:pt x="1527228" y="16163"/>
                  <a:pt x="1519041" y="17652"/>
                </a:cubicBezTo>
                <a:cubicBezTo>
                  <a:pt x="1514267" y="18520"/>
                  <a:pt x="1509656" y="20130"/>
                  <a:pt x="1504919" y="21183"/>
                </a:cubicBezTo>
                <a:cubicBezTo>
                  <a:pt x="1499061" y="22485"/>
                  <a:pt x="1493171" y="23640"/>
                  <a:pt x="1487267" y="24713"/>
                </a:cubicBezTo>
                <a:cubicBezTo>
                  <a:pt x="1480224" y="25994"/>
                  <a:pt x="1473029" y="26508"/>
                  <a:pt x="1466084" y="28244"/>
                </a:cubicBezTo>
                <a:cubicBezTo>
                  <a:pt x="1458863" y="30049"/>
                  <a:pt x="1452269" y="34253"/>
                  <a:pt x="1444901" y="35305"/>
                </a:cubicBezTo>
                <a:cubicBezTo>
                  <a:pt x="1409638" y="40342"/>
                  <a:pt x="1428458" y="37916"/>
                  <a:pt x="1388413" y="42366"/>
                </a:cubicBezTo>
                <a:cubicBezTo>
                  <a:pt x="1383706" y="43543"/>
                  <a:pt x="1378751" y="43985"/>
                  <a:pt x="1374291" y="45896"/>
                </a:cubicBezTo>
                <a:cubicBezTo>
                  <a:pt x="1370391" y="47567"/>
                  <a:pt x="1367494" y="51059"/>
                  <a:pt x="1363699" y="52957"/>
                </a:cubicBezTo>
                <a:cubicBezTo>
                  <a:pt x="1360371" y="54621"/>
                  <a:pt x="1356638" y="55311"/>
                  <a:pt x="1353108" y="56488"/>
                </a:cubicBezTo>
                <a:cubicBezTo>
                  <a:pt x="1349577" y="60018"/>
                  <a:pt x="1346457" y="64014"/>
                  <a:pt x="1342516" y="67079"/>
                </a:cubicBezTo>
                <a:cubicBezTo>
                  <a:pt x="1335817" y="72289"/>
                  <a:pt x="1321333" y="81201"/>
                  <a:pt x="1321333" y="81201"/>
                </a:cubicBezTo>
                <a:cubicBezTo>
                  <a:pt x="1309794" y="115825"/>
                  <a:pt x="1328502" y="66918"/>
                  <a:pt x="1307211" y="98854"/>
                </a:cubicBezTo>
                <a:cubicBezTo>
                  <a:pt x="1304520" y="102891"/>
                  <a:pt x="1305385" y="108433"/>
                  <a:pt x="1303681" y="112976"/>
                </a:cubicBezTo>
                <a:cubicBezTo>
                  <a:pt x="1301833" y="117904"/>
                  <a:pt x="1298693" y="122261"/>
                  <a:pt x="1296620" y="127098"/>
                </a:cubicBezTo>
                <a:cubicBezTo>
                  <a:pt x="1287850" y="147560"/>
                  <a:pt x="1299596" y="127929"/>
                  <a:pt x="1286028" y="148281"/>
                </a:cubicBezTo>
                <a:cubicBezTo>
                  <a:pt x="1281589" y="161601"/>
                  <a:pt x="1280517" y="167915"/>
                  <a:pt x="1268376" y="180056"/>
                </a:cubicBezTo>
                <a:cubicBezTo>
                  <a:pt x="1261315" y="187117"/>
                  <a:pt x="1251659" y="192307"/>
                  <a:pt x="1247193" y="201239"/>
                </a:cubicBezTo>
                <a:cubicBezTo>
                  <a:pt x="1244839" y="205946"/>
                  <a:pt x="1243854" y="211640"/>
                  <a:pt x="1240132" y="215361"/>
                </a:cubicBezTo>
                <a:cubicBezTo>
                  <a:pt x="1237500" y="217992"/>
                  <a:pt x="1233229" y="218399"/>
                  <a:pt x="1229540" y="218891"/>
                </a:cubicBezTo>
                <a:cubicBezTo>
                  <a:pt x="1215493" y="220764"/>
                  <a:pt x="1201258" y="220857"/>
                  <a:pt x="1187174" y="222422"/>
                </a:cubicBezTo>
                <a:cubicBezTo>
                  <a:pt x="1180059" y="223213"/>
                  <a:pt x="1173066" y="224864"/>
                  <a:pt x="1165991" y="225952"/>
                </a:cubicBezTo>
                <a:cubicBezTo>
                  <a:pt x="1128048" y="231790"/>
                  <a:pt x="1154695" y="226800"/>
                  <a:pt x="1123625" y="233013"/>
                </a:cubicBezTo>
                <a:cubicBezTo>
                  <a:pt x="1121271" y="236544"/>
                  <a:pt x="1116776" y="239367"/>
                  <a:pt x="1116564" y="243605"/>
                </a:cubicBezTo>
                <a:cubicBezTo>
                  <a:pt x="1111557" y="343752"/>
                  <a:pt x="1127092" y="275638"/>
                  <a:pt x="1116564" y="317745"/>
                </a:cubicBezTo>
                <a:cubicBezTo>
                  <a:pt x="1117741" y="324806"/>
                  <a:pt x="1116543" y="332713"/>
                  <a:pt x="1120095" y="338928"/>
                </a:cubicBezTo>
                <a:cubicBezTo>
                  <a:pt x="1121941" y="342159"/>
                  <a:pt x="1129879" y="338826"/>
                  <a:pt x="1130686" y="342459"/>
                </a:cubicBezTo>
                <a:cubicBezTo>
                  <a:pt x="1132744" y="351721"/>
                  <a:pt x="1128498" y="361310"/>
                  <a:pt x="1127156" y="370703"/>
                </a:cubicBezTo>
                <a:cubicBezTo>
                  <a:pt x="1126144" y="377789"/>
                  <a:pt x="1126378" y="385278"/>
                  <a:pt x="1123625" y="391886"/>
                </a:cubicBezTo>
                <a:cubicBezTo>
                  <a:pt x="1120361" y="399719"/>
                  <a:pt x="1114210" y="406008"/>
                  <a:pt x="1109503" y="413069"/>
                </a:cubicBezTo>
                <a:cubicBezTo>
                  <a:pt x="1107149" y="416599"/>
                  <a:pt x="1105442" y="420660"/>
                  <a:pt x="1102442" y="423660"/>
                </a:cubicBezTo>
                <a:cubicBezTo>
                  <a:pt x="1098912" y="427191"/>
                  <a:pt x="1094916" y="430311"/>
                  <a:pt x="1091851" y="434252"/>
                </a:cubicBezTo>
                <a:cubicBezTo>
                  <a:pt x="1086641" y="440951"/>
                  <a:pt x="1082436" y="448374"/>
                  <a:pt x="1077729" y="455435"/>
                </a:cubicBezTo>
                <a:cubicBezTo>
                  <a:pt x="1075375" y="458965"/>
                  <a:pt x="1074198" y="463672"/>
                  <a:pt x="1070668" y="466026"/>
                </a:cubicBezTo>
                <a:cubicBezTo>
                  <a:pt x="1067137" y="468380"/>
                  <a:pt x="1063298" y="470326"/>
                  <a:pt x="1060076" y="473087"/>
                </a:cubicBezTo>
                <a:cubicBezTo>
                  <a:pt x="1055021" y="477419"/>
                  <a:pt x="1051371" y="483339"/>
                  <a:pt x="1045954" y="487209"/>
                </a:cubicBezTo>
                <a:cubicBezTo>
                  <a:pt x="1043224" y="489159"/>
                  <a:pt x="1022722" y="493900"/>
                  <a:pt x="1021241" y="494270"/>
                </a:cubicBezTo>
                <a:cubicBezTo>
                  <a:pt x="1017710" y="496624"/>
                  <a:pt x="1014444" y="499433"/>
                  <a:pt x="1010649" y="501331"/>
                </a:cubicBezTo>
                <a:cubicBezTo>
                  <a:pt x="1007321" y="502995"/>
                  <a:pt x="1003154" y="502798"/>
                  <a:pt x="1000058" y="504862"/>
                </a:cubicBezTo>
                <a:cubicBezTo>
                  <a:pt x="995904" y="507632"/>
                  <a:pt x="993302" y="512257"/>
                  <a:pt x="989466" y="515453"/>
                </a:cubicBezTo>
                <a:cubicBezTo>
                  <a:pt x="986206" y="518169"/>
                  <a:pt x="982405" y="520160"/>
                  <a:pt x="978875" y="522514"/>
                </a:cubicBezTo>
                <a:cubicBezTo>
                  <a:pt x="971814" y="521337"/>
                  <a:pt x="963762" y="522778"/>
                  <a:pt x="957692" y="518984"/>
                </a:cubicBezTo>
                <a:cubicBezTo>
                  <a:pt x="947595" y="512673"/>
                  <a:pt x="953265" y="501977"/>
                  <a:pt x="947100" y="494270"/>
                </a:cubicBezTo>
                <a:cubicBezTo>
                  <a:pt x="942122" y="488047"/>
                  <a:pt x="932895" y="486005"/>
                  <a:pt x="925917" y="483679"/>
                </a:cubicBezTo>
                <a:cubicBezTo>
                  <a:pt x="921210" y="484856"/>
                  <a:pt x="915584" y="484178"/>
                  <a:pt x="911795" y="487209"/>
                </a:cubicBezTo>
                <a:cubicBezTo>
                  <a:pt x="908889" y="489534"/>
                  <a:pt x="909731" y="494380"/>
                  <a:pt x="908265" y="497801"/>
                </a:cubicBezTo>
                <a:cubicBezTo>
                  <a:pt x="906192" y="502638"/>
                  <a:pt x="905414" y="508765"/>
                  <a:pt x="901204" y="511923"/>
                </a:cubicBezTo>
                <a:cubicBezTo>
                  <a:pt x="895250" y="516389"/>
                  <a:pt x="887242" y="517179"/>
                  <a:pt x="880021" y="518984"/>
                </a:cubicBezTo>
                <a:cubicBezTo>
                  <a:pt x="875314" y="520161"/>
                  <a:pt x="870564" y="521181"/>
                  <a:pt x="865899" y="522514"/>
                </a:cubicBezTo>
                <a:cubicBezTo>
                  <a:pt x="862321" y="523536"/>
                  <a:pt x="858918" y="525142"/>
                  <a:pt x="855307" y="526045"/>
                </a:cubicBezTo>
                <a:cubicBezTo>
                  <a:pt x="845449" y="528509"/>
                  <a:pt x="825901" y="531534"/>
                  <a:pt x="816472" y="533106"/>
                </a:cubicBezTo>
                <a:cubicBezTo>
                  <a:pt x="812941" y="531929"/>
                  <a:pt x="809573" y="530037"/>
                  <a:pt x="805880" y="529575"/>
                </a:cubicBezTo>
                <a:cubicBezTo>
                  <a:pt x="790655" y="527672"/>
                  <a:pt x="774810" y="529999"/>
                  <a:pt x="759984" y="526045"/>
                </a:cubicBezTo>
                <a:cubicBezTo>
                  <a:pt x="755884" y="524952"/>
                  <a:pt x="755923" y="518453"/>
                  <a:pt x="752923" y="515453"/>
                </a:cubicBezTo>
                <a:cubicBezTo>
                  <a:pt x="749923" y="512453"/>
                  <a:pt x="745862" y="510746"/>
                  <a:pt x="742331" y="508392"/>
                </a:cubicBezTo>
                <a:cubicBezTo>
                  <a:pt x="738801" y="509569"/>
                  <a:pt x="734836" y="509859"/>
                  <a:pt x="731740" y="511923"/>
                </a:cubicBezTo>
                <a:cubicBezTo>
                  <a:pt x="723147" y="517652"/>
                  <a:pt x="721054" y="526426"/>
                  <a:pt x="710557" y="529575"/>
                </a:cubicBezTo>
                <a:cubicBezTo>
                  <a:pt x="702586" y="531966"/>
                  <a:pt x="694081" y="531929"/>
                  <a:pt x="685843" y="533106"/>
                </a:cubicBezTo>
                <a:cubicBezTo>
                  <a:pt x="682312" y="536636"/>
                  <a:pt x="679405" y="540927"/>
                  <a:pt x="675251" y="543697"/>
                </a:cubicBezTo>
                <a:cubicBezTo>
                  <a:pt x="672209" y="545725"/>
                  <a:pt x="652426" y="550286"/>
                  <a:pt x="650538" y="550758"/>
                </a:cubicBezTo>
                <a:cubicBezTo>
                  <a:pt x="641121" y="557036"/>
                  <a:pt x="636675" y="558999"/>
                  <a:pt x="629355" y="568411"/>
                </a:cubicBezTo>
                <a:cubicBezTo>
                  <a:pt x="609528" y="593904"/>
                  <a:pt x="624881" y="586379"/>
                  <a:pt x="604641" y="593124"/>
                </a:cubicBezTo>
                <a:cubicBezTo>
                  <a:pt x="579421" y="609938"/>
                  <a:pt x="591691" y="605188"/>
                  <a:pt x="569336" y="610777"/>
                </a:cubicBezTo>
                <a:cubicBezTo>
                  <a:pt x="568159" y="614307"/>
                  <a:pt x="566828" y="617790"/>
                  <a:pt x="565806" y="621368"/>
                </a:cubicBezTo>
                <a:cubicBezTo>
                  <a:pt x="564473" y="626034"/>
                  <a:pt x="565306" y="631701"/>
                  <a:pt x="562275" y="635490"/>
                </a:cubicBezTo>
                <a:cubicBezTo>
                  <a:pt x="559950" y="638396"/>
                  <a:pt x="555362" y="638455"/>
                  <a:pt x="551684" y="639021"/>
                </a:cubicBezTo>
                <a:cubicBezTo>
                  <a:pt x="539995" y="640819"/>
                  <a:pt x="528147" y="641374"/>
                  <a:pt x="516379" y="642551"/>
                </a:cubicBezTo>
                <a:lnTo>
                  <a:pt x="502257" y="663734"/>
                </a:lnTo>
                <a:cubicBezTo>
                  <a:pt x="499903" y="667265"/>
                  <a:pt x="498727" y="671972"/>
                  <a:pt x="495196" y="674326"/>
                </a:cubicBezTo>
                <a:cubicBezTo>
                  <a:pt x="470916" y="690512"/>
                  <a:pt x="482064" y="685765"/>
                  <a:pt x="463421" y="691978"/>
                </a:cubicBezTo>
                <a:cubicBezTo>
                  <a:pt x="458714" y="690801"/>
                  <a:pt x="453759" y="690359"/>
                  <a:pt x="449299" y="688448"/>
                </a:cubicBezTo>
                <a:cubicBezTo>
                  <a:pt x="445399" y="686777"/>
                  <a:pt x="442951" y="681387"/>
                  <a:pt x="438708" y="681387"/>
                </a:cubicBezTo>
                <a:cubicBezTo>
                  <a:pt x="431265" y="681387"/>
                  <a:pt x="424586" y="686094"/>
                  <a:pt x="417525" y="688448"/>
                </a:cubicBezTo>
                <a:lnTo>
                  <a:pt x="406933" y="691978"/>
                </a:lnTo>
                <a:cubicBezTo>
                  <a:pt x="403403" y="688448"/>
                  <a:pt x="400496" y="684156"/>
                  <a:pt x="396342" y="681387"/>
                </a:cubicBezTo>
                <a:cubicBezTo>
                  <a:pt x="391688" y="678284"/>
                  <a:pt x="370648" y="674836"/>
                  <a:pt x="368098" y="674326"/>
                </a:cubicBezTo>
                <a:cubicBezTo>
                  <a:pt x="365744" y="677856"/>
                  <a:pt x="364350" y="682266"/>
                  <a:pt x="361037" y="684917"/>
                </a:cubicBezTo>
                <a:cubicBezTo>
                  <a:pt x="358131" y="687242"/>
                  <a:pt x="354107" y="687782"/>
                  <a:pt x="350445" y="688448"/>
                </a:cubicBezTo>
                <a:cubicBezTo>
                  <a:pt x="341110" y="690145"/>
                  <a:pt x="331616" y="690801"/>
                  <a:pt x="322201" y="691978"/>
                </a:cubicBezTo>
                <a:cubicBezTo>
                  <a:pt x="311609" y="699040"/>
                  <a:pt x="310434" y="697862"/>
                  <a:pt x="304549" y="709631"/>
                </a:cubicBezTo>
                <a:cubicBezTo>
                  <a:pt x="302885" y="712959"/>
                  <a:pt x="304046" y="718059"/>
                  <a:pt x="301018" y="720222"/>
                </a:cubicBezTo>
                <a:cubicBezTo>
                  <a:pt x="294961" y="724548"/>
                  <a:pt x="286896" y="724929"/>
                  <a:pt x="279835" y="727283"/>
                </a:cubicBezTo>
                <a:lnTo>
                  <a:pt x="269244" y="730814"/>
                </a:lnTo>
                <a:cubicBezTo>
                  <a:pt x="268067" y="734344"/>
                  <a:pt x="266735" y="737827"/>
                  <a:pt x="265713" y="741405"/>
                </a:cubicBezTo>
                <a:cubicBezTo>
                  <a:pt x="264380" y="746070"/>
                  <a:pt x="264874" y="751490"/>
                  <a:pt x="262183" y="755527"/>
                </a:cubicBezTo>
                <a:cubicBezTo>
                  <a:pt x="259829" y="759058"/>
                  <a:pt x="255122" y="760234"/>
                  <a:pt x="251591" y="762588"/>
                </a:cubicBezTo>
                <a:cubicBezTo>
                  <a:pt x="249237" y="769649"/>
                  <a:pt x="251591" y="781417"/>
                  <a:pt x="244530" y="783771"/>
                </a:cubicBezTo>
                <a:lnTo>
                  <a:pt x="223347" y="790832"/>
                </a:lnTo>
                <a:lnTo>
                  <a:pt x="212756" y="794363"/>
                </a:lnTo>
                <a:cubicBezTo>
                  <a:pt x="209225" y="793186"/>
                  <a:pt x="205835" y="790220"/>
                  <a:pt x="202164" y="790832"/>
                </a:cubicBezTo>
                <a:cubicBezTo>
                  <a:pt x="192142" y="792502"/>
                  <a:pt x="189826" y="802108"/>
                  <a:pt x="184512" y="808485"/>
                </a:cubicBezTo>
                <a:cubicBezTo>
                  <a:pt x="181316" y="812321"/>
                  <a:pt x="177451" y="815546"/>
                  <a:pt x="173920" y="819076"/>
                </a:cubicBezTo>
                <a:cubicBezTo>
                  <a:pt x="170390" y="817899"/>
                  <a:pt x="167050" y="815546"/>
                  <a:pt x="163329" y="815546"/>
                </a:cubicBezTo>
                <a:cubicBezTo>
                  <a:pt x="154804" y="815546"/>
                  <a:pt x="143445" y="819820"/>
                  <a:pt x="135085" y="822607"/>
                </a:cubicBezTo>
                <a:cubicBezTo>
                  <a:pt x="130378" y="829668"/>
                  <a:pt x="129014" y="841106"/>
                  <a:pt x="120963" y="843790"/>
                </a:cubicBezTo>
                <a:cubicBezTo>
                  <a:pt x="95754" y="852193"/>
                  <a:pt x="105973" y="846723"/>
                  <a:pt x="89188" y="857912"/>
                </a:cubicBezTo>
                <a:cubicBezTo>
                  <a:pt x="88011" y="861442"/>
                  <a:pt x="87322" y="865175"/>
                  <a:pt x="85658" y="868503"/>
                </a:cubicBezTo>
                <a:cubicBezTo>
                  <a:pt x="83760" y="872298"/>
                  <a:pt x="80087" y="875122"/>
                  <a:pt x="78597" y="879095"/>
                </a:cubicBezTo>
                <a:cubicBezTo>
                  <a:pt x="76490" y="884713"/>
                  <a:pt x="78043" y="891537"/>
                  <a:pt x="75066" y="896747"/>
                </a:cubicBezTo>
                <a:cubicBezTo>
                  <a:pt x="71845" y="902383"/>
                  <a:pt x="59319" y="905527"/>
                  <a:pt x="53883" y="907339"/>
                </a:cubicBezTo>
                <a:cubicBezTo>
                  <a:pt x="36352" y="933634"/>
                  <a:pt x="58883" y="901338"/>
                  <a:pt x="36231" y="928522"/>
                </a:cubicBezTo>
                <a:cubicBezTo>
                  <a:pt x="33515" y="931782"/>
                  <a:pt x="32700" y="936759"/>
                  <a:pt x="29170" y="939113"/>
                </a:cubicBezTo>
                <a:cubicBezTo>
                  <a:pt x="25133" y="941805"/>
                  <a:pt x="19755" y="941467"/>
                  <a:pt x="15048" y="942644"/>
                </a:cubicBezTo>
                <a:cubicBezTo>
                  <a:pt x="12694" y="947351"/>
                  <a:pt x="10598" y="952196"/>
                  <a:pt x="7987" y="956766"/>
                </a:cubicBezTo>
                <a:cubicBezTo>
                  <a:pt x="5882" y="960450"/>
                  <a:pt x="1228" y="963125"/>
                  <a:pt x="926" y="967357"/>
                </a:cubicBezTo>
                <a:cubicBezTo>
                  <a:pt x="0" y="980323"/>
                  <a:pt x="3279" y="993248"/>
                  <a:pt x="4456" y="1006193"/>
                </a:cubicBezTo>
                <a:lnTo>
                  <a:pt x="926" y="1097986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822325" y="3819525"/>
            <a:ext cx="106363" cy="120650"/>
          </a:xfrm>
          <a:custGeom>
            <a:avLst/>
            <a:gdLst>
              <a:gd name="connsiteX0" fmla="*/ 106287 w 106287"/>
              <a:gd name="connsiteY0" fmla="*/ 0 h 120037"/>
              <a:gd name="connsiteX1" fmla="*/ 85104 w 106287"/>
              <a:gd name="connsiteY1" fmla="*/ 49427 h 120037"/>
              <a:gd name="connsiteX2" fmla="*/ 78043 w 106287"/>
              <a:gd name="connsiteY2" fmla="*/ 60019 h 120037"/>
              <a:gd name="connsiteX3" fmla="*/ 25085 w 106287"/>
              <a:gd name="connsiteY3" fmla="*/ 63549 h 120037"/>
              <a:gd name="connsiteX4" fmla="*/ 14494 w 106287"/>
              <a:gd name="connsiteY4" fmla="*/ 74141 h 120037"/>
              <a:gd name="connsiteX5" fmla="*/ 7433 w 106287"/>
              <a:gd name="connsiteY5" fmla="*/ 95324 h 120037"/>
              <a:gd name="connsiteX6" fmla="*/ 3902 w 106287"/>
              <a:gd name="connsiteY6" fmla="*/ 105915 h 120037"/>
              <a:gd name="connsiteX7" fmla="*/ 372 w 106287"/>
              <a:gd name="connsiteY7" fmla="*/ 120037 h 1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287" h="120037">
                <a:moveTo>
                  <a:pt x="106287" y="0"/>
                </a:moveTo>
                <a:cubicBezTo>
                  <a:pt x="97168" y="36478"/>
                  <a:pt x="104609" y="20169"/>
                  <a:pt x="85104" y="49427"/>
                </a:cubicBezTo>
                <a:cubicBezTo>
                  <a:pt x="82750" y="52958"/>
                  <a:pt x="82277" y="59737"/>
                  <a:pt x="78043" y="60019"/>
                </a:cubicBezTo>
                <a:lnTo>
                  <a:pt x="25085" y="63549"/>
                </a:lnTo>
                <a:cubicBezTo>
                  <a:pt x="21555" y="67080"/>
                  <a:pt x="16919" y="69776"/>
                  <a:pt x="14494" y="74141"/>
                </a:cubicBezTo>
                <a:cubicBezTo>
                  <a:pt x="10880" y="80647"/>
                  <a:pt x="9787" y="88263"/>
                  <a:pt x="7433" y="95324"/>
                </a:cubicBezTo>
                <a:lnTo>
                  <a:pt x="3902" y="105915"/>
                </a:lnTo>
                <a:cubicBezTo>
                  <a:pt x="0" y="117621"/>
                  <a:pt x="372" y="112786"/>
                  <a:pt x="37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1090613" y="4246563"/>
            <a:ext cx="1150937" cy="1624012"/>
          </a:xfrm>
          <a:custGeom>
            <a:avLst/>
            <a:gdLst>
              <a:gd name="connsiteX0" fmla="*/ 667265 w 1150944"/>
              <a:gd name="connsiteY0" fmla="*/ 1490774 h 1623913"/>
              <a:gd name="connsiteX1" fmla="*/ 681387 w 1150944"/>
              <a:gd name="connsiteY1" fmla="*/ 1511957 h 1623913"/>
              <a:gd name="connsiteX2" fmla="*/ 684917 w 1150944"/>
              <a:gd name="connsiteY2" fmla="*/ 1522548 h 1623913"/>
              <a:gd name="connsiteX3" fmla="*/ 695509 w 1150944"/>
              <a:gd name="connsiteY3" fmla="*/ 1529609 h 1623913"/>
              <a:gd name="connsiteX4" fmla="*/ 713161 w 1150944"/>
              <a:gd name="connsiteY4" fmla="*/ 1550792 h 1623913"/>
              <a:gd name="connsiteX5" fmla="*/ 720222 w 1150944"/>
              <a:gd name="connsiteY5" fmla="*/ 1579036 h 1623913"/>
              <a:gd name="connsiteX6" fmla="*/ 723753 w 1150944"/>
              <a:gd name="connsiteY6" fmla="*/ 1589628 h 1623913"/>
              <a:gd name="connsiteX7" fmla="*/ 734344 w 1150944"/>
              <a:gd name="connsiteY7" fmla="*/ 1596689 h 1623913"/>
              <a:gd name="connsiteX8" fmla="*/ 762589 w 1150944"/>
              <a:gd name="connsiteY8" fmla="*/ 1603750 h 1623913"/>
              <a:gd name="connsiteX9" fmla="*/ 840260 w 1150944"/>
              <a:gd name="connsiteY9" fmla="*/ 1614341 h 1623913"/>
              <a:gd name="connsiteX10" fmla="*/ 907339 w 1150944"/>
              <a:gd name="connsiteY10" fmla="*/ 1614341 h 1623913"/>
              <a:gd name="connsiteX11" fmla="*/ 928522 w 1150944"/>
              <a:gd name="connsiteY11" fmla="*/ 1593158 h 1623913"/>
              <a:gd name="connsiteX12" fmla="*/ 949705 w 1150944"/>
              <a:gd name="connsiteY12" fmla="*/ 1575506 h 1623913"/>
              <a:gd name="connsiteX13" fmla="*/ 963827 w 1150944"/>
              <a:gd name="connsiteY13" fmla="*/ 1550792 h 1623913"/>
              <a:gd name="connsiteX14" fmla="*/ 974419 w 1150944"/>
              <a:gd name="connsiteY14" fmla="*/ 1543731 h 1623913"/>
              <a:gd name="connsiteX15" fmla="*/ 995602 w 1150944"/>
              <a:gd name="connsiteY15" fmla="*/ 1501365 h 1623913"/>
              <a:gd name="connsiteX16" fmla="*/ 999132 w 1150944"/>
              <a:gd name="connsiteY16" fmla="*/ 1490774 h 1623913"/>
              <a:gd name="connsiteX17" fmla="*/ 1020315 w 1150944"/>
              <a:gd name="connsiteY17" fmla="*/ 1476652 h 1623913"/>
              <a:gd name="connsiteX18" fmla="*/ 1030907 w 1150944"/>
              <a:gd name="connsiteY18" fmla="*/ 1469591 h 1623913"/>
              <a:gd name="connsiteX19" fmla="*/ 1037968 w 1150944"/>
              <a:gd name="connsiteY19" fmla="*/ 1420164 h 1623913"/>
              <a:gd name="connsiteX20" fmla="*/ 1045029 w 1150944"/>
              <a:gd name="connsiteY20" fmla="*/ 1398981 h 1623913"/>
              <a:gd name="connsiteX21" fmla="*/ 1055620 w 1150944"/>
              <a:gd name="connsiteY21" fmla="*/ 1374267 h 1623913"/>
              <a:gd name="connsiteX22" fmla="*/ 1055620 w 1150944"/>
              <a:gd name="connsiteY22" fmla="*/ 1328371 h 1623913"/>
              <a:gd name="connsiteX23" fmla="*/ 1059151 w 1150944"/>
              <a:gd name="connsiteY23" fmla="*/ 1300127 h 1623913"/>
              <a:gd name="connsiteX24" fmla="*/ 1055620 w 1150944"/>
              <a:gd name="connsiteY24" fmla="*/ 1286005 h 1623913"/>
              <a:gd name="connsiteX25" fmla="*/ 1048559 w 1150944"/>
              <a:gd name="connsiteY25" fmla="*/ 1275413 h 1623913"/>
              <a:gd name="connsiteX26" fmla="*/ 1069742 w 1150944"/>
              <a:gd name="connsiteY26" fmla="*/ 1254230 h 1623913"/>
              <a:gd name="connsiteX27" fmla="*/ 1076803 w 1150944"/>
              <a:gd name="connsiteY27" fmla="*/ 1243639 h 1623913"/>
              <a:gd name="connsiteX28" fmla="*/ 1087395 w 1150944"/>
              <a:gd name="connsiteY28" fmla="*/ 1208333 h 1623913"/>
              <a:gd name="connsiteX29" fmla="*/ 1094456 w 1150944"/>
              <a:gd name="connsiteY29" fmla="*/ 1187150 h 1623913"/>
              <a:gd name="connsiteX30" fmla="*/ 1105047 w 1150944"/>
              <a:gd name="connsiteY30" fmla="*/ 1176559 h 1623913"/>
              <a:gd name="connsiteX31" fmla="*/ 1112108 w 1150944"/>
              <a:gd name="connsiteY31" fmla="*/ 1137723 h 1623913"/>
              <a:gd name="connsiteX32" fmla="*/ 1126230 w 1150944"/>
              <a:gd name="connsiteY32" fmla="*/ 1105949 h 1623913"/>
              <a:gd name="connsiteX33" fmla="*/ 1140352 w 1150944"/>
              <a:gd name="connsiteY33" fmla="*/ 1084766 h 1623913"/>
              <a:gd name="connsiteX34" fmla="*/ 1147413 w 1150944"/>
              <a:gd name="connsiteY34" fmla="*/ 1060052 h 1623913"/>
              <a:gd name="connsiteX35" fmla="*/ 1150944 w 1150944"/>
              <a:gd name="connsiteY35" fmla="*/ 1049461 h 1623913"/>
              <a:gd name="connsiteX36" fmla="*/ 1140352 w 1150944"/>
              <a:gd name="connsiteY36" fmla="*/ 1045930 h 1623913"/>
              <a:gd name="connsiteX37" fmla="*/ 1073273 w 1150944"/>
              <a:gd name="connsiteY37" fmla="*/ 1035339 h 1623913"/>
              <a:gd name="connsiteX38" fmla="*/ 1055620 w 1150944"/>
              <a:gd name="connsiteY38" fmla="*/ 1014156 h 1623913"/>
              <a:gd name="connsiteX39" fmla="*/ 1034437 w 1150944"/>
              <a:gd name="connsiteY39" fmla="*/ 992973 h 1623913"/>
              <a:gd name="connsiteX40" fmla="*/ 1027376 w 1150944"/>
              <a:gd name="connsiteY40" fmla="*/ 904710 h 1623913"/>
              <a:gd name="connsiteX41" fmla="*/ 1023846 w 1150944"/>
              <a:gd name="connsiteY41" fmla="*/ 894119 h 1623913"/>
              <a:gd name="connsiteX42" fmla="*/ 1013254 w 1150944"/>
              <a:gd name="connsiteY42" fmla="*/ 858814 h 1623913"/>
              <a:gd name="connsiteX43" fmla="*/ 1002663 w 1150944"/>
              <a:gd name="connsiteY43" fmla="*/ 830570 h 1623913"/>
              <a:gd name="connsiteX44" fmla="*/ 992071 w 1150944"/>
              <a:gd name="connsiteY44" fmla="*/ 819978 h 1623913"/>
              <a:gd name="connsiteX45" fmla="*/ 985010 w 1150944"/>
              <a:gd name="connsiteY45" fmla="*/ 805856 h 1623913"/>
              <a:gd name="connsiteX46" fmla="*/ 977949 w 1150944"/>
              <a:gd name="connsiteY46" fmla="*/ 795265 h 1623913"/>
              <a:gd name="connsiteX47" fmla="*/ 970888 w 1150944"/>
              <a:gd name="connsiteY47" fmla="*/ 763490 h 1623913"/>
              <a:gd name="connsiteX48" fmla="*/ 963827 w 1150944"/>
              <a:gd name="connsiteY48" fmla="*/ 724655 h 1623913"/>
              <a:gd name="connsiteX49" fmla="*/ 960297 w 1150944"/>
              <a:gd name="connsiteY49" fmla="*/ 714063 h 1623913"/>
              <a:gd name="connsiteX50" fmla="*/ 956766 w 1150944"/>
              <a:gd name="connsiteY50" fmla="*/ 699941 h 1623913"/>
              <a:gd name="connsiteX51" fmla="*/ 953236 w 1150944"/>
              <a:gd name="connsiteY51" fmla="*/ 689350 h 1623913"/>
              <a:gd name="connsiteX52" fmla="*/ 946175 w 1150944"/>
              <a:gd name="connsiteY52" fmla="*/ 661106 h 1623913"/>
              <a:gd name="connsiteX53" fmla="*/ 949705 w 1150944"/>
              <a:gd name="connsiteY53" fmla="*/ 512825 h 1623913"/>
              <a:gd name="connsiteX54" fmla="*/ 946175 w 1150944"/>
              <a:gd name="connsiteY54" fmla="*/ 498703 h 1623913"/>
              <a:gd name="connsiteX55" fmla="*/ 935583 w 1150944"/>
              <a:gd name="connsiteY55" fmla="*/ 495172 h 1623913"/>
              <a:gd name="connsiteX56" fmla="*/ 921461 w 1150944"/>
              <a:gd name="connsiteY56" fmla="*/ 491642 h 1623913"/>
              <a:gd name="connsiteX57" fmla="*/ 907339 w 1150944"/>
              <a:gd name="connsiteY57" fmla="*/ 481050 h 1623913"/>
              <a:gd name="connsiteX58" fmla="*/ 879095 w 1150944"/>
              <a:gd name="connsiteY58" fmla="*/ 481050 h 1623913"/>
              <a:gd name="connsiteX59" fmla="*/ 847321 w 1150944"/>
              <a:gd name="connsiteY59" fmla="*/ 484581 h 1623913"/>
              <a:gd name="connsiteX60" fmla="*/ 833199 w 1150944"/>
              <a:gd name="connsiteY60" fmla="*/ 488111 h 1623913"/>
              <a:gd name="connsiteX61" fmla="*/ 815546 w 1150944"/>
              <a:gd name="connsiteY61" fmla="*/ 484581 h 1623913"/>
              <a:gd name="connsiteX62" fmla="*/ 783772 w 1150944"/>
              <a:gd name="connsiteY62" fmla="*/ 477520 h 1623913"/>
              <a:gd name="connsiteX63" fmla="*/ 773180 w 1150944"/>
              <a:gd name="connsiteY63" fmla="*/ 470459 h 1623913"/>
              <a:gd name="connsiteX64" fmla="*/ 762589 w 1150944"/>
              <a:gd name="connsiteY64" fmla="*/ 421032 h 1623913"/>
              <a:gd name="connsiteX65" fmla="*/ 730814 w 1150944"/>
              <a:gd name="connsiteY65" fmla="*/ 428093 h 1623913"/>
              <a:gd name="connsiteX66" fmla="*/ 684917 w 1150944"/>
              <a:gd name="connsiteY66" fmla="*/ 431623 h 1623913"/>
              <a:gd name="connsiteX67" fmla="*/ 653143 w 1150944"/>
              <a:gd name="connsiteY67" fmla="*/ 421032 h 1623913"/>
              <a:gd name="connsiteX68" fmla="*/ 639021 w 1150944"/>
              <a:gd name="connsiteY68" fmla="*/ 389257 h 1623913"/>
              <a:gd name="connsiteX69" fmla="*/ 628429 w 1150944"/>
              <a:gd name="connsiteY69" fmla="*/ 382196 h 1623913"/>
              <a:gd name="connsiteX70" fmla="*/ 561350 w 1150944"/>
              <a:gd name="connsiteY70" fmla="*/ 375135 h 1623913"/>
              <a:gd name="connsiteX71" fmla="*/ 540167 w 1150944"/>
              <a:gd name="connsiteY71" fmla="*/ 364544 h 1623913"/>
              <a:gd name="connsiteX72" fmla="*/ 515453 w 1150944"/>
              <a:gd name="connsiteY72" fmla="*/ 350422 h 1623913"/>
              <a:gd name="connsiteX73" fmla="*/ 508392 w 1150944"/>
              <a:gd name="connsiteY73" fmla="*/ 339830 h 1623913"/>
              <a:gd name="connsiteX74" fmla="*/ 501331 w 1150944"/>
              <a:gd name="connsiteY74" fmla="*/ 318647 h 1623913"/>
              <a:gd name="connsiteX75" fmla="*/ 487209 w 1150944"/>
              <a:gd name="connsiteY75" fmla="*/ 315116 h 1623913"/>
              <a:gd name="connsiteX76" fmla="*/ 462496 w 1150944"/>
              <a:gd name="connsiteY76" fmla="*/ 300994 h 1623913"/>
              <a:gd name="connsiteX77" fmla="*/ 451904 w 1150944"/>
              <a:gd name="connsiteY77" fmla="*/ 297464 h 1623913"/>
              <a:gd name="connsiteX78" fmla="*/ 430721 w 1150944"/>
              <a:gd name="connsiteY78" fmla="*/ 286872 h 1623913"/>
              <a:gd name="connsiteX79" fmla="*/ 409538 w 1150944"/>
              <a:gd name="connsiteY79" fmla="*/ 276281 h 1623913"/>
              <a:gd name="connsiteX80" fmla="*/ 402477 w 1150944"/>
              <a:gd name="connsiteY80" fmla="*/ 265689 h 1623913"/>
              <a:gd name="connsiteX81" fmla="*/ 345989 w 1150944"/>
              <a:gd name="connsiteY81" fmla="*/ 251567 h 1623913"/>
              <a:gd name="connsiteX82" fmla="*/ 349520 w 1150944"/>
              <a:gd name="connsiteY82" fmla="*/ 219793 h 1623913"/>
              <a:gd name="connsiteX83" fmla="*/ 353050 w 1150944"/>
              <a:gd name="connsiteY83" fmla="*/ 209201 h 1623913"/>
              <a:gd name="connsiteX84" fmla="*/ 335398 w 1150944"/>
              <a:gd name="connsiteY84" fmla="*/ 188018 h 1623913"/>
              <a:gd name="connsiteX85" fmla="*/ 321276 w 1150944"/>
              <a:gd name="connsiteY85" fmla="*/ 166835 h 1623913"/>
              <a:gd name="connsiteX86" fmla="*/ 324806 w 1150944"/>
              <a:gd name="connsiteY86" fmla="*/ 156244 h 1623913"/>
              <a:gd name="connsiteX87" fmla="*/ 321276 w 1150944"/>
              <a:gd name="connsiteY87" fmla="*/ 145652 h 1623913"/>
              <a:gd name="connsiteX88" fmla="*/ 300093 w 1150944"/>
              <a:gd name="connsiteY88" fmla="*/ 135061 h 1623913"/>
              <a:gd name="connsiteX89" fmla="*/ 282440 w 1150944"/>
              <a:gd name="connsiteY89" fmla="*/ 117408 h 1623913"/>
              <a:gd name="connsiteX90" fmla="*/ 261257 w 1150944"/>
              <a:gd name="connsiteY90" fmla="*/ 106817 h 1623913"/>
              <a:gd name="connsiteX91" fmla="*/ 254196 w 1150944"/>
              <a:gd name="connsiteY91" fmla="*/ 96225 h 1623913"/>
              <a:gd name="connsiteX92" fmla="*/ 218891 w 1150944"/>
              <a:gd name="connsiteY92" fmla="*/ 82103 h 1623913"/>
              <a:gd name="connsiteX93" fmla="*/ 197708 w 1150944"/>
              <a:gd name="connsiteY93" fmla="*/ 75042 h 1623913"/>
              <a:gd name="connsiteX94" fmla="*/ 187117 w 1150944"/>
              <a:gd name="connsiteY94" fmla="*/ 78573 h 1623913"/>
              <a:gd name="connsiteX95" fmla="*/ 176525 w 1150944"/>
              <a:gd name="connsiteY95" fmla="*/ 85634 h 1623913"/>
              <a:gd name="connsiteX96" fmla="*/ 169464 w 1150944"/>
              <a:gd name="connsiteY96" fmla="*/ 75042 h 1623913"/>
              <a:gd name="connsiteX97" fmla="*/ 137690 w 1150944"/>
              <a:gd name="connsiteY97" fmla="*/ 57390 h 1623913"/>
              <a:gd name="connsiteX98" fmla="*/ 70610 w 1150944"/>
              <a:gd name="connsiteY98" fmla="*/ 57390 h 1623913"/>
              <a:gd name="connsiteX99" fmla="*/ 60019 w 1150944"/>
              <a:gd name="connsiteY99" fmla="*/ 50329 h 1623913"/>
              <a:gd name="connsiteX100" fmla="*/ 56488 w 1150944"/>
              <a:gd name="connsiteY100" fmla="*/ 36207 h 1623913"/>
              <a:gd name="connsiteX101" fmla="*/ 45897 w 1150944"/>
              <a:gd name="connsiteY101" fmla="*/ 4432 h 1623913"/>
              <a:gd name="connsiteX102" fmla="*/ 35305 w 1150944"/>
              <a:gd name="connsiteY102" fmla="*/ 902 h 1623913"/>
              <a:gd name="connsiteX103" fmla="*/ 0 w 1150944"/>
              <a:gd name="connsiteY103" fmla="*/ 902 h 16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1150944" h="1623913">
                <a:moveTo>
                  <a:pt x="667265" y="1490774"/>
                </a:moveTo>
                <a:cubicBezTo>
                  <a:pt x="671972" y="1497835"/>
                  <a:pt x="678704" y="1503906"/>
                  <a:pt x="681387" y="1511957"/>
                </a:cubicBezTo>
                <a:cubicBezTo>
                  <a:pt x="682564" y="1515487"/>
                  <a:pt x="682592" y="1519642"/>
                  <a:pt x="684917" y="1522548"/>
                </a:cubicBezTo>
                <a:cubicBezTo>
                  <a:pt x="687568" y="1525861"/>
                  <a:pt x="692249" y="1526892"/>
                  <a:pt x="695509" y="1529609"/>
                </a:cubicBezTo>
                <a:cubicBezTo>
                  <a:pt x="702199" y="1535185"/>
                  <a:pt x="709195" y="1542860"/>
                  <a:pt x="713161" y="1550792"/>
                </a:cubicBezTo>
                <a:cubicBezTo>
                  <a:pt x="717198" y="1558865"/>
                  <a:pt x="718207" y="1570974"/>
                  <a:pt x="720222" y="1579036"/>
                </a:cubicBezTo>
                <a:cubicBezTo>
                  <a:pt x="721125" y="1582647"/>
                  <a:pt x="721428" y="1586722"/>
                  <a:pt x="723753" y="1589628"/>
                </a:cubicBezTo>
                <a:cubicBezTo>
                  <a:pt x="726404" y="1592941"/>
                  <a:pt x="730549" y="1594792"/>
                  <a:pt x="734344" y="1596689"/>
                </a:cubicBezTo>
                <a:cubicBezTo>
                  <a:pt x="741275" y="1600155"/>
                  <a:pt x="756369" y="1602652"/>
                  <a:pt x="762589" y="1603750"/>
                </a:cubicBezTo>
                <a:cubicBezTo>
                  <a:pt x="809691" y="1612062"/>
                  <a:pt x="796434" y="1609959"/>
                  <a:pt x="840260" y="1614341"/>
                </a:cubicBezTo>
                <a:cubicBezTo>
                  <a:pt x="863914" y="1619073"/>
                  <a:pt x="879990" y="1623913"/>
                  <a:pt x="907339" y="1614341"/>
                </a:cubicBezTo>
                <a:cubicBezTo>
                  <a:pt x="916764" y="1611042"/>
                  <a:pt x="921461" y="1600219"/>
                  <a:pt x="928522" y="1593158"/>
                </a:cubicBezTo>
                <a:cubicBezTo>
                  <a:pt x="942112" y="1579569"/>
                  <a:pt x="934962" y="1585335"/>
                  <a:pt x="949705" y="1575506"/>
                </a:cubicBezTo>
                <a:cubicBezTo>
                  <a:pt x="953745" y="1563388"/>
                  <a:pt x="953141" y="1561478"/>
                  <a:pt x="963827" y="1550792"/>
                </a:cubicBezTo>
                <a:cubicBezTo>
                  <a:pt x="966827" y="1547792"/>
                  <a:pt x="970888" y="1546085"/>
                  <a:pt x="974419" y="1543731"/>
                </a:cubicBezTo>
                <a:cubicBezTo>
                  <a:pt x="992669" y="1516356"/>
                  <a:pt x="985858" y="1530598"/>
                  <a:pt x="995602" y="1501365"/>
                </a:cubicBezTo>
                <a:cubicBezTo>
                  <a:pt x="996779" y="1497835"/>
                  <a:pt x="996036" y="1492838"/>
                  <a:pt x="999132" y="1490774"/>
                </a:cubicBezTo>
                <a:lnTo>
                  <a:pt x="1020315" y="1476652"/>
                </a:lnTo>
                <a:lnTo>
                  <a:pt x="1030907" y="1469591"/>
                </a:lnTo>
                <a:cubicBezTo>
                  <a:pt x="1033261" y="1453115"/>
                  <a:pt x="1032705" y="1435953"/>
                  <a:pt x="1037968" y="1420164"/>
                </a:cubicBezTo>
                <a:cubicBezTo>
                  <a:pt x="1040322" y="1413103"/>
                  <a:pt x="1042265" y="1405892"/>
                  <a:pt x="1045029" y="1398981"/>
                </a:cubicBezTo>
                <a:cubicBezTo>
                  <a:pt x="1062470" y="1355379"/>
                  <a:pt x="1044263" y="1408344"/>
                  <a:pt x="1055620" y="1374267"/>
                </a:cubicBezTo>
                <a:cubicBezTo>
                  <a:pt x="1065859" y="1302608"/>
                  <a:pt x="1055620" y="1392051"/>
                  <a:pt x="1055620" y="1328371"/>
                </a:cubicBezTo>
                <a:cubicBezTo>
                  <a:pt x="1055620" y="1318883"/>
                  <a:pt x="1057974" y="1309542"/>
                  <a:pt x="1059151" y="1300127"/>
                </a:cubicBezTo>
                <a:cubicBezTo>
                  <a:pt x="1057974" y="1295420"/>
                  <a:pt x="1057531" y="1290465"/>
                  <a:pt x="1055620" y="1286005"/>
                </a:cubicBezTo>
                <a:cubicBezTo>
                  <a:pt x="1053948" y="1282105"/>
                  <a:pt x="1046836" y="1279291"/>
                  <a:pt x="1048559" y="1275413"/>
                </a:cubicBezTo>
                <a:cubicBezTo>
                  <a:pt x="1052615" y="1266288"/>
                  <a:pt x="1064203" y="1262539"/>
                  <a:pt x="1069742" y="1254230"/>
                </a:cubicBezTo>
                <a:lnTo>
                  <a:pt x="1076803" y="1243639"/>
                </a:lnTo>
                <a:cubicBezTo>
                  <a:pt x="1082140" y="1222293"/>
                  <a:pt x="1078799" y="1234123"/>
                  <a:pt x="1087395" y="1208333"/>
                </a:cubicBezTo>
                <a:cubicBezTo>
                  <a:pt x="1087396" y="1208331"/>
                  <a:pt x="1094455" y="1187151"/>
                  <a:pt x="1094456" y="1187150"/>
                </a:cubicBezTo>
                <a:lnTo>
                  <a:pt x="1105047" y="1176559"/>
                </a:lnTo>
                <a:cubicBezTo>
                  <a:pt x="1114710" y="1147573"/>
                  <a:pt x="1100134" y="1193606"/>
                  <a:pt x="1112108" y="1137723"/>
                </a:cubicBezTo>
                <a:cubicBezTo>
                  <a:pt x="1118939" y="1105845"/>
                  <a:pt x="1115936" y="1126535"/>
                  <a:pt x="1126230" y="1105949"/>
                </a:cubicBezTo>
                <a:cubicBezTo>
                  <a:pt x="1136449" y="1085511"/>
                  <a:pt x="1120275" y="1104843"/>
                  <a:pt x="1140352" y="1084766"/>
                </a:cubicBezTo>
                <a:cubicBezTo>
                  <a:pt x="1148820" y="1059364"/>
                  <a:pt x="1138544" y="1091092"/>
                  <a:pt x="1147413" y="1060052"/>
                </a:cubicBezTo>
                <a:cubicBezTo>
                  <a:pt x="1148435" y="1056474"/>
                  <a:pt x="1149767" y="1052991"/>
                  <a:pt x="1150944" y="1049461"/>
                </a:cubicBezTo>
                <a:cubicBezTo>
                  <a:pt x="1147413" y="1048284"/>
                  <a:pt x="1144053" y="1046320"/>
                  <a:pt x="1140352" y="1045930"/>
                </a:cubicBezTo>
                <a:cubicBezTo>
                  <a:pt x="1102818" y="1041979"/>
                  <a:pt x="1094346" y="1052901"/>
                  <a:pt x="1073273" y="1035339"/>
                </a:cubicBezTo>
                <a:cubicBezTo>
                  <a:pt x="1052574" y="1018089"/>
                  <a:pt x="1071490" y="1032010"/>
                  <a:pt x="1055620" y="1014156"/>
                </a:cubicBezTo>
                <a:cubicBezTo>
                  <a:pt x="1048986" y="1006693"/>
                  <a:pt x="1034437" y="992973"/>
                  <a:pt x="1034437" y="992973"/>
                </a:cubicBezTo>
                <a:cubicBezTo>
                  <a:pt x="1022182" y="956200"/>
                  <a:pt x="1034775" y="997198"/>
                  <a:pt x="1027376" y="904710"/>
                </a:cubicBezTo>
                <a:cubicBezTo>
                  <a:pt x="1027079" y="901001"/>
                  <a:pt x="1024653" y="897752"/>
                  <a:pt x="1023846" y="894119"/>
                </a:cubicBezTo>
                <a:cubicBezTo>
                  <a:pt x="1016813" y="862472"/>
                  <a:pt x="1025455" y="883215"/>
                  <a:pt x="1013254" y="858814"/>
                </a:cubicBezTo>
                <a:cubicBezTo>
                  <a:pt x="1010411" y="847441"/>
                  <a:pt x="1009764" y="840512"/>
                  <a:pt x="1002663" y="830570"/>
                </a:cubicBezTo>
                <a:cubicBezTo>
                  <a:pt x="999761" y="826507"/>
                  <a:pt x="994973" y="824041"/>
                  <a:pt x="992071" y="819978"/>
                </a:cubicBezTo>
                <a:cubicBezTo>
                  <a:pt x="989012" y="815695"/>
                  <a:pt x="987621" y="810426"/>
                  <a:pt x="985010" y="805856"/>
                </a:cubicBezTo>
                <a:cubicBezTo>
                  <a:pt x="982905" y="802172"/>
                  <a:pt x="980303" y="798795"/>
                  <a:pt x="977949" y="795265"/>
                </a:cubicBezTo>
                <a:cubicBezTo>
                  <a:pt x="968235" y="736973"/>
                  <a:pt x="979580" y="798258"/>
                  <a:pt x="970888" y="763490"/>
                </a:cubicBezTo>
                <a:cubicBezTo>
                  <a:pt x="964474" y="737834"/>
                  <a:pt x="970111" y="752932"/>
                  <a:pt x="963827" y="724655"/>
                </a:cubicBezTo>
                <a:cubicBezTo>
                  <a:pt x="963020" y="721022"/>
                  <a:pt x="961319" y="717641"/>
                  <a:pt x="960297" y="714063"/>
                </a:cubicBezTo>
                <a:cubicBezTo>
                  <a:pt x="958964" y="709397"/>
                  <a:pt x="958099" y="704607"/>
                  <a:pt x="956766" y="699941"/>
                </a:cubicBezTo>
                <a:cubicBezTo>
                  <a:pt x="955744" y="696363"/>
                  <a:pt x="954215" y="692940"/>
                  <a:pt x="953236" y="689350"/>
                </a:cubicBezTo>
                <a:cubicBezTo>
                  <a:pt x="950683" y="679988"/>
                  <a:pt x="946175" y="661106"/>
                  <a:pt x="946175" y="661106"/>
                </a:cubicBezTo>
                <a:cubicBezTo>
                  <a:pt x="947352" y="611679"/>
                  <a:pt x="949705" y="562266"/>
                  <a:pt x="949705" y="512825"/>
                </a:cubicBezTo>
                <a:cubicBezTo>
                  <a:pt x="949705" y="507973"/>
                  <a:pt x="949206" y="502492"/>
                  <a:pt x="946175" y="498703"/>
                </a:cubicBezTo>
                <a:cubicBezTo>
                  <a:pt x="943850" y="495797"/>
                  <a:pt x="939161" y="496194"/>
                  <a:pt x="935583" y="495172"/>
                </a:cubicBezTo>
                <a:cubicBezTo>
                  <a:pt x="930918" y="493839"/>
                  <a:pt x="926168" y="492819"/>
                  <a:pt x="921461" y="491642"/>
                </a:cubicBezTo>
                <a:cubicBezTo>
                  <a:pt x="916754" y="488111"/>
                  <a:pt x="912602" y="483682"/>
                  <a:pt x="907339" y="481050"/>
                </a:cubicBezTo>
                <a:cubicBezTo>
                  <a:pt x="892942" y="473852"/>
                  <a:pt x="893492" y="478835"/>
                  <a:pt x="879095" y="481050"/>
                </a:cubicBezTo>
                <a:cubicBezTo>
                  <a:pt x="868562" y="482670"/>
                  <a:pt x="857912" y="483404"/>
                  <a:pt x="847321" y="484581"/>
                </a:cubicBezTo>
                <a:cubicBezTo>
                  <a:pt x="842614" y="485758"/>
                  <a:pt x="838051" y="488111"/>
                  <a:pt x="833199" y="488111"/>
                </a:cubicBezTo>
                <a:cubicBezTo>
                  <a:pt x="827198" y="488111"/>
                  <a:pt x="821450" y="485654"/>
                  <a:pt x="815546" y="484581"/>
                </a:cubicBezTo>
                <a:cubicBezTo>
                  <a:pt x="788211" y="479611"/>
                  <a:pt x="802444" y="483743"/>
                  <a:pt x="783772" y="477520"/>
                </a:cubicBezTo>
                <a:cubicBezTo>
                  <a:pt x="780241" y="475166"/>
                  <a:pt x="776180" y="473459"/>
                  <a:pt x="773180" y="470459"/>
                </a:cubicBezTo>
                <a:cubicBezTo>
                  <a:pt x="759623" y="456902"/>
                  <a:pt x="764317" y="440046"/>
                  <a:pt x="762589" y="421032"/>
                </a:cubicBezTo>
                <a:cubicBezTo>
                  <a:pt x="754249" y="423117"/>
                  <a:pt x="738875" y="427197"/>
                  <a:pt x="730814" y="428093"/>
                </a:cubicBezTo>
                <a:cubicBezTo>
                  <a:pt x="715564" y="429787"/>
                  <a:pt x="700216" y="430446"/>
                  <a:pt x="684917" y="431623"/>
                </a:cubicBezTo>
                <a:cubicBezTo>
                  <a:pt x="677726" y="430425"/>
                  <a:pt x="658916" y="430268"/>
                  <a:pt x="653143" y="421032"/>
                </a:cubicBezTo>
                <a:cubicBezTo>
                  <a:pt x="641493" y="402391"/>
                  <a:pt x="652062" y="402298"/>
                  <a:pt x="639021" y="389257"/>
                </a:cubicBezTo>
                <a:cubicBezTo>
                  <a:pt x="636021" y="386257"/>
                  <a:pt x="632604" y="382955"/>
                  <a:pt x="628429" y="382196"/>
                </a:cubicBezTo>
                <a:cubicBezTo>
                  <a:pt x="606308" y="378174"/>
                  <a:pt x="583710" y="377489"/>
                  <a:pt x="561350" y="375135"/>
                </a:cubicBezTo>
                <a:cubicBezTo>
                  <a:pt x="541931" y="368663"/>
                  <a:pt x="559329" y="375494"/>
                  <a:pt x="540167" y="364544"/>
                </a:cubicBezTo>
                <a:cubicBezTo>
                  <a:pt x="508803" y="346622"/>
                  <a:pt x="541265" y="367629"/>
                  <a:pt x="515453" y="350422"/>
                </a:cubicBezTo>
                <a:cubicBezTo>
                  <a:pt x="513099" y="346891"/>
                  <a:pt x="510115" y="343708"/>
                  <a:pt x="508392" y="339830"/>
                </a:cubicBezTo>
                <a:cubicBezTo>
                  <a:pt x="505369" y="333029"/>
                  <a:pt x="508552" y="320452"/>
                  <a:pt x="501331" y="318647"/>
                </a:cubicBezTo>
                <a:lnTo>
                  <a:pt x="487209" y="315116"/>
                </a:lnTo>
                <a:cubicBezTo>
                  <a:pt x="476573" y="308025"/>
                  <a:pt x="475037" y="306368"/>
                  <a:pt x="462496" y="300994"/>
                </a:cubicBezTo>
                <a:cubicBezTo>
                  <a:pt x="459075" y="299528"/>
                  <a:pt x="455435" y="298641"/>
                  <a:pt x="451904" y="297464"/>
                </a:cubicBezTo>
                <a:cubicBezTo>
                  <a:pt x="421553" y="277229"/>
                  <a:pt x="459954" y="301489"/>
                  <a:pt x="430721" y="286872"/>
                </a:cubicBezTo>
                <a:cubicBezTo>
                  <a:pt x="403352" y="273187"/>
                  <a:pt x="436155" y="285152"/>
                  <a:pt x="409538" y="276281"/>
                </a:cubicBezTo>
                <a:cubicBezTo>
                  <a:pt x="407184" y="272750"/>
                  <a:pt x="405477" y="268690"/>
                  <a:pt x="402477" y="265689"/>
                </a:cubicBezTo>
                <a:cubicBezTo>
                  <a:pt x="388426" y="251637"/>
                  <a:pt x="362798" y="253248"/>
                  <a:pt x="345989" y="251567"/>
                </a:cubicBezTo>
                <a:cubicBezTo>
                  <a:pt x="347166" y="240976"/>
                  <a:pt x="347768" y="230305"/>
                  <a:pt x="349520" y="219793"/>
                </a:cubicBezTo>
                <a:cubicBezTo>
                  <a:pt x="350132" y="216122"/>
                  <a:pt x="353662" y="212872"/>
                  <a:pt x="353050" y="209201"/>
                </a:cubicBezTo>
                <a:cubicBezTo>
                  <a:pt x="351903" y="202322"/>
                  <a:pt x="338770" y="192354"/>
                  <a:pt x="335398" y="188018"/>
                </a:cubicBezTo>
                <a:cubicBezTo>
                  <a:pt x="330188" y="181319"/>
                  <a:pt x="321276" y="166835"/>
                  <a:pt x="321276" y="166835"/>
                </a:cubicBezTo>
                <a:cubicBezTo>
                  <a:pt x="322453" y="163305"/>
                  <a:pt x="324806" y="159965"/>
                  <a:pt x="324806" y="156244"/>
                </a:cubicBezTo>
                <a:cubicBezTo>
                  <a:pt x="324806" y="152522"/>
                  <a:pt x="323601" y="148558"/>
                  <a:pt x="321276" y="145652"/>
                </a:cubicBezTo>
                <a:cubicBezTo>
                  <a:pt x="316299" y="139430"/>
                  <a:pt x="307070" y="137386"/>
                  <a:pt x="300093" y="135061"/>
                </a:cubicBezTo>
                <a:cubicBezTo>
                  <a:pt x="271852" y="116234"/>
                  <a:pt x="305973" y="140943"/>
                  <a:pt x="282440" y="117408"/>
                </a:cubicBezTo>
                <a:cubicBezTo>
                  <a:pt x="275596" y="110563"/>
                  <a:pt x="269872" y="109688"/>
                  <a:pt x="261257" y="106817"/>
                </a:cubicBezTo>
                <a:cubicBezTo>
                  <a:pt x="258903" y="103286"/>
                  <a:pt x="257196" y="99226"/>
                  <a:pt x="254196" y="96225"/>
                </a:cubicBezTo>
                <a:cubicBezTo>
                  <a:pt x="244644" y="86672"/>
                  <a:pt x="231031" y="85745"/>
                  <a:pt x="218891" y="82103"/>
                </a:cubicBezTo>
                <a:cubicBezTo>
                  <a:pt x="211762" y="79964"/>
                  <a:pt x="197708" y="75042"/>
                  <a:pt x="197708" y="75042"/>
                </a:cubicBezTo>
                <a:cubicBezTo>
                  <a:pt x="194178" y="76219"/>
                  <a:pt x="190445" y="76909"/>
                  <a:pt x="187117" y="78573"/>
                </a:cubicBezTo>
                <a:cubicBezTo>
                  <a:pt x="183322" y="80471"/>
                  <a:pt x="180686" y="86466"/>
                  <a:pt x="176525" y="85634"/>
                </a:cubicBezTo>
                <a:cubicBezTo>
                  <a:pt x="172364" y="84802"/>
                  <a:pt x="172657" y="77836"/>
                  <a:pt x="169464" y="75042"/>
                </a:cubicBezTo>
                <a:cubicBezTo>
                  <a:pt x="154523" y="61968"/>
                  <a:pt x="152237" y="62239"/>
                  <a:pt x="137690" y="57390"/>
                </a:cubicBezTo>
                <a:cubicBezTo>
                  <a:pt x="101822" y="69346"/>
                  <a:pt x="123863" y="65583"/>
                  <a:pt x="70610" y="57390"/>
                </a:cubicBezTo>
                <a:cubicBezTo>
                  <a:pt x="67080" y="55036"/>
                  <a:pt x="62373" y="53859"/>
                  <a:pt x="60019" y="50329"/>
                </a:cubicBezTo>
                <a:cubicBezTo>
                  <a:pt x="57327" y="46292"/>
                  <a:pt x="57440" y="40965"/>
                  <a:pt x="56488" y="36207"/>
                </a:cubicBezTo>
                <a:cubicBezTo>
                  <a:pt x="54355" y="25543"/>
                  <a:pt x="55687" y="12264"/>
                  <a:pt x="45897" y="4432"/>
                </a:cubicBezTo>
                <a:cubicBezTo>
                  <a:pt x="42991" y="2107"/>
                  <a:pt x="39016" y="1187"/>
                  <a:pt x="35305" y="902"/>
                </a:cubicBezTo>
                <a:cubicBezTo>
                  <a:pt x="23571" y="0"/>
                  <a:pt x="11768" y="902"/>
                  <a:pt x="0" y="902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3165475" y="3548063"/>
            <a:ext cx="569913" cy="571500"/>
          </a:xfrm>
          <a:custGeom>
            <a:avLst/>
            <a:gdLst>
              <a:gd name="connsiteX0" fmla="*/ 569361 w 569361"/>
              <a:gd name="connsiteY0" fmla="*/ 0 h 570644"/>
              <a:gd name="connsiteX1" fmla="*/ 562300 w 569361"/>
              <a:gd name="connsiteY1" fmla="*/ 10592 h 570644"/>
              <a:gd name="connsiteX2" fmla="*/ 544648 w 569361"/>
              <a:gd name="connsiteY2" fmla="*/ 14122 h 570644"/>
              <a:gd name="connsiteX3" fmla="*/ 534056 w 569361"/>
              <a:gd name="connsiteY3" fmla="*/ 17653 h 570644"/>
              <a:gd name="connsiteX4" fmla="*/ 516404 w 569361"/>
              <a:gd name="connsiteY4" fmla="*/ 35305 h 570644"/>
              <a:gd name="connsiteX5" fmla="*/ 505812 w 569361"/>
              <a:gd name="connsiteY5" fmla="*/ 56488 h 570644"/>
              <a:gd name="connsiteX6" fmla="*/ 488159 w 569361"/>
              <a:gd name="connsiteY6" fmla="*/ 74141 h 570644"/>
              <a:gd name="connsiteX7" fmla="*/ 474037 w 569361"/>
              <a:gd name="connsiteY7" fmla="*/ 88263 h 570644"/>
              <a:gd name="connsiteX8" fmla="*/ 452854 w 569361"/>
              <a:gd name="connsiteY8" fmla="*/ 95324 h 570644"/>
              <a:gd name="connsiteX9" fmla="*/ 442263 w 569361"/>
              <a:gd name="connsiteY9" fmla="*/ 105915 h 570644"/>
              <a:gd name="connsiteX10" fmla="*/ 435202 w 569361"/>
              <a:gd name="connsiteY10" fmla="*/ 116507 h 570644"/>
              <a:gd name="connsiteX11" fmla="*/ 424610 w 569361"/>
              <a:gd name="connsiteY11" fmla="*/ 123568 h 570644"/>
              <a:gd name="connsiteX12" fmla="*/ 417549 w 569361"/>
              <a:gd name="connsiteY12" fmla="*/ 134160 h 570644"/>
              <a:gd name="connsiteX13" fmla="*/ 396366 w 569361"/>
              <a:gd name="connsiteY13" fmla="*/ 144751 h 570644"/>
              <a:gd name="connsiteX14" fmla="*/ 378714 w 569361"/>
              <a:gd name="connsiteY14" fmla="*/ 148282 h 570644"/>
              <a:gd name="connsiteX15" fmla="*/ 368122 w 569361"/>
              <a:gd name="connsiteY15" fmla="*/ 151812 h 570644"/>
              <a:gd name="connsiteX16" fmla="*/ 346939 w 569361"/>
              <a:gd name="connsiteY16" fmla="*/ 165934 h 570644"/>
              <a:gd name="connsiteX17" fmla="*/ 339878 w 569361"/>
              <a:gd name="connsiteY17" fmla="*/ 176526 h 570644"/>
              <a:gd name="connsiteX18" fmla="*/ 325756 w 569361"/>
              <a:gd name="connsiteY18" fmla="*/ 180056 h 570644"/>
              <a:gd name="connsiteX19" fmla="*/ 311634 w 569361"/>
              <a:gd name="connsiteY19" fmla="*/ 187117 h 570644"/>
              <a:gd name="connsiteX20" fmla="*/ 301043 w 569361"/>
              <a:gd name="connsiteY20" fmla="*/ 190648 h 570644"/>
              <a:gd name="connsiteX21" fmla="*/ 279860 w 569361"/>
              <a:gd name="connsiteY21" fmla="*/ 204770 h 570644"/>
              <a:gd name="connsiteX22" fmla="*/ 269268 w 569361"/>
              <a:gd name="connsiteY22" fmla="*/ 215361 h 570644"/>
              <a:gd name="connsiteX23" fmla="*/ 258677 w 569361"/>
              <a:gd name="connsiteY23" fmla="*/ 222422 h 570644"/>
              <a:gd name="connsiteX24" fmla="*/ 244555 w 569361"/>
              <a:gd name="connsiteY24" fmla="*/ 243605 h 570644"/>
              <a:gd name="connsiteX25" fmla="*/ 226902 w 569361"/>
              <a:gd name="connsiteY25" fmla="*/ 264788 h 570644"/>
              <a:gd name="connsiteX26" fmla="*/ 177475 w 569361"/>
              <a:gd name="connsiteY26" fmla="*/ 268319 h 570644"/>
              <a:gd name="connsiteX27" fmla="*/ 156292 w 569361"/>
              <a:gd name="connsiteY27" fmla="*/ 282441 h 570644"/>
              <a:gd name="connsiteX28" fmla="*/ 145701 w 569361"/>
              <a:gd name="connsiteY28" fmla="*/ 289502 h 570644"/>
              <a:gd name="connsiteX29" fmla="*/ 142170 w 569361"/>
              <a:gd name="connsiteY29" fmla="*/ 300093 h 570644"/>
              <a:gd name="connsiteX30" fmla="*/ 113926 w 569361"/>
              <a:gd name="connsiteY30" fmla="*/ 324807 h 570644"/>
              <a:gd name="connsiteX31" fmla="*/ 103335 w 569361"/>
              <a:gd name="connsiteY31" fmla="*/ 328337 h 570644"/>
              <a:gd name="connsiteX32" fmla="*/ 96274 w 569361"/>
              <a:gd name="connsiteY32" fmla="*/ 338929 h 570644"/>
              <a:gd name="connsiteX33" fmla="*/ 85682 w 569361"/>
              <a:gd name="connsiteY33" fmla="*/ 388356 h 570644"/>
              <a:gd name="connsiteX34" fmla="*/ 75091 w 569361"/>
              <a:gd name="connsiteY34" fmla="*/ 395417 h 570644"/>
              <a:gd name="connsiteX35" fmla="*/ 71560 w 569361"/>
              <a:gd name="connsiteY35" fmla="*/ 406008 h 570644"/>
              <a:gd name="connsiteX36" fmla="*/ 60969 w 569361"/>
              <a:gd name="connsiteY36" fmla="*/ 409539 h 570644"/>
              <a:gd name="connsiteX37" fmla="*/ 39786 w 569361"/>
              <a:gd name="connsiteY37" fmla="*/ 427191 h 570644"/>
              <a:gd name="connsiteX38" fmla="*/ 25664 w 569361"/>
              <a:gd name="connsiteY38" fmla="*/ 448374 h 570644"/>
              <a:gd name="connsiteX39" fmla="*/ 22133 w 569361"/>
              <a:gd name="connsiteY39" fmla="*/ 458966 h 570644"/>
              <a:gd name="connsiteX40" fmla="*/ 8011 w 569361"/>
              <a:gd name="connsiteY40" fmla="*/ 480149 h 570644"/>
              <a:gd name="connsiteX41" fmla="*/ 950 w 569361"/>
              <a:gd name="connsiteY41" fmla="*/ 494271 h 570644"/>
              <a:gd name="connsiteX42" fmla="*/ 11542 w 569361"/>
              <a:gd name="connsiteY42" fmla="*/ 557820 h 570644"/>
              <a:gd name="connsiteX43" fmla="*/ 22133 w 569361"/>
              <a:gd name="connsiteY43" fmla="*/ 568411 h 57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69361" h="570644">
                <a:moveTo>
                  <a:pt x="569361" y="0"/>
                </a:moveTo>
                <a:cubicBezTo>
                  <a:pt x="567007" y="3531"/>
                  <a:pt x="565984" y="8487"/>
                  <a:pt x="562300" y="10592"/>
                </a:cubicBezTo>
                <a:cubicBezTo>
                  <a:pt x="557090" y="13569"/>
                  <a:pt x="550469" y="12667"/>
                  <a:pt x="544648" y="14122"/>
                </a:cubicBezTo>
                <a:cubicBezTo>
                  <a:pt x="541037" y="15025"/>
                  <a:pt x="537587" y="16476"/>
                  <a:pt x="534056" y="17653"/>
                </a:cubicBezTo>
                <a:cubicBezTo>
                  <a:pt x="515224" y="45900"/>
                  <a:pt x="539943" y="11765"/>
                  <a:pt x="516404" y="35305"/>
                </a:cubicBezTo>
                <a:cubicBezTo>
                  <a:pt x="493188" y="58522"/>
                  <a:pt x="523043" y="33515"/>
                  <a:pt x="505812" y="56488"/>
                </a:cubicBezTo>
                <a:cubicBezTo>
                  <a:pt x="500819" y="63145"/>
                  <a:pt x="494043" y="68257"/>
                  <a:pt x="488159" y="74141"/>
                </a:cubicBezTo>
                <a:cubicBezTo>
                  <a:pt x="483452" y="78848"/>
                  <a:pt x="480353" y="86158"/>
                  <a:pt x="474037" y="88263"/>
                </a:cubicBezTo>
                <a:lnTo>
                  <a:pt x="452854" y="95324"/>
                </a:lnTo>
                <a:cubicBezTo>
                  <a:pt x="449324" y="98854"/>
                  <a:pt x="445459" y="102079"/>
                  <a:pt x="442263" y="105915"/>
                </a:cubicBezTo>
                <a:cubicBezTo>
                  <a:pt x="439547" y="109175"/>
                  <a:pt x="438202" y="113507"/>
                  <a:pt x="435202" y="116507"/>
                </a:cubicBezTo>
                <a:cubicBezTo>
                  <a:pt x="432202" y="119507"/>
                  <a:pt x="428141" y="121214"/>
                  <a:pt x="424610" y="123568"/>
                </a:cubicBezTo>
                <a:cubicBezTo>
                  <a:pt x="422256" y="127099"/>
                  <a:pt x="420549" y="131159"/>
                  <a:pt x="417549" y="134160"/>
                </a:cubicBezTo>
                <a:cubicBezTo>
                  <a:pt x="411795" y="139914"/>
                  <a:pt x="404025" y="142836"/>
                  <a:pt x="396366" y="144751"/>
                </a:cubicBezTo>
                <a:cubicBezTo>
                  <a:pt x="390545" y="146206"/>
                  <a:pt x="384535" y="146827"/>
                  <a:pt x="378714" y="148282"/>
                </a:cubicBezTo>
                <a:cubicBezTo>
                  <a:pt x="375104" y="149185"/>
                  <a:pt x="371653" y="150635"/>
                  <a:pt x="368122" y="151812"/>
                </a:cubicBezTo>
                <a:cubicBezTo>
                  <a:pt x="361061" y="156519"/>
                  <a:pt x="351646" y="158873"/>
                  <a:pt x="346939" y="165934"/>
                </a:cubicBezTo>
                <a:cubicBezTo>
                  <a:pt x="344585" y="169465"/>
                  <a:pt x="343409" y="174172"/>
                  <a:pt x="339878" y="176526"/>
                </a:cubicBezTo>
                <a:cubicBezTo>
                  <a:pt x="335841" y="179217"/>
                  <a:pt x="330463" y="178879"/>
                  <a:pt x="325756" y="180056"/>
                </a:cubicBezTo>
                <a:cubicBezTo>
                  <a:pt x="321049" y="182410"/>
                  <a:pt x="316471" y="185044"/>
                  <a:pt x="311634" y="187117"/>
                </a:cubicBezTo>
                <a:cubicBezTo>
                  <a:pt x="308214" y="188583"/>
                  <a:pt x="304139" y="188584"/>
                  <a:pt x="301043" y="190648"/>
                </a:cubicBezTo>
                <a:cubicBezTo>
                  <a:pt x="274597" y="208279"/>
                  <a:pt x="305043" y="196374"/>
                  <a:pt x="279860" y="204770"/>
                </a:cubicBezTo>
                <a:cubicBezTo>
                  <a:pt x="276329" y="208300"/>
                  <a:pt x="273104" y="212165"/>
                  <a:pt x="269268" y="215361"/>
                </a:cubicBezTo>
                <a:cubicBezTo>
                  <a:pt x="266008" y="218077"/>
                  <a:pt x="261471" y="219229"/>
                  <a:pt x="258677" y="222422"/>
                </a:cubicBezTo>
                <a:cubicBezTo>
                  <a:pt x="253089" y="228809"/>
                  <a:pt x="249262" y="236544"/>
                  <a:pt x="244555" y="243605"/>
                </a:cubicBezTo>
                <a:cubicBezTo>
                  <a:pt x="241708" y="247876"/>
                  <a:pt x="232277" y="263523"/>
                  <a:pt x="226902" y="264788"/>
                </a:cubicBezTo>
                <a:cubicBezTo>
                  <a:pt x="210823" y="268571"/>
                  <a:pt x="193951" y="267142"/>
                  <a:pt x="177475" y="268319"/>
                </a:cubicBezTo>
                <a:lnTo>
                  <a:pt x="156292" y="282441"/>
                </a:lnTo>
                <a:lnTo>
                  <a:pt x="145701" y="289502"/>
                </a:lnTo>
                <a:cubicBezTo>
                  <a:pt x="144524" y="293032"/>
                  <a:pt x="143977" y="296840"/>
                  <a:pt x="142170" y="300093"/>
                </a:cubicBezTo>
                <a:cubicBezTo>
                  <a:pt x="127765" y="326020"/>
                  <a:pt x="134903" y="318813"/>
                  <a:pt x="113926" y="324807"/>
                </a:cubicBezTo>
                <a:cubicBezTo>
                  <a:pt x="110348" y="325829"/>
                  <a:pt x="106865" y="327160"/>
                  <a:pt x="103335" y="328337"/>
                </a:cubicBezTo>
                <a:cubicBezTo>
                  <a:pt x="100981" y="331868"/>
                  <a:pt x="97228" y="334794"/>
                  <a:pt x="96274" y="338929"/>
                </a:cubicBezTo>
                <a:cubicBezTo>
                  <a:pt x="91974" y="357564"/>
                  <a:pt x="98142" y="373404"/>
                  <a:pt x="85682" y="388356"/>
                </a:cubicBezTo>
                <a:cubicBezTo>
                  <a:pt x="82966" y="391616"/>
                  <a:pt x="78621" y="393063"/>
                  <a:pt x="75091" y="395417"/>
                </a:cubicBezTo>
                <a:cubicBezTo>
                  <a:pt x="73914" y="398947"/>
                  <a:pt x="74191" y="403377"/>
                  <a:pt x="71560" y="406008"/>
                </a:cubicBezTo>
                <a:cubicBezTo>
                  <a:pt x="68929" y="408639"/>
                  <a:pt x="64297" y="407875"/>
                  <a:pt x="60969" y="409539"/>
                </a:cubicBezTo>
                <a:cubicBezTo>
                  <a:pt x="53551" y="413248"/>
                  <a:pt x="44756" y="420801"/>
                  <a:pt x="39786" y="427191"/>
                </a:cubicBezTo>
                <a:cubicBezTo>
                  <a:pt x="34576" y="433890"/>
                  <a:pt x="28348" y="440323"/>
                  <a:pt x="25664" y="448374"/>
                </a:cubicBezTo>
                <a:cubicBezTo>
                  <a:pt x="24487" y="451905"/>
                  <a:pt x="23940" y="455713"/>
                  <a:pt x="22133" y="458966"/>
                </a:cubicBezTo>
                <a:cubicBezTo>
                  <a:pt x="18012" y="466384"/>
                  <a:pt x="11806" y="472559"/>
                  <a:pt x="8011" y="480149"/>
                </a:cubicBezTo>
                <a:lnTo>
                  <a:pt x="950" y="494271"/>
                </a:lnTo>
                <a:cubicBezTo>
                  <a:pt x="5099" y="544057"/>
                  <a:pt x="0" y="523192"/>
                  <a:pt x="11542" y="557820"/>
                </a:cubicBezTo>
                <a:cubicBezTo>
                  <a:pt x="15817" y="570644"/>
                  <a:pt x="11351" y="568411"/>
                  <a:pt x="22133" y="568411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>
            <a:off x="3446463" y="3530600"/>
            <a:ext cx="153987" cy="120650"/>
          </a:xfrm>
          <a:custGeom>
            <a:avLst/>
            <a:gdLst>
              <a:gd name="connsiteX0" fmla="*/ 0 w 155342"/>
              <a:gd name="connsiteY0" fmla="*/ 0 h 121016"/>
              <a:gd name="connsiteX1" fmla="*/ 24713 w 155342"/>
              <a:gd name="connsiteY1" fmla="*/ 14122 h 121016"/>
              <a:gd name="connsiteX2" fmla="*/ 28244 w 155342"/>
              <a:gd name="connsiteY2" fmla="*/ 24713 h 121016"/>
              <a:gd name="connsiteX3" fmla="*/ 49427 w 155342"/>
              <a:gd name="connsiteY3" fmla="*/ 31774 h 121016"/>
              <a:gd name="connsiteX4" fmla="*/ 60018 w 155342"/>
              <a:gd name="connsiteY4" fmla="*/ 35305 h 121016"/>
              <a:gd name="connsiteX5" fmla="*/ 63549 w 155342"/>
              <a:gd name="connsiteY5" fmla="*/ 49427 h 121016"/>
              <a:gd name="connsiteX6" fmla="*/ 81201 w 155342"/>
              <a:gd name="connsiteY6" fmla="*/ 74140 h 121016"/>
              <a:gd name="connsiteX7" fmla="*/ 102384 w 155342"/>
              <a:gd name="connsiteY7" fmla="*/ 77671 h 121016"/>
              <a:gd name="connsiteX8" fmla="*/ 127098 w 155342"/>
              <a:gd name="connsiteY8" fmla="*/ 95323 h 121016"/>
              <a:gd name="connsiteX9" fmla="*/ 141220 w 155342"/>
              <a:gd name="connsiteY9" fmla="*/ 98854 h 121016"/>
              <a:gd name="connsiteX10" fmla="*/ 148281 w 155342"/>
              <a:gd name="connsiteY10" fmla="*/ 109445 h 121016"/>
              <a:gd name="connsiteX11" fmla="*/ 151811 w 155342"/>
              <a:gd name="connsiteY11" fmla="*/ 120037 h 121016"/>
              <a:gd name="connsiteX12" fmla="*/ 155342 w 155342"/>
              <a:gd name="connsiteY12" fmla="*/ 120037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342" h="121016">
                <a:moveTo>
                  <a:pt x="0" y="0"/>
                </a:moveTo>
                <a:cubicBezTo>
                  <a:pt x="10559" y="3519"/>
                  <a:pt x="16491" y="4256"/>
                  <a:pt x="24713" y="14122"/>
                </a:cubicBezTo>
                <a:cubicBezTo>
                  <a:pt x="27095" y="16981"/>
                  <a:pt x="25216" y="22550"/>
                  <a:pt x="28244" y="24713"/>
                </a:cubicBezTo>
                <a:cubicBezTo>
                  <a:pt x="34301" y="29039"/>
                  <a:pt x="42366" y="29420"/>
                  <a:pt x="49427" y="31774"/>
                </a:cubicBezTo>
                <a:lnTo>
                  <a:pt x="60018" y="35305"/>
                </a:lnTo>
                <a:cubicBezTo>
                  <a:pt x="61195" y="40012"/>
                  <a:pt x="62155" y="44779"/>
                  <a:pt x="63549" y="49427"/>
                </a:cubicBezTo>
                <a:cubicBezTo>
                  <a:pt x="69644" y="69742"/>
                  <a:pt x="64620" y="70455"/>
                  <a:pt x="81201" y="74140"/>
                </a:cubicBezTo>
                <a:cubicBezTo>
                  <a:pt x="88189" y="75693"/>
                  <a:pt x="95323" y="76494"/>
                  <a:pt x="102384" y="77671"/>
                </a:cubicBezTo>
                <a:cubicBezTo>
                  <a:pt x="103992" y="78877"/>
                  <a:pt x="123082" y="93602"/>
                  <a:pt x="127098" y="95323"/>
                </a:cubicBezTo>
                <a:cubicBezTo>
                  <a:pt x="131558" y="97234"/>
                  <a:pt x="136513" y="97677"/>
                  <a:pt x="141220" y="98854"/>
                </a:cubicBezTo>
                <a:cubicBezTo>
                  <a:pt x="143574" y="102384"/>
                  <a:pt x="146384" y="105650"/>
                  <a:pt x="148281" y="109445"/>
                </a:cubicBezTo>
                <a:cubicBezTo>
                  <a:pt x="149945" y="112774"/>
                  <a:pt x="149747" y="116940"/>
                  <a:pt x="151811" y="120037"/>
                </a:cubicBezTo>
                <a:cubicBezTo>
                  <a:pt x="152464" y="121016"/>
                  <a:pt x="154165" y="120037"/>
                  <a:pt x="15534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>
            <a:off x="3187700" y="4437063"/>
            <a:ext cx="209550" cy="685800"/>
          </a:xfrm>
          <a:custGeom>
            <a:avLst/>
            <a:gdLst>
              <a:gd name="connsiteX0" fmla="*/ 183586 w 209049"/>
              <a:gd name="connsiteY0" fmla="*/ 0 h 684917"/>
              <a:gd name="connsiteX1" fmla="*/ 201239 w 209049"/>
              <a:gd name="connsiteY1" fmla="*/ 17652 h 684917"/>
              <a:gd name="connsiteX2" fmla="*/ 197708 w 209049"/>
              <a:gd name="connsiteY2" fmla="*/ 42366 h 684917"/>
              <a:gd name="connsiteX3" fmla="*/ 194178 w 209049"/>
              <a:gd name="connsiteY3" fmla="*/ 74140 h 684917"/>
              <a:gd name="connsiteX4" fmla="*/ 197708 w 209049"/>
              <a:gd name="connsiteY4" fmla="*/ 95323 h 684917"/>
              <a:gd name="connsiteX5" fmla="*/ 204769 w 209049"/>
              <a:gd name="connsiteY5" fmla="*/ 105915 h 684917"/>
              <a:gd name="connsiteX6" fmla="*/ 208300 w 209049"/>
              <a:gd name="connsiteY6" fmla="*/ 120037 h 684917"/>
              <a:gd name="connsiteX7" fmla="*/ 204769 w 209049"/>
              <a:gd name="connsiteY7" fmla="*/ 130628 h 684917"/>
              <a:gd name="connsiteX8" fmla="*/ 197708 w 209049"/>
              <a:gd name="connsiteY8" fmla="*/ 137690 h 684917"/>
              <a:gd name="connsiteX9" fmla="*/ 183586 w 209049"/>
              <a:gd name="connsiteY9" fmla="*/ 183586 h 684917"/>
              <a:gd name="connsiteX10" fmla="*/ 169464 w 209049"/>
              <a:gd name="connsiteY10" fmla="*/ 187117 h 684917"/>
              <a:gd name="connsiteX11" fmla="*/ 158873 w 209049"/>
              <a:gd name="connsiteY11" fmla="*/ 194178 h 684917"/>
              <a:gd name="connsiteX12" fmla="*/ 158873 w 209049"/>
              <a:gd name="connsiteY12" fmla="*/ 218891 h 684917"/>
              <a:gd name="connsiteX13" fmla="*/ 165934 w 209049"/>
              <a:gd name="connsiteY13" fmla="*/ 240074 h 684917"/>
              <a:gd name="connsiteX14" fmla="*/ 141220 w 209049"/>
              <a:gd name="connsiteY14" fmla="*/ 254196 h 684917"/>
              <a:gd name="connsiteX15" fmla="*/ 134159 w 209049"/>
              <a:gd name="connsiteY15" fmla="*/ 264788 h 684917"/>
              <a:gd name="connsiteX16" fmla="*/ 130629 w 209049"/>
              <a:gd name="connsiteY16" fmla="*/ 275379 h 684917"/>
              <a:gd name="connsiteX17" fmla="*/ 137690 w 209049"/>
              <a:gd name="connsiteY17" fmla="*/ 303623 h 684917"/>
              <a:gd name="connsiteX18" fmla="*/ 141220 w 209049"/>
              <a:gd name="connsiteY18" fmla="*/ 317745 h 684917"/>
              <a:gd name="connsiteX19" fmla="*/ 137690 w 209049"/>
              <a:gd name="connsiteY19" fmla="*/ 335398 h 684917"/>
              <a:gd name="connsiteX20" fmla="*/ 123568 w 209049"/>
              <a:gd name="connsiteY20" fmla="*/ 342459 h 684917"/>
              <a:gd name="connsiteX21" fmla="*/ 112976 w 209049"/>
              <a:gd name="connsiteY21" fmla="*/ 398947 h 684917"/>
              <a:gd name="connsiteX22" fmla="*/ 98854 w 209049"/>
              <a:gd name="connsiteY22" fmla="*/ 441313 h 684917"/>
              <a:gd name="connsiteX23" fmla="*/ 84732 w 209049"/>
              <a:gd name="connsiteY23" fmla="*/ 462496 h 684917"/>
              <a:gd name="connsiteX24" fmla="*/ 81202 w 209049"/>
              <a:gd name="connsiteY24" fmla="*/ 473087 h 684917"/>
              <a:gd name="connsiteX25" fmla="*/ 70610 w 209049"/>
              <a:gd name="connsiteY25" fmla="*/ 494270 h 684917"/>
              <a:gd name="connsiteX26" fmla="*/ 74141 w 209049"/>
              <a:gd name="connsiteY26" fmla="*/ 515453 h 684917"/>
              <a:gd name="connsiteX27" fmla="*/ 81202 w 209049"/>
              <a:gd name="connsiteY27" fmla="*/ 536636 h 684917"/>
              <a:gd name="connsiteX28" fmla="*/ 84732 w 209049"/>
              <a:gd name="connsiteY28" fmla="*/ 550758 h 684917"/>
              <a:gd name="connsiteX29" fmla="*/ 91793 w 209049"/>
              <a:gd name="connsiteY29" fmla="*/ 571941 h 684917"/>
              <a:gd name="connsiteX30" fmla="*/ 74141 w 209049"/>
              <a:gd name="connsiteY30" fmla="*/ 586063 h 684917"/>
              <a:gd name="connsiteX31" fmla="*/ 70610 w 209049"/>
              <a:gd name="connsiteY31" fmla="*/ 600185 h 684917"/>
              <a:gd name="connsiteX32" fmla="*/ 49427 w 209049"/>
              <a:gd name="connsiteY32" fmla="*/ 607246 h 684917"/>
              <a:gd name="connsiteX33" fmla="*/ 38836 w 209049"/>
              <a:gd name="connsiteY33" fmla="*/ 617838 h 684917"/>
              <a:gd name="connsiteX34" fmla="*/ 31775 w 209049"/>
              <a:gd name="connsiteY34" fmla="*/ 639021 h 684917"/>
              <a:gd name="connsiteX35" fmla="*/ 28244 w 209049"/>
              <a:gd name="connsiteY35" fmla="*/ 663734 h 684917"/>
              <a:gd name="connsiteX36" fmla="*/ 7061 w 209049"/>
              <a:gd name="connsiteY36" fmla="*/ 677856 h 684917"/>
              <a:gd name="connsiteX37" fmla="*/ 0 w 209049"/>
              <a:gd name="connsiteY37" fmla="*/ 684917 h 68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9049" h="684917">
                <a:moveTo>
                  <a:pt x="183586" y="0"/>
                </a:moveTo>
                <a:cubicBezTo>
                  <a:pt x="189133" y="3698"/>
                  <a:pt x="200399" y="9246"/>
                  <a:pt x="201239" y="17652"/>
                </a:cubicBezTo>
                <a:cubicBezTo>
                  <a:pt x="202067" y="25932"/>
                  <a:pt x="198740" y="34109"/>
                  <a:pt x="197708" y="42366"/>
                </a:cubicBezTo>
                <a:cubicBezTo>
                  <a:pt x="196386" y="52940"/>
                  <a:pt x="195355" y="63549"/>
                  <a:pt x="194178" y="74140"/>
                </a:cubicBezTo>
                <a:cubicBezTo>
                  <a:pt x="195355" y="81201"/>
                  <a:pt x="195444" y="88532"/>
                  <a:pt x="197708" y="95323"/>
                </a:cubicBezTo>
                <a:cubicBezTo>
                  <a:pt x="199050" y="99349"/>
                  <a:pt x="203097" y="102015"/>
                  <a:pt x="204769" y="105915"/>
                </a:cubicBezTo>
                <a:cubicBezTo>
                  <a:pt x="206680" y="110375"/>
                  <a:pt x="207123" y="115330"/>
                  <a:pt x="208300" y="120037"/>
                </a:cubicBezTo>
                <a:cubicBezTo>
                  <a:pt x="207123" y="123567"/>
                  <a:pt x="206684" y="127437"/>
                  <a:pt x="204769" y="130628"/>
                </a:cubicBezTo>
                <a:cubicBezTo>
                  <a:pt x="203056" y="133482"/>
                  <a:pt x="198405" y="134435"/>
                  <a:pt x="197708" y="137690"/>
                </a:cubicBezTo>
                <a:cubicBezTo>
                  <a:pt x="188436" y="180964"/>
                  <a:pt x="209049" y="176311"/>
                  <a:pt x="183586" y="183586"/>
                </a:cubicBezTo>
                <a:cubicBezTo>
                  <a:pt x="178920" y="184919"/>
                  <a:pt x="174171" y="185940"/>
                  <a:pt x="169464" y="187117"/>
                </a:cubicBezTo>
                <a:cubicBezTo>
                  <a:pt x="165934" y="189471"/>
                  <a:pt x="161524" y="190865"/>
                  <a:pt x="158873" y="194178"/>
                </a:cubicBezTo>
                <a:cubicBezTo>
                  <a:pt x="152368" y="202309"/>
                  <a:pt x="156316" y="210368"/>
                  <a:pt x="158873" y="218891"/>
                </a:cubicBezTo>
                <a:cubicBezTo>
                  <a:pt x="161012" y="226020"/>
                  <a:pt x="165934" y="240074"/>
                  <a:pt x="165934" y="240074"/>
                </a:cubicBezTo>
                <a:cubicBezTo>
                  <a:pt x="158416" y="262626"/>
                  <a:pt x="169389" y="240112"/>
                  <a:pt x="141220" y="254196"/>
                </a:cubicBezTo>
                <a:cubicBezTo>
                  <a:pt x="137425" y="256094"/>
                  <a:pt x="136513" y="261257"/>
                  <a:pt x="134159" y="264788"/>
                </a:cubicBezTo>
                <a:cubicBezTo>
                  <a:pt x="132982" y="268318"/>
                  <a:pt x="130629" y="271658"/>
                  <a:pt x="130629" y="275379"/>
                </a:cubicBezTo>
                <a:cubicBezTo>
                  <a:pt x="130629" y="286154"/>
                  <a:pt x="134903" y="293868"/>
                  <a:pt x="137690" y="303623"/>
                </a:cubicBezTo>
                <a:cubicBezTo>
                  <a:pt x="139023" y="308288"/>
                  <a:pt x="140043" y="313038"/>
                  <a:pt x="141220" y="317745"/>
                </a:cubicBezTo>
                <a:cubicBezTo>
                  <a:pt x="140043" y="323629"/>
                  <a:pt x="141178" y="330515"/>
                  <a:pt x="137690" y="335398"/>
                </a:cubicBezTo>
                <a:cubicBezTo>
                  <a:pt x="134631" y="339681"/>
                  <a:pt x="125232" y="337466"/>
                  <a:pt x="123568" y="342459"/>
                </a:cubicBezTo>
                <a:cubicBezTo>
                  <a:pt x="94003" y="431150"/>
                  <a:pt x="135657" y="364923"/>
                  <a:pt x="112976" y="398947"/>
                </a:cubicBezTo>
                <a:cubicBezTo>
                  <a:pt x="105962" y="469093"/>
                  <a:pt x="120385" y="416706"/>
                  <a:pt x="98854" y="441313"/>
                </a:cubicBezTo>
                <a:cubicBezTo>
                  <a:pt x="93266" y="447700"/>
                  <a:pt x="84732" y="462496"/>
                  <a:pt x="84732" y="462496"/>
                </a:cubicBezTo>
                <a:cubicBezTo>
                  <a:pt x="83555" y="466026"/>
                  <a:pt x="82866" y="469759"/>
                  <a:pt x="81202" y="473087"/>
                </a:cubicBezTo>
                <a:cubicBezTo>
                  <a:pt x="67511" y="500470"/>
                  <a:pt x="79487" y="467643"/>
                  <a:pt x="70610" y="494270"/>
                </a:cubicBezTo>
                <a:cubicBezTo>
                  <a:pt x="71787" y="501331"/>
                  <a:pt x="72405" y="508508"/>
                  <a:pt x="74141" y="515453"/>
                </a:cubicBezTo>
                <a:cubicBezTo>
                  <a:pt x="75946" y="522674"/>
                  <a:pt x="79397" y="529415"/>
                  <a:pt x="81202" y="536636"/>
                </a:cubicBezTo>
                <a:cubicBezTo>
                  <a:pt x="82379" y="541343"/>
                  <a:pt x="83338" y="546110"/>
                  <a:pt x="84732" y="550758"/>
                </a:cubicBezTo>
                <a:cubicBezTo>
                  <a:pt x="86871" y="557887"/>
                  <a:pt x="91793" y="571941"/>
                  <a:pt x="91793" y="571941"/>
                </a:cubicBezTo>
                <a:cubicBezTo>
                  <a:pt x="80512" y="575702"/>
                  <a:pt x="79464" y="573643"/>
                  <a:pt x="74141" y="586063"/>
                </a:cubicBezTo>
                <a:cubicBezTo>
                  <a:pt x="72229" y="590523"/>
                  <a:pt x="74294" y="597027"/>
                  <a:pt x="70610" y="600185"/>
                </a:cubicBezTo>
                <a:cubicBezTo>
                  <a:pt x="64959" y="605029"/>
                  <a:pt x="49427" y="607246"/>
                  <a:pt x="49427" y="607246"/>
                </a:cubicBezTo>
                <a:cubicBezTo>
                  <a:pt x="45897" y="610777"/>
                  <a:pt x="41261" y="613473"/>
                  <a:pt x="38836" y="617838"/>
                </a:cubicBezTo>
                <a:cubicBezTo>
                  <a:pt x="35222" y="624344"/>
                  <a:pt x="31775" y="639021"/>
                  <a:pt x="31775" y="639021"/>
                </a:cubicBezTo>
                <a:cubicBezTo>
                  <a:pt x="30598" y="647259"/>
                  <a:pt x="32712" y="656714"/>
                  <a:pt x="28244" y="663734"/>
                </a:cubicBezTo>
                <a:cubicBezTo>
                  <a:pt x="23688" y="670893"/>
                  <a:pt x="13062" y="671855"/>
                  <a:pt x="7061" y="677856"/>
                </a:cubicBezTo>
                <a:lnTo>
                  <a:pt x="0" y="684917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>
            <a:off x="4324350" y="3422650"/>
            <a:ext cx="571500" cy="973138"/>
          </a:xfrm>
          <a:custGeom>
            <a:avLst/>
            <a:gdLst>
              <a:gd name="connsiteX0" fmla="*/ 565073 w 571350"/>
              <a:gd name="connsiteY0" fmla="*/ 2092 h 972980"/>
              <a:gd name="connsiteX1" fmla="*/ 533299 w 571350"/>
              <a:gd name="connsiteY1" fmla="*/ 12683 h 972980"/>
              <a:gd name="connsiteX2" fmla="*/ 522707 w 571350"/>
              <a:gd name="connsiteY2" fmla="*/ 19744 h 972980"/>
              <a:gd name="connsiteX3" fmla="*/ 515646 w 571350"/>
              <a:gd name="connsiteY3" fmla="*/ 30336 h 972980"/>
              <a:gd name="connsiteX4" fmla="*/ 494463 w 571350"/>
              <a:gd name="connsiteY4" fmla="*/ 47988 h 972980"/>
              <a:gd name="connsiteX5" fmla="*/ 483872 w 571350"/>
              <a:gd name="connsiteY5" fmla="*/ 51519 h 972980"/>
              <a:gd name="connsiteX6" fmla="*/ 473280 w 571350"/>
              <a:gd name="connsiteY6" fmla="*/ 62110 h 972980"/>
              <a:gd name="connsiteX7" fmla="*/ 469750 w 571350"/>
              <a:gd name="connsiteY7" fmla="*/ 72702 h 972980"/>
              <a:gd name="connsiteX8" fmla="*/ 462689 w 571350"/>
              <a:gd name="connsiteY8" fmla="*/ 100946 h 972980"/>
              <a:gd name="connsiteX9" fmla="*/ 455628 w 571350"/>
              <a:gd name="connsiteY9" fmla="*/ 111537 h 972980"/>
              <a:gd name="connsiteX10" fmla="*/ 434445 w 571350"/>
              <a:gd name="connsiteY10" fmla="*/ 118598 h 972980"/>
              <a:gd name="connsiteX11" fmla="*/ 409731 w 571350"/>
              <a:gd name="connsiteY11" fmla="*/ 118598 h 972980"/>
              <a:gd name="connsiteX12" fmla="*/ 395609 w 571350"/>
              <a:gd name="connsiteY12" fmla="*/ 136251 h 972980"/>
              <a:gd name="connsiteX13" fmla="*/ 374426 w 571350"/>
              <a:gd name="connsiteY13" fmla="*/ 139781 h 972980"/>
              <a:gd name="connsiteX14" fmla="*/ 363835 w 571350"/>
              <a:gd name="connsiteY14" fmla="*/ 143312 h 972980"/>
              <a:gd name="connsiteX15" fmla="*/ 339121 w 571350"/>
              <a:gd name="connsiteY15" fmla="*/ 150373 h 972980"/>
              <a:gd name="connsiteX16" fmla="*/ 328530 w 571350"/>
              <a:gd name="connsiteY16" fmla="*/ 157434 h 972980"/>
              <a:gd name="connsiteX17" fmla="*/ 324999 w 571350"/>
              <a:gd name="connsiteY17" fmla="*/ 168025 h 972980"/>
              <a:gd name="connsiteX18" fmla="*/ 310877 w 571350"/>
              <a:gd name="connsiteY18" fmla="*/ 189208 h 972980"/>
              <a:gd name="connsiteX19" fmla="*/ 307347 w 571350"/>
              <a:gd name="connsiteY19" fmla="*/ 199800 h 972980"/>
              <a:gd name="connsiteX20" fmla="*/ 317938 w 571350"/>
              <a:gd name="connsiteY20" fmla="*/ 238636 h 972980"/>
              <a:gd name="connsiteX21" fmla="*/ 328530 w 571350"/>
              <a:gd name="connsiteY21" fmla="*/ 242166 h 972980"/>
              <a:gd name="connsiteX22" fmla="*/ 335591 w 571350"/>
              <a:gd name="connsiteY22" fmla="*/ 252758 h 972980"/>
              <a:gd name="connsiteX23" fmla="*/ 328530 w 571350"/>
              <a:gd name="connsiteY23" fmla="*/ 266880 h 972980"/>
              <a:gd name="connsiteX24" fmla="*/ 324999 w 571350"/>
              <a:gd name="connsiteY24" fmla="*/ 277471 h 972980"/>
              <a:gd name="connsiteX25" fmla="*/ 303816 w 571350"/>
              <a:gd name="connsiteY25" fmla="*/ 288063 h 972980"/>
              <a:gd name="connsiteX26" fmla="*/ 293225 w 571350"/>
              <a:gd name="connsiteY26" fmla="*/ 298654 h 972980"/>
              <a:gd name="connsiteX27" fmla="*/ 279103 w 571350"/>
              <a:gd name="connsiteY27" fmla="*/ 337490 h 972980"/>
              <a:gd name="connsiteX28" fmla="*/ 272042 w 571350"/>
              <a:gd name="connsiteY28" fmla="*/ 348081 h 972980"/>
              <a:gd name="connsiteX29" fmla="*/ 261450 w 571350"/>
              <a:gd name="connsiteY29" fmla="*/ 358673 h 972980"/>
              <a:gd name="connsiteX30" fmla="*/ 257920 w 571350"/>
              <a:gd name="connsiteY30" fmla="*/ 369264 h 972980"/>
              <a:gd name="connsiteX31" fmla="*/ 247328 w 571350"/>
              <a:gd name="connsiteY31" fmla="*/ 383386 h 972980"/>
              <a:gd name="connsiteX32" fmla="*/ 222614 w 571350"/>
              <a:gd name="connsiteY32" fmla="*/ 411630 h 972980"/>
              <a:gd name="connsiteX33" fmla="*/ 215553 w 571350"/>
              <a:gd name="connsiteY33" fmla="*/ 422222 h 972980"/>
              <a:gd name="connsiteX34" fmla="*/ 208492 w 571350"/>
              <a:gd name="connsiteY34" fmla="*/ 436344 h 972980"/>
              <a:gd name="connsiteX35" fmla="*/ 197901 w 571350"/>
              <a:gd name="connsiteY35" fmla="*/ 439874 h 972980"/>
              <a:gd name="connsiteX36" fmla="*/ 190840 w 571350"/>
              <a:gd name="connsiteY36" fmla="*/ 450466 h 972980"/>
              <a:gd name="connsiteX37" fmla="*/ 166126 w 571350"/>
              <a:gd name="connsiteY37" fmla="*/ 464588 h 972980"/>
              <a:gd name="connsiteX38" fmla="*/ 162596 w 571350"/>
              <a:gd name="connsiteY38" fmla="*/ 478710 h 972980"/>
              <a:gd name="connsiteX39" fmla="*/ 148474 w 571350"/>
              <a:gd name="connsiteY39" fmla="*/ 496362 h 972980"/>
              <a:gd name="connsiteX40" fmla="*/ 148474 w 571350"/>
              <a:gd name="connsiteY40" fmla="*/ 517545 h 972980"/>
              <a:gd name="connsiteX41" fmla="*/ 137882 w 571350"/>
              <a:gd name="connsiteY41" fmla="*/ 521076 h 972980"/>
              <a:gd name="connsiteX42" fmla="*/ 130821 w 571350"/>
              <a:gd name="connsiteY42" fmla="*/ 531667 h 972980"/>
              <a:gd name="connsiteX43" fmla="*/ 148474 w 571350"/>
              <a:gd name="connsiteY43" fmla="*/ 545789 h 972980"/>
              <a:gd name="connsiteX44" fmla="*/ 137882 w 571350"/>
              <a:gd name="connsiteY44" fmla="*/ 556381 h 972980"/>
              <a:gd name="connsiteX45" fmla="*/ 123760 w 571350"/>
              <a:gd name="connsiteY45" fmla="*/ 577564 h 972980"/>
              <a:gd name="connsiteX46" fmla="*/ 130821 w 571350"/>
              <a:gd name="connsiteY46" fmla="*/ 595216 h 972980"/>
              <a:gd name="connsiteX47" fmla="*/ 109638 w 571350"/>
              <a:gd name="connsiteY47" fmla="*/ 609338 h 972980"/>
              <a:gd name="connsiteX48" fmla="*/ 102577 w 571350"/>
              <a:gd name="connsiteY48" fmla="*/ 619930 h 972980"/>
              <a:gd name="connsiteX49" fmla="*/ 95516 w 571350"/>
              <a:gd name="connsiteY49" fmla="*/ 648174 h 972980"/>
              <a:gd name="connsiteX50" fmla="*/ 127291 w 571350"/>
              <a:gd name="connsiteY50" fmla="*/ 658765 h 972980"/>
              <a:gd name="connsiteX51" fmla="*/ 137882 w 571350"/>
              <a:gd name="connsiteY51" fmla="*/ 662296 h 972980"/>
              <a:gd name="connsiteX52" fmla="*/ 141413 w 571350"/>
              <a:gd name="connsiteY52" fmla="*/ 672887 h 972980"/>
              <a:gd name="connsiteX53" fmla="*/ 152004 w 571350"/>
              <a:gd name="connsiteY53" fmla="*/ 683479 h 972980"/>
              <a:gd name="connsiteX54" fmla="*/ 148474 w 571350"/>
              <a:gd name="connsiteY54" fmla="*/ 701131 h 972980"/>
              <a:gd name="connsiteX55" fmla="*/ 152004 w 571350"/>
              <a:gd name="connsiteY55" fmla="*/ 715253 h 972980"/>
              <a:gd name="connsiteX56" fmla="*/ 159065 w 571350"/>
              <a:gd name="connsiteY56" fmla="*/ 725845 h 972980"/>
              <a:gd name="connsiteX57" fmla="*/ 144943 w 571350"/>
              <a:gd name="connsiteY57" fmla="*/ 747028 h 972980"/>
              <a:gd name="connsiteX58" fmla="*/ 123760 w 571350"/>
              <a:gd name="connsiteY58" fmla="*/ 754089 h 972980"/>
              <a:gd name="connsiteX59" fmla="*/ 113169 w 571350"/>
              <a:gd name="connsiteY59" fmla="*/ 761150 h 972980"/>
              <a:gd name="connsiteX60" fmla="*/ 113169 w 571350"/>
              <a:gd name="connsiteY60" fmla="*/ 785863 h 972980"/>
              <a:gd name="connsiteX61" fmla="*/ 123760 w 571350"/>
              <a:gd name="connsiteY61" fmla="*/ 789394 h 972980"/>
              <a:gd name="connsiteX62" fmla="*/ 134352 w 571350"/>
              <a:gd name="connsiteY62" fmla="*/ 810577 h 972980"/>
              <a:gd name="connsiteX63" fmla="*/ 127291 w 571350"/>
              <a:gd name="connsiteY63" fmla="*/ 821168 h 972980"/>
              <a:gd name="connsiteX64" fmla="*/ 120230 w 571350"/>
              <a:gd name="connsiteY64" fmla="*/ 835290 h 972980"/>
              <a:gd name="connsiteX65" fmla="*/ 123760 w 571350"/>
              <a:gd name="connsiteY65" fmla="*/ 849412 h 972980"/>
              <a:gd name="connsiteX66" fmla="*/ 120230 w 571350"/>
              <a:gd name="connsiteY66" fmla="*/ 860004 h 972980"/>
              <a:gd name="connsiteX67" fmla="*/ 109638 w 571350"/>
              <a:gd name="connsiteY67" fmla="*/ 867065 h 972980"/>
              <a:gd name="connsiteX68" fmla="*/ 102577 w 571350"/>
              <a:gd name="connsiteY68" fmla="*/ 877656 h 972980"/>
              <a:gd name="connsiteX69" fmla="*/ 99047 w 571350"/>
              <a:gd name="connsiteY69" fmla="*/ 888248 h 972980"/>
              <a:gd name="connsiteX70" fmla="*/ 95516 w 571350"/>
              <a:gd name="connsiteY70" fmla="*/ 902370 h 972980"/>
              <a:gd name="connsiteX71" fmla="*/ 84925 w 571350"/>
              <a:gd name="connsiteY71" fmla="*/ 905900 h 972980"/>
              <a:gd name="connsiteX72" fmla="*/ 74333 w 571350"/>
              <a:gd name="connsiteY72" fmla="*/ 912961 h 972980"/>
              <a:gd name="connsiteX73" fmla="*/ 63742 w 571350"/>
              <a:gd name="connsiteY73" fmla="*/ 937675 h 972980"/>
              <a:gd name="connsiteX74" fmla="*/ 21376 w 571350"/>
              <a:gd name="connsiteY74" fmla="*/ 934144 h 972980"/>
              <a:gd name="connsiteX75" fmla="*/ 10784 w 571350"/>
              <a:gd name="connsiteY75" fmla="*/ 937675 h 972980"/>
              <a:gd name="connsiteX76" fmla="*/ 3723 w 571350"/>
              <a:gd name="connsiteY76" fmla="*/ 948266 h 972980"/>
              <a:gd name="connsiteX77" fmla="*/ 193 w 571350"/>
              <a:gd name="connsiteY77" fmla="*/ 972980 h 97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71350" h="972980">
                <a:moveTo>
                  <a:pt x="565073" y="2092"/>
                </a:moveTo>
                <a:cubicBezTo>
                  <a:pt x="541009" y="18136"/>
                  <a:pt x="571350" y="0"/>
                  <a:pt x="533299" y="12683"/>
                </a:cubicBezTo>
                <a:cubicBezTo>
                  <a:pt x="529273" y="14025"/>
                  <a:pt x="526238" y="17390"/>
                  <a:pt x="522707" y="19744"/>
                </a:cubicBezTo>
                <a:cubicBezTo>
                  <a:pt x="520353" y="23275"/>
                  <a:pt x="518362" y="27076"/>
                  <a:pt x="515646" y="30336"/>
                </a:cubicBezTo>
                <a:cubicBezTo>
                  <a:pt x="510068" y="37030"/>
                  <a:pt x="502398" y="44020"/>
                  <a:pt x="494463" y="47988"/>
                </a:cubicBezTo>
                <a:cubicBezTo>
                  <a:pt x="491135" y="49652"/>
                  <a:pt x="487402" y="50342"/>
                  <a:pt x="483872" y="51519"/>
                </a:cubicBezTo>
                <a:cubicBezTo>
                  <a:pt x="480341" y="55049"/>
                  <a:pt x="476050" y="57956"/>
                  <a:pt x="473280" y="62110"/>
                </a:cubicBezTo>
                <a:cubicBezTo>
                  <a:pt x="471216" y="65207"/>
                  <a:pt x="470729" y="69112"/>
                  <a:pt x="469750" y="72702"/>
                </a:cubicBezTo>
                <a:cubicBezTo>
                  <a:pt x="467197" y="82065"/>
                  <a:pt x="468072" y="92872"/>
                  <a:pt x="462689" y="100946"/>
                </a:cubicBezTo>
                <a:cubicBezTo>
                  <a:pt x="460335" y="104476"/>
                  <a:pt x="459226" y="109288"/>
                  <a:pt x="455628" y="111537"/>
                </a:cubicBezTo>
                <a:cubicBezTo>
                  <a:pt x="449316" y="115482"/>
                  <a:pt x="434445" y="118598"/>
                  <a:pt x="434445" y="118598"/>
                </a:cubicBezTo>
                <a:cubicBezTo>
                  <a:pt x="425851" y="115734"/>
                  <a:pt x="418857" y="111297"/>
                  <a:pt x="409731" y="118598"/>
                </a:cubicBezTo>
                <a:cubicBezTo>
                  <a:pt x="390464" y="134012"/>
                  <a:pt x="425711" y="126218"/>
                  <a:pt x="395609" y="136251"/>
                </a:cubicBezTo>
                <a:cubicBezTo>
                  <a:pt x="388818" y="138515"/>
                  <a:pt x="381487" y="138604"/>
                  <a:pt x="374426" y="139781"/>
                </a:cubicBezTo>
                <a:cubicBezTo>
                  <a:pt x="370896" y="140958"/>
                  <a:pt x="367413" y="142290"/>
                  <a:pt x="363835" y="143312"/>
                </a:cubicBezTo>
                <a:cubicBezTo>
                  <a:pt x="358550" y="144822"/>
                  <a:pt x="344769" y="147549"/>
                  <a:pt x="339121" y="150373"/>
                </a:cubicBezTo>
                <a:cubicBezTo>
                  <a:pt x="335326" y="152271"/>
                  <a:pt x="332060" y="155080"/>
                  <a:pt x="328530" y="157434"/>
                </a:cubicBezTo>
                <a:cubicBezTo>
                  <a:pt x="327353" y="160964"/>
                  <a:pt x="326806" y="164772"/>
                  <a:pt x="324999" y="168025"/>
                </a:cubicBezTo>
                <a:cubicBezTo>
                  <a:pt x="320878" y="175443"/>
                  <a:pt x="310877" y="189208"/>
                  <a:pt x="310877" y="189208"/>
                </a:cubicBezTo>
                <a:cubicBezTo>
                  <a:pt x="309700" y="192739"/>
                  <a:pt x="307347" y="196078"/>
                  <a:pt x="307347" y="199800"/>
                </a:cubicBezTo>
                <a:cubicBezTo>
                  <a:pt x="307347" y="213848"/>
                  <a:pt x="304560" y="230609"/>
                  <a:pt x="317938" y="238636"/>
                </a:cubicBezTo>
                <a:cubicBezTo>
                  <a:pt x="321129" y="240551"/>
                  <a:pt x="324999" y="240989"/>
                  <a:pt x="328530" y="242166"/>
                </a:cubicBezTo>
                <a:cubicBezTo>
                  <a:pt x="330884" y="245697"/>
                  <a:pt x="335591" y="248515"/>
                  <a:pt x="335591" y="252758"/>
                </a:cubicBezTo>
                <a:cubicBezTo>
                  <a:pt x="335591" y="258021"/>
                  <a:pt x="330603" y="262043"/>
                  <a:pt x="328530" y="266880"/>
                </a:cubicBezTo>
                <a:cubicBezTo>
                  <a:pt x="327064" y="270300"/>
                  <a:pt x="327324" y="274565"/>
                  <a:pt x="324999" y="277471"/>
                </a:cubicBezTo>
                <a:cubicBezTo>
                  <a:pt x="320021" y="283693"/>
                  <a:pt x="310793" y="285737"/>
                  <a:pt x="303816" y="288063"/>
                </a:cubicBezTo>
                <a:cubicBezTo>
                  <a:pt x="300286" y="291593"/>
                  <a:pt x="294693" y="293882"/>
                  <a:pt x="293225" y="298654"/>
                </a:cubicBezTo>
                <a:cubicBezTo>
                  <a:pt x="280296" y="340672"/>
                  <a:pt x="303754" y="329271"/>
                  <a:pt x="279103" y="337490"/>
                </a:cubicBezTo>
                <a:cubicBezTo>
                  <a:pt x="276749" y="341020"/>
                  <a:pt x="274758" y="344821"/>
                  <a:pt x="272042" y="348081"/>
                </a:cubicBezTo>
                <a:cubicBezTo>
                  <a:pt x="268845" y="351917"/>
                  <a:pt x="264220" y="354518"/>
                  <a:pt x="261450" y="358673"/>
                </a:cubicBezTo>
                <a:cubicBezTo>
                  <a:pt x="259386" y="361769"/>
                  <a:pt x="259766" y="366033"/>
                  <a:pt x="257920" y="369264"/>
                </a:cubicBezTo>
                <a:cubicBezTo>
                  <a:pt x="255001" y="374373"/>
                  <a:pt x="250702" y="378565"/>
                  <a:pt x="247328" y="383386"/>
                </a:cubicBezTo>
                <a:cubicBezTo>
                  <a:pt x="229307" y="409130"/>
                  <a:pt x="241040" y="399347"/>
                  <a:pt x="222614" y="411630"/>
                </a:cubicBezTo>
                <a:cubicBezTo>
                  <a:pt x="220260" y="415161"/>
                  <a:pt x="217658" y="418538"/>
                  <a:pt x="215553" y="422222"/>
                </a:cubicBezTo>
                <a:cubicBezTo>
                  <a:pt x="212942" y="426792"/>
                  <a:pt x="212213" y="432623"/>
                  <a:pt x="208492" y="436344"/>
                </a:cubicBezTo>
                <a:cubicBezTo>
                  <a:pt x="205861" y="438975"/>
                  <a:pt x="201431" y="438697"/>
                  <a:pt x="197901" y="439874"/>
                </a:cubicBezTo>
                <a:cubicBezTo>
                  <a:pt x="195547" y="443405"/>
                  <a:pt x="194780" y="448890"/>
                  <a:pt x="190840" y="450466"/>
                </a:cubicBezTo>
                <a:cubicBezTo>
                  <a:pt x="161486" y="462208"/>
                  <a:pt x="158583" y="441955"/>
                  <a:pt x="166126" y="464588"/>
                </a:cubicBezTo>
                <a:cubicBezTo>
                  <a:pt x="164949" y="469295"/>
                  <a:pt x="165287" y="474673"/>
                  <a:pt x="162596" y="478710"/>
                </a:cubicBezTo>
                <a:cubicBezTo>
                  <a:pt x="141304" y="510648"/>
                  <a:pt x="160014" y="461739"/>
                  <a:pt x="148474" y="496362"/>
                </a:cubicBezTo>
                <a:cubicBezTo>
                  <a:pt x="150827" y="503422"/>
                  <a:pt x="155534" y="510485"/>
                  <a:pt x="148474" y="517545"/>
                </a:cubicBezTo>
                <a:cubicBezTo>
                  <a:pt x="145842" y="520177"/>
                  <a:pt x="141413" y="519899"/>
                  <a:pt x="137882" y="521076"/>
                </a:cubicBezTo>
                <a:cubicBezTo>
                  <a:pt x="135528" y="524606"/>
                  <a:pt x="130821" y="527424"/>
                  <a:pt x="130821" y="531667"/>
                </a:cubicBezTo>
                <a:cubicBezTo>
                  <a:pt x="130821" y="542314"/>
                  <a:pt x="141860" y="543585"/>
                  <a:pt x="148474" y="545789"/>
                </a:cubicBezTo>
                <a:cubicBezTo>
                  <a:pt x="144943" y="549320"/>
                  <a:pt x="140947" y="552440"/>
                  <a:pt x="137882" y="556381"/>
                </a:cubicBezTo>
                <a:cubicBezTo>
                  <a:pt x="132672" y="563080"/>
                  <a:pt x="123760" y="577564"/>
                  <a:pt x="123760" y="577564"/>
                </a:cubicBezTo>
                <a:cubicBezTo>
                  <a:pt x="112386" y="611690"/>
                  <a:pt x="124548" y="563846"/>
                  <a:pt x="130821" y="595216"/>
                </a:cubicBezTo>
                <a:cubicBezTo>
                  <a:pt x="133143" y="606827"/>
                  <a:pt x="114070" y="608230"/>
                  <a:pt x="109638" y="609338"/>
                </a:cubicBezTo>
                <a:cubicBezTo>
                  <a:pt x="107284" y="612869"/>
                  <a:pt x="105293" y="616670"/>
                  <a:pt x="102577" y="619930"/>
                </a:cubicBezTo>
                <a:cubicBezTo>
                  <a:pt x="95913" y="627926"/>
                  <a:pt x="81186" y="633844"/>
                  <a:pt x="95516" y="648174"/>
                </a:cubicBezTo>
                <a:cubicBezTo>
                  <a:pt x="95519" y="648177"/>
                  <a:pt x="121993" y="656999"/>
                  <a:pt x="127291" y="658765"/>
                </a:cubicBezTo>
                <a:lnTo>
                  <a:pt x="137882" y="662296"/>
                </a:lnTo>
                <a:cubicBezTo>
                  <a:pt x="139059" y="665826"/>
                  <a:pt x="139349" y="669791"/>
                  <a:pt x="141413" y="672887"/>
                </a:cubicBezTo>
                <a:cubicBezTo>
                  <a:pt x="144183" y="677041"/>
                  <a:pt x="150793" y="678635"/>
                  <a:pt x="152004" y="683479"/>
                </a:cubicBezTo>
                <a:cubicBezTo>
                  <a:pt x="153459" y="689300"/>
                  <a:pt x="149651" y="695247"/>
                  <a:pt x="148474" y="701131"/>
                </a:cubicBezTo>
                <a:cubicBezTo>
                  <a:pt x="149651" y="705838"/>
                  <a:pt x="150093" y="710793"/>
                  <a:pt x="152004" y="715253"/>
                </a:cubicBezTo>
                <a:cubicBezTo>
                  <a:pt x="153675" y="719153"/>
                  <a:pt x="158465" y="721644"/>
                  <a:pt x="159065" y="725845"/>
                </a:cubicBezTo>
                <a:cubicBezTo>
                  <a:pt x="160744" y="737594"/>
                  <a:pt x="154117" y="742951"/>
                  <a:pt x="144943" y="747028"/>
                </a:cubicBezTo>
                <a:cubicBezTo>
                  <a:pt x="138142" y="750051"/>
                  <a:pt x="129953" y="749960"/>
                  <a:pt x="123760" y="754089"/>
                </a:cubicBezTo>
                <a:lnTo>
                  <a:pt x="113169" y="761150"/>
                </a:lnTo>
                <a:cubicBezTo>
                  <a:pt x="110303" y="769745"/>
                  <a:pt x="105867" y="776735"/>
                  <a:pt x="113169" y="785863"/>
                </a:cubicBezTo>
                <a:cubicBezTo>
                  <a:pt x="115494" y="788769"/>
                  <a:pt x="120230" y="788217"/>
                  <a:pt x="123760" y="789394"/>
                </a:cubicBezTo>
                <a:cubicBezTo>
                  <a:pt x="126219" y="793083"/>
                  <a:pt x="135326" y="804730"/>
                  <a:pt x="134352" y="810577"/>
                </a:cubicBezTo>
                <a:cubicBezTo>
                  <a:pt x="133655" y="814762"/>
                  <a:pt x="129645" y="817638"/>
                  <a:pt x="127291" y="821168"/>
                </a:cubicBezTo>
                <a:cubicBezTo>
                  <a:pt x="137561" y="851982"/>
                  <a:pt x="128789" y="813893"/>
                  <a:pt x="120230" y="835290"/>
                </a:cubicBezTo>
                <a:cubicBezTo>
                  <a:pt x="118428" y="839795"/>
                  <a:pt x="122583" y="844705"/>
                  <a:pt x="123760" y="849412"/>
                </a:cubicBezTo>
                <a:cubicBezTo>
                  <a:pt x="122583" y="852943"/>
                  <a:pt x="122555" y="857098"/>
                  <a:pt x="120230" y="860004"/>
                </a:cubicBezTo>
                <a:cubicBezTo>
                  <a:pt x="117579" y="863317"/>
                  <a:pt x="112639" y="864065"/>
                  <a:pt x="109638" y="867065"/>
                </a:cubicBezTo>
                <a:cubicBezTo>
                  <a:pt x="106638" y="870065"/>
                  <a:pt x="104931" y="874126"/>
                  <a:pt x="102577" y="877656"/>
                </a:cubicBezTo>
                <a:cubicBezTo>
                  <a:pt x="101400" y="881187"/>
                  <a:pt x="100069" y="884670"/>
                  <a:pt x="99047" y="888248"/>
                </a:cubicBezTo>
                <a:cubicBezTo>
                  <a:pt x="97714" y="892914"/>
                  <a:pt x="98547" y="898581"/>
                  <a:pt x="95516" y="902370"/>
                </a:cubicBezTo>
                <a:cubicBezTo>
                  <a:pt x="93191" y="905276"/>
                  <a:pt x="88455" y="904723"/>
                  <a:pt x="84925" y="905900"/>
                </a:cubicBezTo>
                <a:cubicBezTo>
                  <a:pt x="81394" y="908254"/>
                  <a:pt x="77050" y="909701"/>
                  <a:pt x="74333" y="912961"/>
                </a:cubicBezTo>
                <a:cubicBezTo>
                  <a:pt x="69484" y="918779"/>
                  <a:pt x="66195" y="930316"/>
                  <a:pt x="63742" y="937675"/>
                </a:cubicBezTo>
                <a:cubicBezTo>
                  <a:pt x="49620" y="936498"/>
                  <a:pt x="35547" y="934144"/>
                  <a:pt x="21376" y="934144"/>
                </a:cubicBezTo>
                <a:cubicBezTo>
                  <a:pt x="17654" y="934144"/>
                  <a:pt x="13690" y="935350"/>
                  <a:pt x="10784" y="937675"/>
                </a:cubicBezTo>
                <a:cubicBezTo>
                  <a:pt x="7471" y="940326"/>
                  <a:pt x="6077" y="944736"/>
                  <a:pt x="3723" y="948266"/>
                </a:cubicBezTo>
                <a:cubicBezTo>
                  <a:pt x="0" y="970610"/>
                  <a:pt x="193" y="962291"/>
                  <a:pt x="193" y="97298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74" name="Text Box 138"/>
          <p:cNvSpPr txBox="1">
            <a:spLocks noChangeArrowheads="1"/>
          </p:cNvSpPr>
          <p:nvPr/>
        </p:nvSpPr>
        <p:spPr bwMode="auto">
          <a:xfrm rot="2352251">
            <a:off x="1023938" y="4654550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Вала</a:t>
            </a:r>
          </a:p>
        </p:txBody>
      </p:sp>
      <p:grpSp>
        <p:nvGrpSpPr>
          <p:cNvPr id="2121" name="Группа 44"/>
          <p:cNvGrpSpPr>
            <a:grpSpLocks/>
          </p:cNvGrpSpPr>
          <p:nvPr/>
        </p:nvGrpSpPr>
        <p:grpSpPr bwMode="auto">
          <a:xfrm>
            <a:off x="928688" y="1357313"/>
            <a:ext cx="3643312" cy="2500312"/>
            <a:chOff x="928688" y="1357313"/>
            <a:chExt cx="3643312" cy="2500312"/>
          </a:xfrm>
        </p:grpSpPr>
        <p:sp>
          <p:nvSpPr>
            <p:cNvPr id="39" name="Овал 38"/>
            <p:cNvSpPr/>
            <p:nvPr/>
          </p:nvSpPr>
          <p:spPr>
            <a:xfrm>
              <a:off x="928688" y="3643313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3143250" y="1571625"/>
              <a:ext cx="214313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1" name="Овал 40"/>
            <p:cNvSpPr/>
            <p:nvPr/>
          </p:nvSpPr>
          <p:spPr>
            <a:xfrm>
              <a:off x="3485314" y="1686114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3571875" y="1357313"/>
              <a:ext cx="214313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3929063" y="2143125"/>
              <a:ext cx="214312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4357688" y="3643313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45" name="Овал 44"/>
          <p:cNvSpPr/>
          <p:nvPr/>
        </p:nvSpPr>
        <p:spPr bwMode="auto">
          <a:xfrm>
            <a:off x="3243263" y="1633538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" name="Овал 45"/>
          <p:cNvSpPr/>
          <p:nvPr/>
        </p:nvSpPr>
        <p:spPr bwMode="auto">
          <a:xfrm>
            <a:off x="2854325" y="12049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7" name="Овал 46"/>
          <p:cNvSpPr/>
          <p:nvPr/>
        </p:nvSpPr>
        <p:spPr bwMode="auto">
          <a:xfrm>
            <a:off x="3667125" y="13573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25" name="Прямоугольник 62"/>
          <p:cNvSpPr>
            <a:spLocks noChangeArrowheads="1"/>
          </p:cNvSpPr>
          <p:nvPr/>
        </p:nvSpPr>
        <p:spPr bwMode="auto">
          <a:xfrm>
            <a:off x="3118310" y="1104899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 err="1">
                <a:latin typeface="Calibri" pitchFamily="34" charset="0"/>
              </a:rPr>
              <a:t>д.Б.Олып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126" name="Прямоугольник 62"/>
          <p:cNvSpPr>
            <a:spLocks noChangeArrowheads="1"/>
          </p:cNvSpPr>
          <p:nvPr/>
        </p:nvSpPr>
        <p:spPr bwMode="auto">
          <a:xfrm>
            <a:off x="2389939" y="1914806"/>
            <a:ext cx="1095375" cy="244475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п</a:t>
            </a:r>
            <a:r>
              <a:rPr lang="ru-RU" sz="1400" dirty="0" smtClean="0">
                <a:latin typeface="Calibri" pitchFamily="34" charset="0"/>
              </a:rPr>
              <a:t>. </a:t>
            </a:r>
            <a:r>
              <a:rPr lang="ru-RU" sz="1400" dirty="0">
                <a:latin typeface="Calibri" pitchFamily="34" charset="0"/>
              </a:rPr>
              <a:t>Балезино</a:t>
            </a:r>
          </a:p>
        </p:txBody>
      </p:sp>
      <p:sp>
        <p:nvSpPr>
          <p:cNvPr id="2127" name="Прямоугольник 62"/>
          <p:cNvSpPr>
            <a:spLocks noChangeArrowheads="1"/>
          </p:cNvSpPr>
          <p:nvPr/>
        </p:nvSpPr>
        <p:spPr bwMode="auto">
          <a:xfrm>
            <a:off x="1392238" y="1404938"/>
            <a:ext cx="1417637" cy="2286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Омутница</a:t>
            </a:r>
          </a:p>
        </p:txBody>
      </p:sp>
      <p:sp>
        <p:nvSpPr>
          <p:cNvPr id="2128" name="Rectangle 90"/>
          <p:cNvSpPr>
            <a:spLocks noChangeArrowheads="1"/>
          </p:cNvSpPr>
          <p:nvPr/>
        </p:nvSpPr>
        <p:spPr bwMode="auto">
          <a:xfrm>
            <a:off x="0" y="0"/>
            <a:ext cx="1108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0" hangingPunct="0"/>
            <a:r>
              <a:rPr lang="ru-RU" sz="1400" dirty="0">
                <a:cs typeface="Times New Roman" pitchFamily="18" charset="0"/>
              </a:rPr>
              <a:t>	</a:t>
            </a:r>
            <a:endParaRPr lang="ru-RU" dirty="0"/>
          </a:p>
        </p:txBody>
      </p:sp>
      <p:sp>
        <p:nvSpPr>
          <p:cNvPr id="2129" name="Прямоугольник 47"/>
          <p:cNvSpPr>
            <a:spLocks noChangeArrowheads="1"/>
          </p:cNvSpPr>
          <p:nvPr/>
        </p:nvSpPr>
        <p:spPr bwMode="auto">
          <a:xfrm>
            <a:off x="6620342" y="6211669"/>
            <a:ext cx="2523658" cy="64633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Условные обозначения:</a:t>
            </a:r>
          </a:p>
          <a:p>
            <a:pPr eaLnBrk="0" hangingPunct="0"/>
            <a:endParaRPr lang="ru-RU" sz="800" b="1" dirty="0">
              <a:solidFill>
                <a:srgbClr val="000000"/>
              </a:solidFill>
            </a:endParaRPr>
          </a:p>
          <a:p>
            <a:pPr eaLnBrk="0" hangingPunct="0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        - </a:t>
            </a:r>
            <a:r>
              <a:rPr lang="ru-RU" sz="1400" dirty="0" err="1">
                <a:solidFill>
                  <a:srgbClr val="000000"/>
                </a:solidFill>
                <a:cs typeface="Times New Roman" pitchFamily="18" charset="0"/>
              </a:rPr>
              <a:t>з</a:t>
            </a:r>
            <a:r>
              <a:rPr lang="ru-RU" sz="1400" dirty="0" err="1" smtClean="0">
                <a:solidFill>
                  <a:srgbClr val="000000"/>
                </a:solidFill>
                <a:cs typeface="Times New Roman" pitchFamily="18" charset="0"/>
              </a:rPr>
              <a:t>атороопасный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участок</a:t>
            </a:r>
            <a:endParaRPr lang="ru-RU" sz="800" dirty="0">
              <a:solidFill>
                <a:srgbClr val="000000"/>
              </a:solidFill>
            </a:endParaRP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9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29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50" name="Овал 49"/>
          <p:cNvSpPr/>
          <p:nvPr/>
        </p:nvSpPr>
        <p:spPr bwMode="auto">
          <a:xfrm>
            <a:off x="6732240" y="6534834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" name="TextBox 1"/>
          <p:cNvSpPr txBox="1"/>
          <p:nvPr/>
        </p:nvSpPr>
        <p:spPr>
          <a:xfrm>
            <a:off x="5436096" y="766232"/>
            <a:ext cx="3707904" cy="830997"/>
          </a:xfrm>
          <a:prstGeom prst="rect">
            <a:avLst/>
          </a:prstGeom>
          <a:solidFill>
            <a:srgbClr val="CCFF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600" dirty="0" smtClean="0"/>
              <a:t>Прогноз возникновения заторов в период прохождения весеннего половодья в 2017 году</a:t>
            </a:r>
            <a:endParaRPr lang="ru-RU" sz="1600" dirty="0"/>
          </a:p>
        </p:txBody>
      </p:sp>
      <p:graphicFrame>
        <p:nvGraphicFramePr>
          <p:cNvPr id="53" name="Group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946395"/>
              </p:ext>
            </p:extLst>
          </p:nvPr>
        </p:nvGraphicFramePr>
        <p:xfrm>
          <a:off x="5436096" y="1612900"/>
          <a:ext cx="3707904" cy="4419746"/>
        </p:xfrm>
        <a:graphic>
          <a:graphicData uri="http://schemas.openxmlformats.org/drawingml/2006/table">
            <a:tbl>
              <a:tblPr/>
              <a:tblGrid>
                <a:gridCol w="1192842"/>
                <a:gridCol w="1217313"/>
                <a:gridCol w="1297749"/>
              </a:tblGrid>
              <a:tr h="48623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0"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Глазовский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д. </a:t>
                      </a: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Омутница</a:t>
                      </a:r>
                      <a:r>
                        <a:rPr lang="ru-RU" sz="1400" b="0" i="0" u="none" strike="noStrike" kern="120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 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р. Чепца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Полом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Б.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Олып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Пызеп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Балезинский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Кожило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Балезинский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Балезино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Дебесский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Лесагурт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602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Дырпа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Пызеп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623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Воткинский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Гавриловка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Сива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8644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Сюмсинский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р. Вала (слияние рек).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623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Игринский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Игра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Ита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" name="Прямоугольник 62"/>
          <p:cNvSpPr>
            <a:spLocks noChangeArrowheads="1"/>
          </p:cNvSpPr>
          <p:nvPr/>
        </p:nvSpPr>
        <p:spPr bwMode="auto">
          <a:xfrm>
            <a:off x="2710366" y="2967515"/>
            <a:ext cx="9869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 smtClean="0">
                <a:latin typeface="Calibri" pitchFamily="34" charset="0"/>
              </a:rPr>
              <a:t>п. Игра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56" name="Овал 55"/>
          <p:cNvSpPr/>
          <p:nvPr/>
        </p:nvSpPr>
        <p:spPr bwMode="auto">
          <a:xfrm>
            <a:off x="3113881" y="2709750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4162584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9E6BDDA0-8754-4224-8E60-E8D294FB75EF}" type="slidenum">
              <a:rPr lang="ru-RU" sz="1400" smtClean="0"/>
              <a:pPr eaLnBrk="1" hangingPunct="1">
                <a:defRPr/>
              </a:pPr>
              <a:t>3</a:t>
            </a:fld>
            <a:endParaRPr lang="ru-RU" sz="1400" dirty="0" smtClean="0"/>
          </a:p>
        </p:txBody>
      </p:sp>
      <p:sp>
        <p:nvSpPr>
          <p:cNvPr id="6148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ЧС </a:t>
            </a:r>
            <a:r>
              <a:rPr lang="ru-RU" sz="1100" dirty="0" smtClean="0"/>
              <a:t>техногенного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grpSp>
        <p:nvGrpSpPr>
          <p:cNvPr id="3" name="Группа 2"/>
          <p:cNvGrpSpPr/>
          <p:nvPr/>
        </p:nvGrpSpPr>
        <p:grpSpPr>
          <a:xfrm>
            <a:off x="0" y="5733256"/>
            <a:ext cx="9144000" cy="1137974"/>
            <a:chOff x="0" y="5733256"/>
            <a:chExt cx="9144000" cy="1137974"/>
          </a:xfrm>
        </p:grpSpPr>
        <p:sp>
          <p:nvSpPr>
            <p:cNvPr id="42" name="Text Box 47"/>
            <p:cNvSpPr txBox="1">
              <a:spLocks noChangeArrowheads="1"/>
            </p:cNvSpPr>
            <p:nvPr/>
          </p:nvSpPr>
          <p:spPr bwMode="auto">
            <a:xfrm>
              <a:off x="0" y="5733256"/>
              <a:ext cx="9144000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5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43" name="Rectangle 51"/>
            <p:cNvSpPr>
              <a:spLocks noChangeAspect="1" noChangeArrowheads="1"/>
            </p:cNvSpPr>
            <p:nvPr/>
          </p:nvSpPr>
          <p:spPr bwMode="auto">
            <a:xfrm>
              <a:off x="1" y="5977468"/>
              <a:ext cx="9143999" cy="8937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47" name="Прямоугольник 46"/>
            <p:cNvSpPr/>
            <p:nvPr/>
          </p:nvSpPr>
          <p:spPr bwMode="auto">
            <a:xfrm>
              <a:off x="2484066" y="6540971"/>
              <a:ext cx="215900" cy="215900"/>
            </a:xfrm>
            <a:prstGeom prst="rect">
              <a:avLst/>
            </a:prstGeom>
            <a:solidFill>
              <a:srgbClr val="2D2D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48" name="Прямоугольник 47"/>
            <p:cNvSpPr/>
            <p:nvPr/>
          </p:nvSpPr>
          <p:spPr bwMode="auto">
            <a:xfrm>
              <a:off x="5220072" y="6109171"/>
              <a:ext cx="215900" cy="215900"/>
            </a:xfrm>
            <a:prstGeom prst="rect">
              <a:avLst/>
            </a:prstGeom>
            <a:solidFill>
              <a:srgbClr val="191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4" name="Прямоугольник 73"/>
            <p:cNvSpPr/>
            <p:nvPr/>
          </p:nvSpPr>
          <p:spPr bwMode="auto">
            <a:xfrm>
              <a:off x="5220072" y="6325071"/>
              <a:ext cx="215900" cy="215900"/>
            </a:xfrm>
            <a:prstGeom prst="rect">
              <a:avLst/>
            </a:prstGeom>
            <a:solidFill>
              <a:srgbClr val="0000F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5" name="Прямоугольник 74"/>
            <p:cNvSpPr/>
            <p:nvPr/>
          </p:nvSpPr>
          <p:spPr bwMode="auto">
            <a:xfrm>
              <a:off x="5220072" y="6540971"/>
              <a:ext cx="215900" cy="215900"/>
            </a:xfrm>
            <a:prstGeom prst="rect">
              <a:avLst/>
            </a:prstGeom>
            <a:solidFill>
              <a:srgbClr val="0000D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6" name="Прямоугольник 75"/>
            <p:cNvSpPr/>
            <p:nvPr/>
          </p:nvSpPr>
          <p:spPr bwMode="auto">
            <a:xfrm>
              <a:off x="7596336" y="6109171"/>
              <a:ext cx="215900" cy="215900"/>
            </a:xfrm>
            <a:prstGeom prst="rect">
              <a:avLst/>
            </a:prstGeom>
            <a:solidFill>
              <a:srgbClr val="0000A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7" name="Прямоугольник 76"/>
            <p:cNvSpPr/>
            <p:nvPr/>
          </p:nvSpPr>
          <p:spPr bwMode="auto">
            <a:xfrm>
              <a:off x="7596336" y="6325071"/>
              <a:ext cx="215900" cy="215900"/>
            </a:xfrm>
            <a:prstGeom prst="rect">
              <a:avLst/>
            </a:prstGeom>
            <a:solidFill>
              <a:srgbClr val="00007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8" name="Прямоугольник 77"/>
            <p:cNvSpPr/>
            <p:nvPr/>
          </p:nvSpPr>
          <p:spPr bwMode="auto">
            <a:xfrm>
              <a:off x="7596336" y="6540971"/>
              <a:ext cx="215900" cy="215900"/>
            </a:xfrm>
            <a:prstGeom prst="rect">
              <a:avLst/>
            </a:prstGeom>
            <a:solidFill>
              <a:srgbClr val="00004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 bwMode="auto">
            <a:xfrm>
              <a:off x="107504" y="6323484"/>
              <a:ext cx="215900" cy="215900"/>
            </a:xfrm>
            <a:prstGeom prst="rect">
              <a:avLst/>
            </a:prstGeom>
            <a:solidFill>
              <a:srgbClr val="C1C1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0" name="Прямоугольник 79"/>
            <p:cNvSpPr/>
            <p:nvPr/>
          </p:nvSpPr>
          <p:spPr bwMode="auto">
            <a:xfrm>
              <a:off x="107504" y="6539384"/>
              <a:ext cx="215900" cy="215900"/>
            </a:xfrm>
            <a:prstGeom prst="rect">
              <a:avLst/>
            </a:prstGeom>
            <a:solidFill>
              <a:srgbClr val="8585FF">
                <a:alpha val="8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1" name="Прямоугольник 80"/>
            <p:cNvSpPr/>
            <p:nvPr/>
          </p:nvSpPr>
          <p:spPr bwMode="auto">
            <a:xfrm>
              <a:off x="2484066" y="6107584"/>
              <a:ext cx="215900" cy="215900"/>
            </a:xfrm>
            <a:prstGeom prst="rect">
              <a:avLst/>
            </a:prstGeom>
            <a:solidFill>
              <a:srgbClr val="6565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2" name="Прямоугольник 81"/>
            <p:cNvSpPr/>
            <p:nvPr/>
          </p:nvSpPr>
          <p:spPr bwMode="auto">
            <a:xfrm>
              <a:off x="2484066" y="6323484"/>
              <a:ext cx="215900" cy="217487"/>
            </a:xfrm>
            <a:prstGeom prst="rect">
              <a:avLst/>
            </a:prstGeom>
            <a:solidFill>
              <a:srgbClr val="4B4B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3" name="Прямоугольник 82"/>
            <p:cNvSpPr/>
            <p:nvPr/>
          </p:nvSpPr>
          <p:spPr bwMode="auto">
            <a:xfrm>
              <a:off x="107504" y="6107584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4" name="TextBox 27"/>
            <p:cNvSpPr txBox="1">
              <a:spLocks noChangeArrowheads="1"/>
            </p:cNvSpPr>
            <p:nvPr/>
          </p:nvSpPr>
          <p:spPr bwMode="auto">
            <a:xfrm>
              <a:off x="323404" y="60932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85" name="TextBox 84"/>
            <p:cNvSpPr txBox="1">
              <a:spLocks noChangeArrowheads="1"/>
            </p:cNvSpPr>
            <p:nvPr/>
          </p:nvSpPr>
          <p:spPr bwMode="auto">
            <a:xfrm>
              <a:off x="323404" y="6307609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ЧС</a:t>
              </a:r>
            </a:p>
          </p:txBody>
        </p:sp>
        <p:sp>
          <p:nvSpPr>
            <p:cNvPr id="86" name="TextBox 27"/>
            <p:cNvSpPr txBox="1">
              <a:spLocks noChangeArrowheads="1"/>
            </p:cNvSpPr>
            <p:nvPr/>
          </p:nvSpPr>
          <p:spPr bwMode="auto">
            <a:xfrm>
              <a:off x="323404" y="65250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ЧС</a:t>
              </a:r>
            </a:p>
          </p:txBody>
        </p:sp>
        <p:sp>
          <p:nvSpPr>
            <p:cNvPr id="87" name="TextBox 27"/>
            <p:cNvSpPr txBox="1">
              <a:spLocks noChangeArrowheads="1"/>
            </p:cNvSpPr>
            <p:nvPr/>
          </p:nvSpPr>
          <p:spPr bwMode="auto">
            <a:xfrm>
              <a:off x="2699966" y="60932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ЧС</a:t>
              </a:r>
            </a:p>
          </p:txBody>
        </p:sp>
        <p:sp>
          <p:nvSpPr>
            <p:cNvPr id="88" name="TextBox 27"/>
            <p:cNvSpPr txBox="1">
              <a:spLocks noChangeArrowheads="1"/>
            </p:cNvSpPr>
            <p:nvPr/>
          </p:nvSpPr>
          <p:spPr bwMode="auto">
            <a:xfrm>
              <a:off x="2699966" y="63091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ЧС</a:t>
              </a:r>
            </a:p>
          </p:txBody>
        </p:sp>
        <p:sp>
          <p:nvSpPr>
            <p:cNvPr id="89" name="TextBox 27"/>
            <p:cNvSpPr txBox="1">
              <a:spLocks noChangeArrowheads="1"/>
            </p:cNvSpPr>
            <p:nvPr/>
          </p:nvSpPr>
          <p:spPr bwMode="auto">
            <a:xfrm>
              <a:off x="2699966" y="65250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ЧС</a:t>
              </a:r>
            </a:p>
          </p:txBody>
        </p:sp>
        <p:sp>
          <p:nvSpPr>
            <p:cNvPr id="90" name="TextBox 27"/>
            <p:cNvSpPr txBox="1">
              <a:spLocks noChangeArrowheads="1"/>
            </p:cNvSpPr>
            <p:nvPr/>
          </p:nvSpPr>
          <p:spPr bwMode="auto">
            <a:xfrm>
              <a:off x="5435972" y="60932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ЧС</a:t>
              </a:r>
            </a:p>
          </p:txBody>
        </p:sp>
        <p:sp>
          <p:nvSpPr>
            <p:cNvPr id="91" name="TextBox 27"/>
            <p:cNvSpPr txBox="1">
              <a:spLocks noChangeArrowheads="1"/>
            </p:cNvSpPr>
            <p:nvPr/>
          </p:nvSpPr>
          <p:spPr bwMode="auto">
            <a:xfrm>
              <a:off x="5435972" y="63091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ЧС</a:t>
              </a:r>
            </a:p>
          </p:txBody>
        </p:sp>
        <p:sp>
          <p:nvSpPr>
            <p:cNvPr id="92" name="TextBox 27"/>
            <p:cNvSpPr txBox="1">
              <a:spLocks noChangeArrowheads="1"/>
            </p:cNvSpPr>
            <p:nvPr/>
          </p:nvSpPr>
          <p:spPr bwMode="auto">
            <a:xfrm>
              <a:off x="5435972" y="65250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ЧС</a:t>
              </a:r>
            </a:p>
          </p:txBody>
        </p:sp>
        <p:sp>
          <p:nvSpPr>
            <p:cNvPr id="93" name="TextBox 27"/>
            <p:cNvSpPr txBox="1">
              <a:spLocks noChangeArrowheads="1"/>
            </p:cNvSpPr>
            <p:nvPr/>
          </p:nvSpPr>
          <p:spPr bwMode="auto">
            <a:xfrm>
              <a:off x="7812236" y="6093296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ЧС</a:t>
              </a:r>
            </a:p>
          </p:txBody>
        </p:sp>
        <p:sp>
          <p:nvSpPr>
            <p:cNvPr id="94" name="TextBox 27"/>
            <p:cNvSpPr txBox="1">
              <a:spLocks noChangeArrowheads="1"/>
            </p:cNvSpPr>
            <p:nvPr/>
          </p:nvSpPr>
          <p:spPr bwMode="auto">
            <a:xfrm>
              <a:off x="7813823" y="6309196"/>
              <a:ext cx="1223963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ЧС</a:t>
              </a:r>
            </a:p>
          </p:txBody>
        </p:sp>
        <p:sp>
          <p:nvSpPr>
            <p:cNvPr id="95" name="TextBox 27"/>
            <p:cNvSpPr txBox="1">
              <a:spLocks noChangeArrowheads="1"/>
            </p:cNvSpPr>
            <p:nvPr/>
          </p:nvSpPr>
          <p:spPr bwMode="auto">
            <a:xfrm>
              <a:off x="7812236" y="6525096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ЧС</a:t>
              </a:r>
            </a:p>
          </p:txBody>
        </p:sp>
      </p:grpSp>
      <p:sp>
        <p:nvSpPr>
          <p:cNvPr id="33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ЧС техногенного характера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4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ЧС техногенного характера </a:t>
            </a:r>
            <a:r>
              <a:rPr lang="ru-RU" sz="1100" dirty="0" smtClean="0"/>
              <a:t>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46" r="34514"/>
          <a:stretch/>
        </p:blipFill>
        <p:spPr>
          <a:xfrm>
            <a:off x="14025" y="1217703"/>
            <a:ext cx="3031950" cy="4441606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51" t="178" r="34439" b="-178"/>
          <a:stretch/>
        </p:blipFill>
        <p:spPr>
          <a:xfrm>
            <a:off x="3049012" y="1217703"/>
            <a:ext cx="3045975" cy="444952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50" r="34884"/>
          <a:stretch/>
        </p:blipFill>
        <p:spPr>
          <a:xfrm>
            <a:off x="6080298" y="1223523"/>
            <a:ext cx="3049012" cy="4443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406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pic>
        <p:nvPicPr>
          <p:cNvPr id="71683" name="Picture 3" descr="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9669" y="628649"/>
            <a:ext cx="4847861" cy="624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Text Box 137"/>
          <p:cNvSpPr txBox="1">
            <a:spLocks noChangeArrowheads="1"/>
          </p:cNvSpPr>
          <p:nvPr/>
        </p:nvSpPr>
        <p:spPr bwMode="auto">
          <a:xfrm rot="1593903">
            <a:off x="2189163" y="1249363"/>
            <a:ext cx="1154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 dirty="0">
                <a:solidFill>
                  <a:srgbClr val="0000FF"/>
                </a:solidFill>
                <a:latin typeface="Calibri" pitchFamily="34" charset="0"/>
              </a:rPr>
              <a:t>р. Чепца</a:t>
            </a:r>
          </a:p>
        </p:txBody>
      </p:sp>
      <p:sp>
        <p:nvSpPr>
          <p:cNvPr id="2054" name="Text Box 138"/>
          <p:cNvSpPr txBox="1">
            <a:spLocks noChangeArrowheads="1"/>
          </p:cNvSpPr>
          <p:nvPr/>
        </p:nvSpPr>
        <p:spPr bwMode="auto">
          <a:xfrm rot="-1764936">
            <a:off x="989013" y="3209925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Кильмезь</a:t>
            </a:r>
          </a:p>
        </p:txBody>
      </p:sp>
      <p:sp>
        <p:nvSpPr>
          <p:cNvPr id="2055" name="Text Box 139"/>
          <p:cNvSpPr txBox="1">
            <a:spLocks noChangeArrowheads="1"/>
          </p:cNvSpPr>
          <p:nvPr/>
        </p:nvSpPr>
        <p:spPr bwMode="auto">
          <a:xfrm rot="4819974">
            <a:off x="3314700" y="1225550"/>
            <a:ext cx="115093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Пызеп</a:t>
            </a:r>
          </a:p>
        </p:txBody>
      </p:sp>
      <p:sp>
        <p:nvSpPr>
          <p:cNvPr id="2057" name="Прямоугольник 62"/>
          <p:cNvSpPr>
            <a:spLocks noChangeArrowheads="1"/>
          </p:cNvSpPr>
          <p:nvPr/>
        </p:nvSpPr>
        <p:spPr bwMode="auto">
          <a:xfrm>
            <a:off x="2000250" y="1714500"/>
            <a:ext cx="10715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Кожило</a:t>
            </a:r>
          </a:p>
        </p:txBody>
      </p:sp>
      <p:sp>
        <p:nvSpPr>
          <p:cNvPr id="2058" name="Прямоугольник 62"/>
          <p:cNvSpPr>
            <a:spLocks noChangeArrowheads="1"/>
          </p:cNvSpPr>
          <p:nvPr/>
        </p:nvSpPr>
        <p:spPr bwMode="auto">
          <a:xfrm>
            <a:off x="3707904" y="1988840"/>
            <a:ext cx="1214437" cy="214312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 smtClean="0">
                <a:latin typeface="Calibri" pitchFamily="34" charset="0"/>
              </a:rPr>
              <a:t>Лесагурт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59" name="Прямоугольник 62"/>
          <p:cNvSpPr>
            <a:spLocks noChangeArrowheads="1"/>
          </p:cNvSpPr>
          <p:nvPr/>
        </p:nvSpPr>
        <p:spPr bwMode="auto">
          <a:xfrm>
            <a:off x="3864769" y="1407780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>
                <a:latin typeface="Calibri" pitchFamily="34" charset="0"/>
              </a:rPr>
              <a:t>Дырпа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60" name="Прямоугольник 62"/>
          <p:cNvSpPr>
            <a:spLocks noChangeArrowheads="1"/>
          </p:cNvSpPr>
          <p:nvPr/>
        </p:nvSpPr>
        <p:spPr bwMode="auto">
          <a:xfrm>
            <a:off x="785813" y="3929063"/>
            <a:ext cx="1212850" cy="2159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с. </a:t>
            </a:r>
            <a:r>
              <a:rPr lang="ru-RU" sz="1400" dirty="0" err="1">
                <a:latin typeface="Calibri" pitchFamily="34" charset="0"/>
              </a:rPr>
              <a:t>Кильмезь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61" name="Прямоугольник 62"/>
          <p:cNvSpPr>
            <a:spLocks noChangeArrowheads="1"/>
          </p:cNvSpPr>
          <p:nvPr/>
        </p:nvSpPr>
        <p:spPr bwMode="auto">
          <a:xfrm>
            <a:off x="2926390" y="2964656"/>
            <a:ext cx="9869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 smtClean="0">
                <a:latin typeface="Calibri" pitchFamily="34" charset="0"/>
              </a:rPr>
              <a:t>п. Игра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62" name="Rectangle 67"/>
          <p:cNvSpPr>
            <a:spLocks noChangeArrowheads="1"/>
          </p:cNvSpPr>
          <p:nvPr/>
        </p:nvSpPr>
        <p:spPr bwMode="auto">
          <a:xfrm rot="-3853802">
            <a:off x="4194969" y="3725069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>
                <a:solidFill>
                  <a:srgbClr val="0000FF"/>
                </a:solidFill>
                <a:latin typeface="Calibri" pitchFamily="34" charset="0"/>
              </a:rPr>
              <a:t>р. Сива</a:t>
            </a:r>
          </a:p>
        </p:txBody>
      </p:sp>
      <p:sp>
        <p:nvSpPr>
          <p:cNvPr id="27" name="Полилиния 26"/>
          <p:cNvSpPr/>
          <p:nvPr/>
        </p:nvSpPr>
        <p:spPr>
          <a:xfrm>
            <a:off x="4095750" y="2233613"/>
            <a:ext cx="465138" cy="209550"/>
          </a:xfrm>
          <a:custGeom>
            <a:avLst/>
            <a:gdLst>
              <a:gd name="connsiteX0" fmla="*/ 466026 w 466026"/>
              <a:gd name="connsiteY0" fmla="*/ 4056 h 208825"/>
              <a:gd name="connsiteX1" fmla="*/ 455435 w 466026"/>
              <a:gd name="connsiteY1" fmla="*/ 526 h 208825"/>
              <a:gd name="connsiteX2" fmla="*/ 434252 w 466026"/>
              <a:gd name="connsiteY2" fmla="*/ 18178 h 208825"/>
              <a:gd name="connsiteX3" fmla="*/ 423660 w 466026"/>
              <a:gd name="connsiteY3" fmla="*/ 42892 h 208825"/>
              <a:gd name="connsiteX4" fmla="*/ 391886 w 466026"/>
              <a:gd name="connsiteY4" fmla="*/ 57014 h 208825"/>
              <a:gd name="connsiteX5" fmla="*/ 381294 w 466026"/>
              <a:gd name="connsiteY5" fmla="*/ 60544 h 208825"/>
              <a:gd name="connsiteX6" fmla="*/ 370703 w 466026"/>
              <a:gd name="connsiteY6" fmla="*/ 64075 h 208825"/>
              <a:gd name="connsiteX7" fmla="*/ 349520 w 466026"/>
              <a:gd name="connsiteY7" fmla="*/ 74666 h 208825"/>
              <a:gd name="connsiteX8" fmla="*/ 331867 w 466026"/>
              <a:gd name="connsiteY8" fmla="*/ 57014 h 208825"/>
              <a:gd name="connsiteX9" fmla="*/ 314215 w 466026"/>
              <a:gd name="connsiteY9" fmla="*/ 60544 h 208825"/>
              <a:gd name="connsiteX10" fmla="*/ 296562 w 466026"/>
              <a:gd name="connsiteY10" fmla="*/ 85258 h 208825"/>
              <a:gd name="connsiteX11" fmla="*/ 278910 w 466026"/>
              <a:gd name="connsiteY11" fmla="*/ 88788 h 208825"/>
              <a:gd name="connsiteX12" fmla="*/ 264788 w 466026"/>
              <a:gd name="connsiteY12" fmla="*/ 92319 h 208825"/>
              <a:gd name="connsiteX13" fmla="*/ 240074 w 466026"/>
              <a:gd name="connsiteY13" fmla="*/ 102910 h 208825"/>
              <a:gd name="connsiteX14" fmla="*/ 229483 w 466026"/>
              <a:gd name="connsiteY14" fmla="*/ 99380 h 208825"/>
              <a:gd name="connsiteX15" fmla="*/ 218891 w 466026"/>
              <a:gd name="connsiteY15" fmla="*/ 102910 h 208825"/>
              <a:gd name="connsiteX16" fmla="*/ 211830 w 466026"/>
              <a:gd name="connsiteY16" fmla="*/ 113502 h 208825"/>
              <a:gd name="connsiteX17" fmla="*/ 201239 w 466026"/>
              <a:gd name="connsiteY17" fmla="*/ 120563 h 208825"/>
              <a:gd name="connsiteX18" fmla="*/ 183586 w 466026"/>
              <a:gd name="connsiteY18" fmla="*/ 152337 h 208825"/>
              <a:gd name="connsiteX19" fmla="*/ 176525 w 466026"/>
              <a:gd name="connsiteY19" fmla="*/ 162929 h 208825"/>
              <a:gd name="connsiteX20" fmla="*/ 158873 w 466026"/>
              <a:gd name="connsiteY20" fmla="*/ 184112 h 208825"/>
              <a:gd name="connsiteX21" fmla="*/ 148281 w 466026"/>
              <a:gd name="connsiteY21" fmla="*/ 187642 h 208825"/>
              <a:gd name="connsiteX22" fmla="*/ 116507 w 466026"/>
              <a:gd name="connsiteY22" fmla="*/ 180581 h 208825"/>
              <a:gd name="connsiteX23" fmla="*/ 105915 w 466026"/>
              <a:gd name="connsiteY23" fmla="*/ 201764 h 208825"/>
              <a:gd name="connsiteX24" fmla="*/ 95324 w 466026"/>
              <a:gd name="connsiteY24" fmla="*/ 208825 h 208825"/>
              <a:gd name="connsiteX25" fmla="*/ 77671 w 466026"/>
              <a:gd name="connsiteY25" fmla="*/ 205295 h 208825"/>
              <a:gd name="connsiteX26" fmla="*/ 67080 w 466026"/>
              <a:gd name="connsiteY26" fmla="*/ 194703 h 208825"/>
              <a:gd name="connsiteX27" fmla="*/ 42366 w 466026"/>
              <a:gd name="connsiteY27" fmla="*/ 184112 h 208825"/>
              <a:gd name="connsiteX28" fmla="*/ 31775 w 466026"/>
              <a:gd name="connsiteY28" fmla="*/ 177051 h 208825"/>
              <a:gd name="connsiteX29" fmla="*/ 24714 w 466026"/>
              <a:gd name="connsiteY29" fmla="*/ 166459 h 208825"/>
              <a:gd name="connsiteX30" fmla="*/ 0 w 466026"/>
              <a:gd name="connsiteY30" fmla="*/ 162929 h 20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026" h="208825">
                <a:moveTo>
                  <a:pt x="466026" y="4056"/>
                </a:moveTo>
                <a:cubicBezTo>
                  <a:pt x="462496" y="2879"/>
                  <a:pt x="459119" y="0"/>
                  <a:pt x="455435" y="526"/>
                </a:cubicBezTo>
                <a:cubicBezTo>
                  <a:pt x="442233" y="2412"/>
                  <a:pt x="440431" y="8910"/>
                  <a:pt x="434252" y="18178"/>
                </a:cubicBezTo>
                <a:cubicBezTo>
                  <a:pt x="431551" y="28981"/>
                  <a:pt x="431787" y="34765"/>
                  <a:pt x="423660" y="42892"/>
                </a:cubicBezTo>
                <a:cubicBezTo>
                  <a:pt x="415268" y="51284"/>
                  <a:pt x="402373" y="53518"/>
                  <a:pt x="391886" y="57014"/>
                </a:cubicBezTo>
                <a:lnTo>
                  <a:pt x="381294" y="60544"/>
                </a:lnTo>
                <a:cubicBezTo>
                  <a:pt x="377764" y="61721"/>
                  <a:pt x="373799" y="62011"/>
                  <a:pt x="370703" y="64075"/>
                </a:cubicBezTo>
                <a:cubicBezTo>
                  <a:pt x="357015" y="73200"/>
                  <a:pt x="364137" y="69794"/>
                  <a:pt x="349520" y="74666"/>
                </a:cubicBezTo>
                <a:cubicBezTo>
                  <a:pt x="345668" y="68888"/>
                  <a:pt x="340426" y="58084"/>
                  <a:pt x="331867" y="57014"/>
                </a:cubicBezTo>
                <a:cubicBezTo>
                  <a:pt x="325913" y="56270"/>
                  <a:pt x="320099" y="59367"/>
                  <a:pt x="314215" y="60544"/>
                </a:cubicBezTo>
                <a:cubicBezTo>
                  <a:pt x="311558" y="64529"/>
                  <a:pt x="299066" y="83693"/>
                  <a:pt x="296562" y="85258"/>
                </a:cubicBezTo>
                <a:cubicBezTo>
                  <a:pt x="291474" y="88438"/>
                  <a:pt x="284768" y="87486"/>
                  <a:pt x="278910" y="88788"/>
                </a:cubicBezTo>
                <a:cubicBezTo>
                  <a:pt x="274173" y="89841"/>
                  <a:pt x="269495" y="91142"/>
                  <a:pt x="264788" y="92319"/>
                </a:cubicBezTo>
                <a:cubicBezTo>
                  <a:pt x="256139" y="98085"/>
                  <a:pt x="251474" y="102910"/>
                  <a:pt x="240074" y="102910"/>
                </a:cubicBezTo>
                <a:cubicBezTo>
                  <a:pt x="236353" y="102910"/>
                  <a:pt x="233013" y="100557"/>
                  <a:pt x="229483" y="99380"/>
                </a:cubicBezTo>
                <a:cubicBezTo>
                  <a:pt x="225952" y="100557"/>
                  <a:pt x="221797" y="100585"/>
                  <a:pt x="218891" y="102910"/>
                </a:cubicBezTo>
                <a:cubicBezTo>
                  <a:pt x="215578" y="105561"/>
                  <a:pt x="214830" y="110501"/>
                  <a:pt x="211830" y="113502"/>
                </a:cubicBezTo>
                <a:cubicBezTo>
                  <a:pt x="208830" y="116502"/>
                  <a:pt x="204769" y="118209"/>
                  <a:pt x="201239" y="120563"/>
                </a:cubicBezTo>
                <a:cubicBezTo>
                  <a:pt x="195024" y="139205"/>
                  <a:pt x="199772" y="128057"/>
                  <a:pt x="183586" y="152337"/>
                </a:cubicBezTo>
                <a:lnTo>
                  <a:pt x="176525" y="162929"/>
                </a:lnTo>
                <a:cubicBezTo>
                  <a:pt x="171316" y="170742"/>
                  <a:pt x="167025" y="178677"/>
                  <a:pt x="158873" y="184112"/>
                </a:cubicBezTo>
                <a:cubicBezTo>
                  <a:pt x="155776" y="186176"/>
                  <a:pt x="151812" y="186465"/>
                  <a:pt x="148281" y="187642"/>
                </a:cubicBezTo>
                <a:cubicBezTo>
                  <a:pt x="123568" y="171166"/>
                  <a:pt x="134159" y="168813"/>
                  <a:pt x="116507" y="180581"/>
                </a:cubicBezTo>
                <a:cubicBezTo>
                  <a:pt x="113635" y="189196"/>
                  <a:pt x="112759" y="194920"/>
                  <a:pt x="105915" y="201764"/>
                </a:cubicBezTo>
                <a:cubicBezTo>
                  <a:pt x="102915" y="204764"/>
                  <a:pt x="98854" y="206471"/>
                  <a:pt x="95324" y="208825"/>
                </a:cubicBezTo>
                <a:cubicBezTo>
                  <a:pt x="89440" y="207648"/>
                  <a:pt x="83038" y="207979"/>
                  <a:pt x="77671" y="205295"/>
                </a:cubicBezTo>
                <a:cubicBezTo>
                  <a:pt x="73205" y="203062"/>
                  <a:pt x="70916" y="197899"/>
                  <a:pt x="67080" y="194703"/>
                </a:cubicBezTo>
                <a:cubicBezTo>
                  <a:pt x="56631" y="185996"/>
                  <a:pt x="55824" y="187476"/>
                  <a:pt x="42366" y="184112"/>
                </a:cubicBezTo>
                <a:cubicBezTo>
                  <a:pt x="38836" y="181758"/>
                  <a:pt x="34775" y="180051"/>
                  <a:pt x="31775" y="177051"/>
                </a:cubicBezTo>
                <a:cubicBezTo>
                  <a:pt x="28775" y="174050"/>
                  <a:pt x="28027" y="169110"/>
                  <a:pt x="24714" y="166459"/>
                </a:cubicBezTo>
                <a:cubicBezTo>
                  <a:pt x="18441" y="161441"/>
                  <a:pt x="6732" y="162929"/>
                  <a:pt x="0" y="162929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3386138" y="1741488"/>
            <a:ext cx="571500" cy="514350"/>
          </a:xfrm>
          <a:custGeom>
            <a:avLst/>
            <a:gdLst>
              <a:gd name="connsiteX0" fmla="*/ 571942 w 571942"/>
              <a:gd name="connsiteY0" fmla="*/ 514921 h 514921"/>
              <a:gd name="connsiteX1" fmla="*/ 568411 w 571942"/>
              <a:gd name="connsiteY1" fmla="*/ 504329 h 514921"/>
              <a:gd name="connsiteX2" fmla="*/ 564881 w 571942"/>
              <a:gd name="connsiteY2" fmla="*/ 476085 h 514921"/>
              <a:gd name="connsiteX3" fmla="*/ 547228 w 571942"/>
              <a:gd name="connsiteY3" fmla="*/ 458433 h 514921"/>
              <a:gd name="connsiteX4" fmla="*/ 504862 w 571942"/>
              <a:gd name="connsiteY4" fmla="*/ 461963 h 514921"/>
              <a:gd name="connsiteX5" fmla="*/ 494271 w 571942"/>
              <a:gd name="connsiteY5" fmla="*/ 451372 h 514921"/>
              <a:gd name="connsiteX6" fmla="*/ 483679 w 571942"/>
              <a:gd name="connsiteY6" fmla="*/ 447841 h 514921"/>
              <a:gd name="connsiteX7" fmla="*/ 434252 w 571942"/>
              <a:gd name="connsiteY7" fmla="*/ 451372 h 514921"/>
              <a:gd name="connsiteX8" fmla="*/ 395417 w 571942"/>
              <a:gd name="connsiteY8" fmla="*/ 447841 h 514921"/>
              <a:gd name="connsiteX9" fmla="*/ 328337 w 571942"/>
              <a:gd name="connsiteY9" fmla="*/ 444311 h 514921"/>
              <a:gd name="connsiteX10" fmla="*/ 317746 w 571942"/>
              <a:gd name="connsiteY10" fmla="*/ 437250 h 514921"/>
              <a:gd name="connsiteX11" fmla="*/ 307154 w 571942"/>
              <a:gd name="connsiteY11" fmla="*/ 433719 h 514921"/>
              <a:gd name="connsiteX12" fmla="*/ 271849 w 571942"/>
              <a:gd name="connsiteY12" fmla="*/ 423128 h 514921"/>
              <a:gd name="connsiteX13" fmla="*/ 264788 w 571942"/>
              <a:gd name="connsiteY13" fmla="*/ 380762 h 514921"/>
              <a:gd name="connsiteX14" fmla="*/ 257727 w 571942"/>
              <a:gd name="connsiteY14" fmla="*/ 370170 h 514921"/>
              <a:gd name="connsiteX15" fmla="*/ 247135 w 571942"/>
              <a:gd name="connsiteY15" fmla="*/ 348987 h 514921"/>
              <a:gd name="connsiteX16" fmla="*/ 250666 w 571942"/>
              <a:gd name="connsiteY16" fmla="*/ 320743 h 514921"/>
              <a:gd name="connsiteX17" fmla="*/ 229483 w 571942"/>
              <a:gd name="connsiteY17" fmla="*/ 299560 h 514921"/>
              <a:gd name="connsiteX18" fmla="*/ 201239 w 571942"/>
              <a:gd name="connsiteY18" fmla="*/ 264255 h 514921"/>
              <a:gd name="connsiteX19" fmla="*/ 190647 w 571942"/>
              <a:gd name="connsiteY19" fmla="*/ 257194 h 514921"/>
              <a:gd name="connsiteX20" fmla="*/ 162403 w 571942"/>
              <a:gd name="connsiteY20" fmla="*/ 253664 h 514921"/>
              <a:gd name="connsiteX21" fmla="*/ 155342 w 571942"/>
              <a:gd name="connsiteY21" fmla="*/ 243072 h 514921"/>
              <a:gd name="connsiteX22" fmla="*/ 158873 w 571942"/>
              <a:gd name="connsiteY22" fmla="*/ 207767 h 514921"/>
              <a:gd name="connsiteX23" fmla="*/ 197708 w 571942"/>
              <a:gd name="connsiteY23" fmla="*/ 197176 h 514921"/>
              <a:gd name="connsiteX24" fmla="*/ 218891 w 571942"/>
              <a:gd name="connsiteY24" fmla="*/ 186584 h 514921"/>
              <a:gd name="connsiteX25" fmla="*/ 222422 w 571942"/>
              <a:gd name="connsiteY25" fmla="*/ 172462 h 514921"/>
              <a:gd name="connsiteX26" fmla="*/ 204769 w 571942"/>
              <a:gd name="connsiteY26" fmla="*/ 154810 h 514921"/>
              <a:gd name="connsiteX27" fmla="*/ 190647 w 571942"/>
              <a:gd name="connsiteY27" fmla="*/ 123035 h 514921"/>
              <a:gd name="connsiteX28" fmla="*/ 187117 w 571942"/>
              <a:gd name="connsiteY28" fmla="*/ 101852 h 514921"/>
              <a:gd name="connsiteX29" fmla="*/ 180056 w 571942"/>
              <a:gd name="connsiteY29" fmla="*/ 91261 h 514921"/>
              <a:gd name="connsiteX30" fmla="*/ 176525 w 571942"/>
              <a:gd name="connsiteY30" fmla="*/ 73608 h 514921"/>
              <a:gd name="connsiteX31" fmla="*/ 165934 w 571942"/>
              <a:gd name="connsiteY31" fmla="*/ 63016 h 514921"/>
              <a:gd name="connsiteX32" fmla="*/ 144751 w 571942"/>
              <a:gd name="connsiteY32" fmla="*/ 38303 h 514921"/>
              <a:gd name="connsiteX33" fmla="*/ 137690 w 571942"/>
              <a:gd name="connsiteY33" fmla="*/ 27711 h 514921"/>
              <a:gd name="connsiteX34" fmla="*/ 123568 w 571942"/>
              <a:gd name="connsiteY34" fmla="*/ 20650 h 514921"/>
              <a:gd name="connsiteX35" fmla="*/ 102385 w 571942"/>
              <a:gd name="connsiteY35" fmla="*/ 10059 h 514921"/>
              <a:gd name="connsiteX36" fmla="*/ 60019 w 571942"/>
              <a:gd name="connsiteY36" fmla="*/ 20650 h 514921"/>
              <a:gd name="connsiteX37" fmla="*/ 49427 w 571942"/>
              <a:gd name="connsiteY37" fmla="*/ 24181 h 514921"/>
              <a:gd name="connsiteX38" fmla="*/ 45897 w 571942"/>
              <a:gd name="connsiteY38" fmla="*/ 13589 h 514921"/>
              <a:gd name="connsiteX39" fmla="*/ 0 w 571942"/>
              <a:gd name="connsiteY39" fmla="*/ 6528 h 514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942" h="514921">
                <a:moveTo>
                  <a:pt x="571942" y="514921"/>
                </a:moveTo>
                <a:cubicBezTo>
                  <a:pt x="570765" y="511390"/>
                  <a:pt x="569077" y="507991"/>
                  <a:pt x="568411" y="504329"/>
                </a:cubicBezTo>
                <a:cubicBezTo>
                  <a:pt x="566714" y="494994"/>
                  <a:pt x="567377" y="485239"/>
                  <a:pt x="564881" y="476085"/>
                </a:cubicBezTo>
                <a:cubicBezTo>
                  <a:pt x="562266" y="466496"/>
                  <a:pt x="554550" y="463314"/>
                  <a:pt x="547228" y="458433"/>
                </a:cubicBezTo>
                <a:cubicBezTo>
                  <a:pt x="533106" y="459610"/>
                  <a:pt x="518909" y="463836"/>
                  <a:pt x="504862" y="461963"/>
                </a:cubicBezTo>
                <a:cubicBezTo>
                  <a:pt x="499913" y="461303"/>
                  <a:pt x="498425" y="454141"/>
                  <a:pt x="494271" y="451372"/>
                </a:cubicBezTo>
                <a:cubicBezTo>
                  <a:pt x="491174" y="449308"/>
                  <a:pt x="487210" y="449018"/>
                  <a:pt x="483679" y="447841"/>
                </a:cubicBezTo>
                <a:cubicBezTo>
                  <a:pt x="467203" y="449018"/>
                  <a:pt x="450770" y="451372"/>
                  <a:pt x="434252" y="451372"/>
                </a:cubicBezTo>
                <a:cubicBezTo>
                  <a:pt x="421254" y="451372"/>
                  <a:pt x="408387" y="448706"/>
                  <a:pt x="395417" y="447841"/>
                </a:cubicBezTo>
                <a:cubicBezTo>
                  <a:pt x="373076" y="446352"/>
                  <a:pt x="350697" y="445488"/>
                  <a:pt x="328337" y="444311"/>
                </a:cubicBezTo>
                <a:cubicBezTo>
                  <a:pt x="324807" y="441957"/>
                  <a:pt x="321541" y="439148"/>
                  <a:pt x="317746" y="437250"/>
                </a:cubicBezTo>
                <a:cubicBezTo>
                  <a:pt x="314417" y="435586"/>
                  <a:pt x="310639" y="435026"/>
                  <a:pt x="307154" y="433719"/>
                </a:cubicBezTo>
                <a:cubicBezTo>
                  <a:pt x="280615" y="423766"/>
                  <a:pt x="298856" y="428528"/>
                  <a:pt x="271849" y="423128"/>
                </a:cubicBezTo>
                <a:cubicBezTo>
                  <a:pt x="250371" y="394492"/>
                  <a:pt x="268901" y="426009"/>
                  <a:pt x="264788" y="380762"/>
                </a:cubicBezTo>
                <a:cubicBezTo>
                  <a:pt x="264404" y="376536"/>
                  <a:pt x="259625" y="373965"/>
                  <a:pt x="257727" y="370170"/>
                </a:cubicBezTo>
                <a:cubicBezTo>
                  <a:pt x="243109" y="340936"/>
                  <a:pt x="267372" y="379343"/>
                  <a:pt x="247135" y="348987"/>
                </a:cubicBezTo>
                <a:cubicBezTo>
                  <a:pt x="254081" y="338568"/>
                  <a:pt x="259898" y="335251"/>
                  <a:pt x="250666" y="320743"/>
                </a:cubicBezTo>
                <a:cubicBezTo>
                  <a:pt x="245305" y="312318"/>
                  <a:pt x="235022" y="307869"/>
                  <a:pt x="229483" y="299560"/>
                </a:cubicBezTo>
                <a:cubicBezTo>
                  <a:pt x="221118" y="287013"/>
                  <a:pt x="212970" y="274031"/>
                  <a:pt x="201239" y="264255"/>
                </a:cubicBezTo>
                <a:cubicBezTo>
                  <a:pt x="197979" y="261538"/>
                  <a:pt x="194741" y="258310"/>
                  <a:pt x="190647" y="257194"/>
                </a:cubicBezTo>
                <a:cubicBezTo>
                  <a:pt x="181493" y="254698"/>
                  <a:pt x="171818" y="254841"/>
                  <a:pt x="162403" y="253664"/>
                </a:cubicBezTo>
                <a:cubicBezTo>
                  <a:pt x="160049" y="250133"/>
                  <a:pt x="155667" y="247303"/>
                  <a:pt x="155342" y="243072"/>
                </a:cubicBezTo>
                <a:cubicBezTo>
                  <a:pt x="154435" y="231280"/>
                  <a:pt x="154324" y="218684"/>
                  <a:pt x="158873" y="207767"/>
                </a:cubicBezTo>
                <a:cubicBezTo>
                  <a:pt x="162285" y="199577"/>
                  <a:pt x="196486" y="197351"/>
                  <a:pt x="197708" y="197176"/>
                </a:cubicBezTo>
                <a:cubicBezTo>
                  <a:pt x="203750" y="195162"/>
                  <a:pt x="214980" y="192450"/>
                  <a:pt x="218891" y="186584"/>
                </a:cubicBezTo>
                <a:cubicBezTo>
                  <a:pt x="221583" y="182547"/>
                  <a:pt x="221245" y="177169"/>
                  <a:pt x="222422" y="172462"/>
                </a:cubicBezTo>
                <a:cubicBezTo>
                  <a:pt x="214773" y="167363"/>
                  <a:pt x="207711" y="164616"/>
                  <a:pt x="204769" y="154810"/>
                </a:cubicBezTo>
                <a:cubicBezTo>
                  <a:pt x="194959" y="122109"/>
                  <a:pt x="211059" y="136643"/>
                  <a:pt x="190647" y="123035"/>
                </a:cubicBezTo>
                <a:cubicBezTo>
                  <a:pt x="189470" y="115974"/>
                  <a:pt x="189381" y="108643"/>
                  <a:pt x="187117" y="101852"/>
                </a:cubicBezTo>
                <a:cubicBezTo>
                  <a:pt x="185775" y="97827"/>
                  <a:pt x="181546" y="95234"/>
                  <a:pt x="180056" y="91261"/>
                </a:cubicBezTo>
                <a:cubicBezTo>
                  <a:pt x="177949" y="85642"/>
                  <a:pt x="179209" y="78975"/>
                  <a:pt x="176525" y="73608"/>
                </a:cubicBezTo>
                <a:cubicBezTo>
                  <a:pt x="174292" y="69142"/>
                  <a:pt x="168836" y="67079"/>
                  <a:pt x="165934" y="63016"/>
                </a:cubicBezTo>
                <a:cubicBezTo>
                  <a:pt x="147297" y="36923"/>
                  <a:pt x="173083" y="59551"/>
                  <a:pt x="144751" y="38303"/>
                </a:cubicBezTo>
                <a:cubicBezTo>
                  <a:pt x="142397" y="34772"/>
                  <a:pt x="140950" y="30428"/>
                  <a:pt x="137690" y="27711"/>
                </a:cubicBezTo>
                <a:cubicBezTo>
                  <a:pt x="133647" y="24342"/>
                  <a:pt x="128138" y="23261"/>
                  <a:pt x="123568" y="20650"/>
                </a:cubicBezTo>
                <a:cubicBezTo>
                  <a:pt x="104406" y="9700"/>
                  <a:pt x="121802" y="16531"/>
                  <a:pt x="102385" y="10059"/>
                </a:cubicBezTo>
                <a:cubicBezTo>
                  <a:pt x="73862" y="14812"/>
                  <a:pt x="87991" y="11326"/>
                  <a:pt x="60019" y="20650"/>
                </a:cubicBezTo>
                <a:lnTo>
                  <a:pt x="49427" y="24181"/>
                </a:lnTo>
                <a:cubicBezTo>
                  <a:pt x="48250" y="20650"/>
                  <a:pt x="48222" y="16495"/>
                  <a:pt x="45897" y="13589"/>
                </a:cubicBezTo>
                <a:cubicBezTo>
                  <a:pt x="35026" y="0"/>
                  <a:pt x="13164" y="6528"/>
                  <a:pt x="0" y="6528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>
            <a:off x="2284413" y="1012825"/>
            <a:ext cx="889000" cy="600075"/>
          </a:xfrm>
          <a:custGeom>
            <a:avLst/>
            <a:gdLst>
              <a:gd name="connsiteX0" fmla="*/ 889686 w 889686"/>
              <a:gd name="connsiteY0" fmla="*/ 596655 h 600185"/>
              <a:gd name="connsiteX1" fmla="*/ 879095 w 889686"/>
              <a:gd name="connsiteY1" fmla="*/ 600185 h 600185"/>
              <a:gd name="connsiteX2" fmla="*/ 840259 w 889686"/>
              <a:gd name="connsiteY2" fmla="*/ 593124 h 600185"/>
              <a:gd name="connsiteX3" fmla="*/ 840259 w 889686"/>
              <a:gd name="connsiteY3" fmla="*/ 554289 h 600185"/>
              <a:gd name="connsiteX4" fmla="*/ 850851 w 889686"/>
              <a:gd name="connsiteY4" fmla="*/ 550758 h 600185"/>
              <a:gd name="connsiteX5" fmla="*/ 854381 w 889686"/>
              <a:gd name="connsiteY5" fmla="*/ 508392 h 600185"/>
              <a:gd name="connsiteX6" fmla="*/ 843790 w 889686"/>
              <a:gd name="connsiteY6" fmla="*/ 504862 h 600185"/>
              <a:gd name="connsiteX7" fmla="*/ 829668 w 889686"/>
              <a:gd name="connsiteY7" fmla="*/ 497801 h 600185"/>
              <a:gd name="connsiteX8" fmla="*/ 833198 w 889686"/>
              <a:gd name="connsiteY8" fmla="*/ 483679 h 600185"/>
              <a:gd name="connsiteX9" fmla="*/ 864973 w 889686"/>
              <a:gd name="connsiteY9" fmla="*/ 473087 h 600185"/>
              <a:gd name="connsiteX10" fmla="*/ 850851 w 889686"/>
              <a:gd name="connsiteY10" fmla="*/ 437782 h 600185"/>
              <a:gd name="connsiteX11" fmla="*/ 840259 w 889686"/>
              <a:gd name="connsiteY11" fmla="*/ 434252 h 600185"/>
              <a:gd name="connsiteX12" fmla="*/ 819076 w 889686"/>
              <a:gd name="connsiteY12" fmla="*/ 420130 h 600185"/>
              <a:gd name="connsiteX13" fmla="*/ 808485 w 889686"/>
              <a:gd name="connsiteY13" fmla="*/ 413069 h 600185"/>
              <a:gd name="connsiteX14" fmla="*/ 776710 w 889686"/>
              <a:gd name="connsiteY14" fmla="*/ 388355 h 600185"/>
              <a:gd name="connsiteX15" fmla="*/ 766119 w 889686"/>
              <a:gd name="connsiteY15" fmla="*/ 384825 h 600185"/>
              <a:gd name="connsiteX16" fmla="*/ 759058 w 889686"/>
              <a:gd name="connsiteY16" fmla="*/ 374233 h 600185"/>
              <a:gd name="connsiteX17" fmla="*/ 776710 w 889686"/>
              <a:gd name="connsiteY17" fmla="*/ 353050 h 600185"/>
              <a:gd name="connsiteX18" fmla="*/ 755527 w 889686"/>
              <a:gd name="connsiteY18" fmla="*/ 345989 h 600185"/>
              <a:gd name="connsiteX19" fmla="*/ 734344 w 889686"/>
              <a:gd name="connsiteY19" fmla="*/ 335398 h 600185"/>
              <a:gd name="connsiteX20" fmla="*/ 713161 w 889686"/>
              <a:gd name="connsiteY20" fmla="*/ 321276 h 600185"/>
              <a:gd name="connsiteX21" fmla="*/ 702570 w 889686"/>
              <a:gd name="connsiteY21" fmla="*/ 314215 h 600185"/>
              <a:gd name="connsiteX22" fmla="*/ 681387 w 889686"/>
              <a:gd name="connsiteY22" fmla="*/ 282440 h 600185"/>
              <a:gd name="connsiteX23" fmla="*/ 674326 w 889686"/>
              <a:gd name="connsiteY23" fmla="*/ 271849 h 600185"/>
              <a:gd name="connsiteX24" fmla="*/ 670795 w 889686"/>
              <a:gd name="connsiteY24" fmla="*/ 257727 h 600185"/>
              <a:gd name="connsiteX25" fmla="*/ 656673 w 889686"/>
              <a:gd name="connsiteY25" fmla="*/ 247135 h 600185"/>
              <a:gd name="connsiteX26" fmla="*/ 631960 w 889686"/>
              <a:gd name="connsiteY26" fmla="*/ 233013 h 600185"/>
              <a:gd name="connsiteX27" fmla="*/ 610777 w 889686"/>
              <a:gd name="connsiteY27" fmla="*/ 218891 h 600185"/>
              <a:gd name="connsiteX28" fmla="*/ 600185 w 889686"/>
              <a:gd name="connsiteY28" fmla="*/ 208300 h 600185"/>
              <a:gd name="connsiteX29" fmla="*/ 589594 w 889686"/>
              <a:gd name="connsiteY29" fmla="*/ 204769 h 600185"/>
              <a:gd name="connsiteX30" fmla="*/ 568411 w 889686"/>
              <a:gd name="connsiteY30" fmla="*/ 225952 h 600185"/>
              <a:gd name="connsiteX31" fmla="*/ 561350 w 889686"/>
              <a:gd name="connsiteY31" fmla="*/ 215361 h 600185"/>
              <a:gd name="connsiteX32" fmla="*/ 554289 w 889686"/>
              <a:gd name="connsiteY32" fmla="*/ 194178 h 600185"/>
              <a:gd name="connsiteX33" fmla="*/ 522514 w 889686"/>
              <a:gd name="connsiteY33" fmla="*/ 201239 h 600185"/>
              <a:gd name="connsiteX34" fmla="*/ 511923 w 889686"/>
              <a:gd name="connsiteY34" fmla="*/ 208300 h 600185"/>
              <a:gd name="connsiteX35" fmla="*/ 501331 w 889686"/>
              <a:gd name="connsiteY35" fmla="*/ 197708 h 600185"/>
              <a:gd name="connsiteX36" fmla="*/ 487209 w 889686"/>
              <a:gd name="connsiteY36" fmla="*/ 176525 h 600185"/>
              <a:gd name="connsiteX37" fmla="*/ 480148 w 889686"/>
              <a:gd name="connsiteY37" fmla="*/ 187117 h 600185"/>
              <a:gd name="connsiteX38" fmla="*/ 455434 w 889686"/>
              <a:gd name="connsiteY38" fmla="*/ 204769 h 600185"/>
              <a:gd name="connsiteX39" fmla="*/ 434251 w 889686"/>
              <a:gd name="connsiteY39" fmla="*/ 169464 h 600185"/>
              <a:gd name="connsiteX40" fmla="*/ 413068 w 889686"/>
              <a:gd name="connsiteY40" fmla="*/ 180056 h 600185"/>
              <a:gd name="connsiteX41" fmla="*/ 402477 w 889686"/>
              <a:gd name="connsiteY41" fmla="*/ 183586 h 600185"/>
              <a:gd name="connsiteX42" fmla="*/ 395416 w 889686"/>
              <a:gd name="connsiteY42" fmla="*/ 172995 h 600185"/>
              <a:gd name="connsiteX43" fmla="*/ 384824 w 889686"/>
              <a:gd name="connsiteY43" fmla="*/ 151812 h 600185"/>
              <a:gd name="connsiteX44" fmla="*/ 374233 w 889686"/>
              <a:gd name="connsiteY44" fmla="*/ 98854 h 600185"/>
              <a:gd name="connsiteX45" fmla="*/ 367172 w 889686"/>
              <a:gd name="connsiteY45" fmla="*/ 70610 h 600185"/>
              <a:gd name="connsiteX46" fmla="*/ 360111 w 889686"/>
              <a:gd name="connsiteY46" fmla="*/ 60019 h 600185"/>
              <a:gd name="connsiteX47" fmla="*/ 303623 w 889686"/>
              <a:gd name="connsiteY47" fmla="*/ 70610 h 600185"/>
              <a:gd name="connsiteX48" fmla="*/ 296562 w 889686"/>
              <a:gd name="connsiteY48" fmla="*/ 81202 h 600185"/>
              <a:gd name="connsiteX49" fmla="*/ 285970 w 889686"/>
              <a:gd name="connsiteY49" fmla="*/ 77671 h 600185"/>
              <a:gd name="connsiteX50" fmla="*/ 282440 w 889686"/>
              <a:gd name="connsiteY50" fmla="*/ 63549 h 600185"/>
              <a:gd name="connsiteX51" fmla="*/ 264787 w 889686"/>
              <a:gd name="connsiteY51" fmla="*/ 42366 h 600185"/>
              <a:gd name="connsiteX52" fmla="*/ 243604 w 889686"/>
              <a:gd name="connsiteY52" fmla="*/ 28244 h 600185"/>
              <a:gd name="connsiteX53" fmla="*/ 204769 w 889686"/>
              <a:gd name="connsiteY53" fmla="*/ 31775 h 600185"/>
              <a:gd name="connsiteX54" fmla="*/ 190647 w 889686"/>
              <a:gd name="connsiteY54" fmla="*/ 35305 h 600185"/>
              <a:gd name="connsiteX55" fmla="*/ 183586 w 889686"/>
              <a:gd name="connsiteY55" fmla="*/ 45897 h 600185"/>
              <a:gd name="connsiteX56" fmla="*/ 187116 w 889686"/>
              <a:gd name="connsiteY56" fmla="*/ 74141 h 600185"/>
              <a:gd name="connsiteX57" fmla="*/ 197708 w 889686"/>
              <a:gd name="connsiteY57" fmla="*/ 81202 h 600185"/>
              <a:gd name="connsiteX58" fmla="*/ 180055 w 889686"/>
              <a:gd name="connsiteY58" fmla="*/ 95324 h 600185"/>
              <a:gd name="connsiteX59" fmla="*/ 162403 w 889686"/>
              <a:gd name="connsiteY59" fmla="*/ 88263 h 600185"/>
              <a:gd name="connsiteX60" fmla="*/ 141220 w 889686"/>
              <a:gd name="connsiteY60" fmla="*/ 77671 h 600185"/>
              <a:gd name="connsiteX61" fmla="*/ 120037 w 889686"/>
              <a:gd name="connsiteY61" fmla="*/ 56488 h 600185"/>
              <a:gd name="connsiteX62" fmla="*/ 84732 w 889686"/>
              <a:gd name="connsiteY62" fmla="*/ 49427 h 600185"/>
              <a:gd name="connsiteX63" fmla="*/ 60018 w 889686"/>
              <a:gd name="connsiteY63" fmla="*/ 24714 h 600185"/>
              <a:gd name="connsiteX64" fmla="*/ 38835 w 889686"/>
              <a:gd name="connsiteY64" fmla="*/ 17653 h 600185"/>
              <a:gd name="connsiteX65" fmla="*/ 28244 w 889686"/>
              <a:gd name="connsiteY65" fmla="*/ 14122 h 600185"/>
              <a:gd name="connsiteX66" fmla="*/ 10591 w 889686"/>
              <a:gd name="connsiteY66" fmla="*/ 10592 h 600185"/>
              <a:gd name="connsiteX67" fmla="*/ 0 w 889686"/>
              <a:gd name="connsiteY67" fmla="*/ 0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889686" h="600185">
                <a:moveTo>
                  <a:pt x="889686" y="596655"/>
                </a:moveTo>
                <a:cubicBezTo>
                  <a:pt x="886156" y="597832"/>
                  <a:pt x="882816" y="600185"/>
                  <a:pt x="879095" y="600185"/>
                </a:cubicBezTo>
                <a:cubicBezTo>
                  <a:pt x="859132" y="600185"/>
                  <a:pt x="855155" y="598090"/>
                  <a:pt x="840259" y="593124"/>
                </a:cubicBezTo>
                <a:cubicBezTo>
                  <a:pt x="835444" y="578677"/>
                  <a:pt x="831895" y="573108"/>
                  <a:pt x="840259" y="554289"/>
                </a:cubicBezTo>
                <a:cubicBezTo>
                  <a:pt x="841770" y="550888"/>
                  <a:pt x="847320" y="551935"/>
                  <a:pt x="850851" y="550758"/>
                </a:cubicBezTo>
                <a:cubicBezTo>
                  <a:pt x="861236" y="535181"/>
                  <a:pt x="864879" y="534637"/>
                  <a:pt x="854381" y="508392"/>
                </a:cubicBezTo>
                <a:cubicBezTo>
                  <a:pt x="852999" y="504937"/>
                  <a:pt x="847210" y="506328"/>
                  <a:pt x="843790" y="504862"/>
                </a:cubicBezTo>
                <a:cubicBezTo>
                  <a:pt x="838953" y="502789"/>
                  <a:pt x="834375" y="500155"/>
                  <a:pt x="829668" y="497801"/>
                </a:cubicBezTo>
                <a:cubicBezTo>
                  <a:pt x="830845" y="493094"/>
                  <a:pt x="830507" y="487716"/>
                  <a:pt x="833198" y="483679"/>
                </a:cubicBezTo>
                <a:cubicBezTo>
                  <a:pt x="839403" y="474371"/>
                  <a:pt x="857054" y="474407"/>
                  <a:pt x="864973" y="473087"/>
                </a:cubicBezTo>
                <a:cubicBezTo>
                  <a:pt x="862182" y="453550"/>
                  <a:pt x="866458" y="448187"/>
                  <a:pt x="850851" y="437782"/>
                </a:cubicBezTo>
                <a:cubicBezTo>
                  <a:pt x="847754" y="435718"/>
                  <a:pt x="843790" y="435429"/>
                  <a:pt x="840259" y="434252"/>
                </a:cubicBezTo>
                <a:lnTo>
                  <a:pt x="819076" y="420130"/>
                </a:lnTo>
                <a:cubicBezTo>
                  <a:pt x="815546" y="417776"/>
                  <a:pt x="811485" y="416069"/>
                  <a:pt x="808485" y="413069"/>
                </a:cubicBezTo>
                <a:cubicBezTo>
                  <a:pt x="799347" y="403931"/>
                  <a:pt x="789378" y="392577"/>
                  <a:pt x="776710" y="388355"/>
                </a:cubicBezTo>
                <a:lnTo>
                  <a:pt x="766119" y="384825"/>
                </a:lnTo>
                <a:cubicBezTo>
                  <a:pt x="763765" y="381294"/>
                  <a:pt x="759058" y="378476"/>
                  <a:pt x="759058" y="374233"/>
                </a:cubicBezTo>
                <a:cubicBezTo>
                  <a:pt x="759058" y="369319"/>
                  <a:pt x="774687" y="355073"/>
                  <a:pt x="776710" y="353050"/>
                </a:cubicBezTo>
                <a:cubicBezTo>
                  <a:pt x="769649" y="350696"/>
                  <a:pt x="761720" y="350118"/>
                  <a:pt x="755527" y="345989"/>
                </a:cubicBezTo>
                <a:cubicBezTo>
                  <a:pt x="741840" y="336864"/>
                  <a:pt x="748961" y="340270"/>
                  <a:pt x="734344" y="335398"/>
                </a:cubicBezTo>
                <a:lnTo>
                  <a:pt x="713161" y="321276"/>
                </a:lnTo>
                <a:lnTo>
                  <a:pt x="702570" y="314215"/>
                </a:lnTo>
                <a:lnTo>
                  <a:pt x="681387" y="282440"/>
                </a:lnTo>
                <a:lnTo>
                  <a:pt x="674326" y="271849"/>
                </a:lnTo>
                <a:cubicBezTo>
                  <a:pt x="673149" y="267142"/>
                  <a:pt x="673615" y="261675"/>
                  <a:pt x="670795" y="257727"/>
                </a:cubicBezTo>
                <a:cubicBezTo>
                  <a:pt x="667375" y="252939"/>
                  <a:pt x="661461" y="250555"/>
                  <a:pt x="656673" y="247135"/>
                </a:cubicBezTo>
                <a:cubicBezTo>
                  <a:pt x="635304" y="231871"/>
                  <a:pt x="657815" y="248526"/>
                  <a:pt x="631960" y="233013"/>
                </a:cubicBezTo>
                <a:cubicBezTo>
                  <a:pt x="624683" y="228647"/>
                  <a:pt x="616778" y="224891"/>
                  <a:pt x="610777" y="218891"/>
                </a:cubicBezTo>
                <a:cubicBezTo>
                  <a:pt x="607246" y="215361"/>
                  <a:pt x="604339" y="211070"/>
                  <a:pt x="600185" y="208300"/>
                </a:cubicBezTo>
                <a:cubicBezTo>
                  <a:pt x="597089" y="206236"/>
                  <a:pt x="593124" y="205946"/>
                  <a:pt x="589594" y="204769"/>
                </a:cubicBezTo>
                <a:cubicBezTo>
                  <a:pt x="582533" y="211830"/>
                  <a:pt x="573950" y="234261"/>
                  <a:pt x="568411" y="225952"/>
                </a:cubicBezTo>
                <a:cubicBezTo>
                  <a:pt x="566057" y="222422"/>
                  <a:pt x="563073" y="219238"/>
                  <a:pt x="561350" y="215361"/>
                </a:cubicBezTo>
                <a:cubicBezTo>
                  <a:pt x="558327" y="208560"/>
                  <a:pt x="554289" y="194178"/>
                  <a:pt x="554289" y="194178"/>
                </a:cubicBezTo>
                <a:cubicBezTo>
                  <a:pt x="546149" y="195534"/>
                  <a:pt x="531207" y="196892"/>
                  <a:pt x="522514" y="201239"/>
                </a:cubicBezTo>
                <a:cubicBezTo>
                  <a:pt x="518719" y="203137"/>
                  <a:pt x="515453" y="205946"/>
                  <a:pt x="511923" y="208300"/>
                </a:cubicBezTo>
                <a:cubicBezTo>
                  <a:pt x="508392" y="204769"/>
                  <a:pt x="504396" y="201649"/>
                  <a:pt x="501331" y="197708"/>
                </a:cubicBezTo>
                <a:cubicBezTo>
                  <a:pt x="496121" y="191009"/>
                  <a:pt x="487209" y="176525"/>
                  <a:pt x="487209" y="176525"/>
                </a:cubicBezTo>
                <a:cubicBezTo>
                  <a:pt x="484855" y="180056"/>
                  <a:pt x="483148" y="184117"/>
                  <a:pt x="480148" y="187117"/>
                </a:cubicBezTo>
                <a:cubicBezTo>
                  <a:pt x="475769" y="191496"/>
                  <a:pt x="461447" y="200760"/>
                  <a:pt x="455434" y="204769"/>
                </a:cubicBezTo>
                <a:cubicBezTo>
                  <a:pt x="443666" y="169464"/>
                  <a:pt x="455434" y="176526"/>
                  <a:pt x="434251" y="169464"/>
                </a:cubicBezTo>
                <a:cubicBezTo>
                  <a:pt x="407624" y="178341"/>
                  <a:pt x="440451" y="166365"/>
                  <a:pt x="413068" y="180056"/>
                </a:cubicBezTo>
                <a:cubicBezTo>
                  <a:pt x="409740" y="181720"/>
                  <a:pt x="406007" y="182409"/>
                  <a:pt x="402477" y="183586"/>
                </a:cubicBezTo>
                <a:cubicBezTo>
                  <a:pt x="400123" y="180056"/>
                  <a:pt x="397314" y="176790"/>
                  <a:pt x="395416" y="172995"/>
                </a:cubicBezTo>
                <a:cubicBezTo>
                  <a:pt x="380799" y="143762"/>
                  <a:pt x="405059" y="182163"/>
                  <a:pt x="384824" y="151812"/>
                </a:cubicBezTo>
                <a:cubicBezTo>
                  <a:pt x="375770" y="124644"/>
                  <a:pt x="385743" y="156406"/>
                  <a:pt x="374233" y="98854"/>
                </a:cubicBezTo>
                <a:cubicBezTo>
                  <a:pt x="372330" y="89338"/>
                  <a:pt x="372555" y="78684"/>
                  <a:pt x="367172" y="70610"/>
                </a:cubicBezTo>
                <a:lnTo>
                  <a:pt x="360111" y="60019"/>
                </a:lnTo>
                <a:cubicBezTo>
                  <a:pt x="340487" y="61528"/>
                  <a:pt x="318546" y="55686"/>
                  <a:pt x="303623" y="70610"/>
                </a:cubicBezTo>
                <a:cubicBezTo>
                  <a:pt x="300623" y="73611"/>
                  <a:pt x="298916" y="77671"/>
                  <a:pt x="296562" y="81202"/>
                </a:cubicBezTo>
                <a:cubicBezTo>
                  <a:pt x="293031" y="80025"/>
                  <a:pt x="288295" y="80577"/>
                  <a:pt x="285970" y="77671"/>
                </a:cubicBezTo>
                <a:cubicBezTo>
                  <a:pt x="282939" y="73882"/>
                  <a:pt x="284351" y="68009"/>
                  <a:pt x="282440" y="63549"/>
                </a:cubicBezTo>
                <a:cubicBezTo>
                  <a:pt x="279526" y="56750"/>
                  <a:pt x="270239" y="46607"/>
                  <a:pt x="264787" y="42366"/>
                </a:cubicBezTo>
                <a:cubicBezTo>
                  <a:pt x="258088" y="37156"/>
                  <a:pt x="243604" y="28244"/>
                  <a:pt x="243604" y="28244"/>
                </a:cubicBezTo>
                <a:cubicBezTo>
                  <a:pt x="230659" y="29421"/>
                  <a:pt x="217653" y="30057"/>
                  <a:pt x="204769" y="31775"/>
                </a:cubicBezTo>
                <a:cubicBezTo>
                  <a:pt x="199959" y="32416"/>
                  <a:pt x="194684" y="32614"/>
                  <a:pt x="190647" y="35305"/>
                </a:cubicBezTo>
                <a:cubicBezTo>
                  <a:pt x="187116" y="37659"/>
                  <a:pt x="185940" y="42366"/>
                  <a:pt x="183586" y="45897"/>
                </a:cubicBezTo>
                <a:cubicBezTo>
                  <a:pt x="184763" y="55312"/>
                  <a:pt x="183592" y="65332"/>
                  <a:pt x="187116" y="74141"/>
                </a:cubicBezTo>
                <a:cubicBezTo>
                  <a:pt x="188692" y="78081"/>
                  <a:pt x="196876" y="77041"/>
                  <a:pt x="197708" y="81202"/>
                </a:cubicBezTo>
                <a:cubicBezTo>
                  <a:pt x="199704" y="91182"/>
                  <a:pt x="184917" y="93703"/>
                  <a:pt x="180055" y="95324"/>
                </a:cubicBezTo>
                <a:cubicBezTo>
                  <a:pt x="174171" y="92970"/>
                  <a:pt x="168337" y="90488"/>
                  <a:pt x="162403" y="88263"/>
                </a:cubicBezTo>
                <a:cubicBezTo>
                  <a:pt x="151792" y="84284"/>
                  <a:pt x="150340" y="85778"/>
                  <a:pt x="141220" y="77671"/>
                </a:cubicBezTo>
                <a:cubicBezTo>
                  <a:pt x="133757" y="71037"/>
                  <a:pt x="129511" y="59645"/>
                  <a:pt x="120037" y="56488"/>
                </a:cubicBezTo>
                <a:cubicBezTo>
                  <a:pt x="101551" y="50327"/>
                  <a:pt x="113129" y="53484"/>
                  <a:pt x="84732" y="49427"/>
                </a:cubicBezTo>
                <a:cubicBezTo>
                  <a:pt x="76494" y="41189"/>
                  <a:pt x="71070" y="28398"/>
                  <a:pt x="60018" y="24714"/>
                </a:cubicBezTo>
                <a:lnTo>
                  <a:pt x="38835" y="17653"/>
                </a:lnTo>
                <a:cubicBezTo>
                  <a:pt x="35305" y="16476"/>
                  <a:pt x="31893" y="14852"/>
                  <a:pt x="28244" y="14122"/>
                </a:cubicBezTo>
                <a:lnTo>
                  <a:pt x="10591" y="10592"/>
                </a:lnTo>
                <a:lnTo>
                  <a:pt x="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1814513" y="762000"/>
            <a:ext cx="346075" cy="265113"/>
          </a:xfrm>
          <a:custGeom>
            <a:avLst/>
            <a:gdLst>
              <a:gd name="connsiteX0" fmla="*/ 345989 w 345989"/>
              <a:gd name="connsiteY0" fmla="*/ 229483 h 264788"/>
              <a:gd name="connsiteX1" fmla="*/ 335398 w 345989"/>
              <a:gd name="connsiteY1" fmla="*/ 236544 h 264788"/>
              <a:gd name="connsiteX2" fmla="*/ 296562 w 345989"/>
              <a:gd name="connsiteY2" fmla="*/ 243605 h 264788"/>
              <a:gd name="connsiteX3" fmla="*/ 282440 w 345989"/>
              <a:gd name="connsiteY3" fmla="*/ 250666 h 264788"/>
              <a:gd name="connsiteX4" fmla="*/ 261257 w 345989"/>
              <a:gd name="connsiteY4" fmla="*/ 261258 h 264788"/>
              <a:gd name="connsiteX5" fmla="*/ 233013 w 345989"/>
              <a:gd name="connsiteY5" fmla="*/ 264788 h 264788"/>
              <a:gd name="connsiteX6" fmla="*/ 218891 w 345989"/>
              <a:gd name="connsiteY6" fmla="*/ 261258 h 264788"/>
              <a:gd name="connsiteX7" fmla="*/ 215361 w 345989"/>
              <a:gd name="connsiteY7" fmla="*/ 250666 h 264788"/>
              <a:gd name="connsiteX8" fmla="*/ 204769 w 345989"/>
              <a:gd name="connsiteY8" fmla="*/ 243605 h 264788"/>
              <a:gd name="connsiteX9" fmla="*/ 201239 w 345989"/>
              <a:gd name="connsiteY9" fmla="*/ 211831 h 264788"/>
              <a:gd name="connsiteX10" fmla="*/ 211830 w 345989"/>
              <a:gd name="connsiteY10" fmla="*/ 208300 h 264788"/>
              <a:gd name="connsiteX11" fmla="*/ 222422 w 345989"/>
              <a:gd name="connsiteY11" fmla="*/ 197709 h 264788"/>
              <a:gd name="connsiteX12" fmla="*/ 211830 w 345989"/>
              <a:gd name="connsiteY12" fmla="*/ 190648 h 264788"/>
              <a:gd name="connsiteX13" fmla="*/ 187117 w 345989"/>
              <a:gd name="connsiteY13" fmla="*/ 176526 h 264788"/>
              <a:gd name="connsiteX14" fmla="*/ 183586 w 345989"/>
              <a:gd name="connsiteY14" fmla="*/ 151812 h 264788"/>
              <a:gd name="connsiteX15" fmla="*/ 176525 w 345989"/>
              <a:gd name="connsiteY15" fmla="*/ 130629 h 264788"/>
              <a:gd name="connsiteX16" fmla="*/ 180056 w 345989"/>
              <a:gd name="connsiteY16" fmla="*/ 120037 h 264788"/>
              <a:gd name="connsiteX17" fmla="*/ 169464 w 345989"/>
              <a:gd name="connsiteY17" fmla="*/ 98854 h 264788"/>
              <a:gd name="connsiteX18" fmla="*/ 162403 w 345989"/>
              <a:gd name="connsiteY18" fmla="*/ 84732 h 264788"/>
              <a:gd name="connsiteX19" fmla="*/ 158873 w 345989"/>
              <a:gd name="connsiteY19" fmla="*/ 70610 h 264788"/>
              <a:gd name="connsiteX20" fmla="*/ 141220 w 345989"/>
              <a:gd name="connsiteY20" fmla="*/ 84732 h 264788"/>
              <a:gd name="connsiteX21" fmla="*/ 130629 w 345989"/>
              <a:gd name="connsiteY21" fmla="*/ 95324 h 264788"/>
              <a:gd name="connsiteX22" fmla="*/ 123568 w 345989"/>
              <a:gd name="connsiteY22" fmla="*/ 95324 h 264788"/>
              <a:gd name="connsiteX23" fmla="*/ 116507 w 345989"/>
              <a:gd name="connsiteY23" fmla="*/ 84732 h 264788"/>
              <a:gd name="connsiteX24" fmla="*/ 98854 w 345989"/>
              <a:gd name="connsiteY24" fmla="*/ 49427 h 264788"/>
              <a:gd name="connsiteX25" fmla="*/ 91793 w 345989"/>
              <a:gd name="connsiteY25" fmla="*/ 38836 h 264788"/>
              <a:gd name="connsiteX26" fmla="*/ 60019 w 345989"/>
              <a:gd name="connsiteY26" fmla="*/ 38836 h 264788"/>
              <a:gd name="connsiteX27" fmla="*/ 21183 w 345989"/>
              <a:gd name="connsiteY27" fmla="*/ 45897 h 264788"/>
              <a:gd name="connsiteX28" fmla="*/ 10591 w 345989"/>
              <a:gd name="connsiteY28" fmla="*/ 42366 h 264788"/>
              <a:gd name="connsiteX29" fmla="*/ 0 w 345989"/>
              <a:gd name="connsiteY29" fmla="*/ 21183 h 264788"/>
              <a:gd name="connsiteX30" fmla="*/ 3530 w 345989"/>
              <a:gd name="connsiteY30" fmla="*/ 0 h 2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45989" h="264788">
                <a:moveTo>
                  <a:pt x="345989" y="229483"/>
                </a:moveTo>
                <a:cubicBezTo>
                  <a:pt x="342459" y="231837"/>
                  <a:pt x="339193" y="234646"/>
                  <a:pt x="335398" y="236544"/>
                </a:cubicBezTo>
                <a:cubicBezTo>
                  <a:pt x="324512" y="241987"/>
                  <a:pt x="306303" y="242388"/>
                  <a:pt x="296562" y="243605"/>
                </a:cubicBezTo>
                <a:cubicBezTo>
                  <a:pt x="291855" y="245959"/>
                  <a:pt x="287010" y="248055"/>
                  <a:pt x="282440" y="250666"/>
                </a:cubicBezTo>
                <a:cubicBezTo>
                  <a:pt x="271888" y="256696"/>
                  <a:pt x="273124" y="259100"/>
                  <a:pt x="261257" y="261258"/>
                </a:cubicBezTo>
                <a:cubicBezTo>
                  <a:pt x="251922" y="262955"/>
                  <a:pt x="242428" y="263611"/>
                  <a:pt x="233013" y="264788"/>
                </a:cubicBezTo>
                <a:cubicBezTo>
                  <a:pt x="228306" y="263611"/>
                  <a:pt x="222680" y="264289"/>
                  <a:pt x="218891" y="261258"/>
                </a:cubicBezTo>
                <a:cubicBezTo>
                  <a:pt x="215985" y="258933"/>
                  <a:pt x="217686" y="253572"/>
                  <a:pt x="215361" y="250666"/>
                </a:cubicBezTo>
                <a:cubicBezTo>
                  <a:pt x="212710" y="247353"/>
                  <a:pt x="208300" y="245959"/>
                  <a:pt x="204769" y="243605"/>
                </a:cubicBezTo>
                <a:cubicBezTo>
                  <a:pt x="197014" y="231973"/>
                  <a:pt x="191482" y="228907"/>
                  <a:pt x="201239" y="211831"/>
                </a:cubicBezTo>
                <a:cubicBezTo>
                  <a:pt x="203085" y="208600"/>
                  <a:pt x="208300" y="209477"/>
                  <a:pt x="211830" y="208300"/>
                </a:cubicBezTo>
                <a:cubicBezTo>
                  <a:pt x="215361" y="204770"/>
                  <a:pt x="222422" y="202702"/>
                  <a:pt x="222422" y="197709"/>
                </a:cubicBezTo>
                <a:cubicBezTo>
                  <a:pt x="222422" y="193466"/>
                  <a:pt x="215514" y="192753"/>
                  <a:pt x="211830" y="190648"/>
                </a:cubicBezTo>
                <a:cubicBezTo>
                  <a:pt x="180483" y="172736"/>
                  <a:pt x="212914" y="193725"/>
                  <a:pt x="187117" y="176526"/>
                </a:cubicBezTo>
                <a:cubicBezTo>
                  <a:pt x="185940" y="168288"/>
                  <a:pt x="185457" y="159921"/>
                  <a:pt x="183586" y="151812"/>
                </a:cubicBezTo>
                <a:cubicBezTo>
                  <a:pt x="181912" y="144560"/>
                  <a:pt x="176525" y="130629"/>
                  <a:pt x="176525" y="130629"/>
                </a:cubicBezTo>
                <a:cubicBezTo>
                  <a:pt x="177702" y="127098"/>
                  <a:pt x="180056" y="123759"/>
                  <a:pt x="180056" y="120037"/>
                </a:cubicBezTo>
                <a:cubicBezTo>
                  <a:pt x="180056" y="111948"/>
                  <a:pt x="173033" y="105099"/>
                  <a:pt x="169464" y="98854"/>
                </a:cubicBezTo>
                <a:cubicBezTo>
                  <a:pt x="166853" y="94284"/>
                  <a:pt x="164757" y="89439"/>
                  <a:pt x="162403" y="84732"/>
                </a:cubicBezTo>
                <a:cubicBezTo>
                  <a:pt x="161226" y="80025"/>
                  <a:pt x="163034" y="73106"/>
                  <a:pt x="158873" y="70610"/>
                </a:cubicBezTo>
                <a:cubicBezTo>
                  <a:pt x="143602" y="61448"/>
                  <a:pt x="144398" y="79965"/>
                  <a:pt x="141220" y="84732"/>
                </a:cubicBezTo>
                <a:cubicBezTo>
                  <a:pt x="138450" y="88886"/>
                  <a:pt x="134159" y="91793"/>
                  <a:pt x="130629" y="95324"/>
                </a:cubicBezTo>
                <a:cubicBezTo>
                  <a:pt x="124979" y="112270"/>
                  <a:pt x="129216" y="106621"/>
                  <a:pt x="123568" y="95324"/>
                </a:cubicBezTo>
                <a:cubicBezTo>
                  <a:pt x="121670" y="91529"/>
                  <a:pt x="118861" y="88263"/>
                  <a:pt x="116507" y="84732"/>
                </a:cubicBezTo>
                <a:cubicBezTo>
                  <a:pt x="108417" y="52371"/>
                  <a:pt x="117521" y="61871"/>
                  <a:pt x="98854" y="49427"/>
                </a:cubicBezTo>
                <a:cubicBezTo>
                  <a:pt x="96500" y="45897"/>
                  <a:pt x="95323" y="41190"/>
                  <a:pt x="91793" y="38836"/>
                </a:cubicBezTo>
                <a:cubicBezTo>
                  <a:pt x="81095" y="31704"/>
                  <a:pt x="70996" y="37007"/>
                  <a:pt x="60019" y="38836"/>
                </a:cubicBezTo>
                <a:cubicBezTo>
                  <a:pt x="22063" y="45162"/>
                  <a:pt x="48298" y="39117"/>
                  <a:pt x="21183" y="45897"/>
                </a:cubicBezTo>
                <a:cubicBezTo>
                  <a:pt x="17652" y="44720"/>
                  <a:pt x="13497" y="44691"/>
                  <a:pt x="10591" y="42366"/>
                </a:cubicBezTo>
                <a:cubicBezTo>
                  <a:pt x="4368" y="37388"/>
                  <a:pt x="2326" y="28161"/>
                  <a:pt x="0" y="21183"/>
                </a:cubicBezTo>
                <a:lnTo>
                  <a:pt x="353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>
            <a:off x="1136650" y="2630488"/>
            <a:ext cx="1624013" cy="1096962"/>
          </a:xfrm>
          <a:custGeom>
            <a:avLst/>
            <a:gdLst>
              <a:gd name="connsiteX0" fmla="*/ 1624957 w 1624957"/>
              <a:gd name="connsiteY0" fmla="*/ 0 h 1097986"/>
              <a:gd name="connsiteX1" fmla="*/ 1575529 w 1624957"/>
              <a:gd name="connsiteY1" fmla="*/ 3530 h 1097986"/>
              <a:gd name="connsiteX2" fmla="*/ 1554346 w 1624957"/>
              <a:gd name="connsiteY2" fmla="*/ 10591 h 1097986"/>
              <a:gd name="connsiteX3" fmla="*/ 1543755 w 1624957"/>
              <a:gd name="connsiteY3" fmla="*/ 14122 h 1097986"/>
              <a:gd name="connsiteX4" fmla="*/ 1519041 w 1624957"/>
              <a:gd name="connsiteY4" fmla="*/ 17652 h 1097986"/>
              <a:gd name="connsiteX5" fmla="*/ 1504919 w 1624957"/>
              <a:gd name="connsiteY5" fmla="*/ 21183 h 1097986"/>
              <a:gd name="connsiteX6" fmla="*/ 1487267 w 1624957"/>
              <a:gd name="connsiteY6" fmla="*/ 24713 h 1097986"/>
              <a:gd name="connsiteX7" fmla="*/ 1466084 w 1624957"/>
              <a:gd name="connsiteY7" fmla="*/ 28244 h 1097986"/>
              <a:gd name="connsiteX8" fmla="*/ 1444901 w 1624957"/>
              <a:gd name="connsiteY8" fmla="*/ 35305 h 1097986"/>
              <a:gd name="connsiteX9" fmla="*/ 1388413 w 1624957"/>
              <a:gd name="connsiteY9" fmla="*/ 42366 h 1097986"/>
              <a:gd name="connsiteX10" fmla="*/ 1374291 w 1624957"/>
              <a:gd name="connsiteY10" fmla="*/ 45896 h 1097986"/>
              <a:gd name="connsiteX11" fmla="*/ 1363699 w 1624957"/>
              <a:gd name="connsiteY11" fmla="*/ 52957 h 1097986"/>
              <a:gd name="connsiteX12" fmla="*/ 1353108 w 1624957"/>
              <a:gd name="connsiteY12" fmla="*/ 56488 h 1097986"/>
              <a:gd name="connsiteX13" fmla="*/ 1342516 w 1624957"/>
              <a:gd name="connsiteY13" fmla="*/ 67079 h 1097986"/>
              <a:gd name="connsiteX14" fmla="*/ 1321333 w 1624957"/>
              <a:gd name="connsiteY14" fmla="*/ 81201 h 1097986"/>
              <a:gd name="connsiteX15" fmla="*/ 1307211 w 1624957"/>
              <a:gd name="connsiteY15" fmla="*/ 98854 h 1097986"/>
              <a:gd name="connsiteX16" fmla="*/ 1303681 w 1624957"/>
              <a:gd name="connsiteY16" fmla="*/ 112976 h 1097986"/>
              <a:gd name="connsiteX17" fmla="*/ 1296620 w 1624957"/>
              <a:gd name="connsiteY17" fmla="*/ 127098 h 1097986"/>
              <a:gd name="connsiteX18" fmla="*/ 1286028 w 1624957"/>
              <a:gd name="connsiteY18" fmla="*/ 148281 h 1097986"/>
              <a:gd name="connsiteX19" fmla="*/ 1268376 w 1624957"/>
              <a:gd name="connsiteY19" fmla="*/ 180056 h 1097986"/>
              <a:gd name="connsiteX20" fmla="*/ 1247193 w 1624957"/>
              <a:gd name="connsiteY20" fmla="*/ 201239 h 1097986"/>
              <a:gd name="connsiteX21" fmla="*/ 1240132 w 1624957"/>
              <a:gd name="connsiteY21" fmla="*/ 215361 h 1097986"/>
              <a:gd name="connsiteX22" fmla="*/ 1229540 w 1624957"/>
              <a:gd name="connsiteY22" fmla="*/ 218891 h 1097986"/>
              <a:gd name="connsiteX23" fmla="*/ 1187174 w 1624957"/>
              <a:gd name="connsiteY23" fmla="*/ 222422 h 1097986"/>
              <a:gd name="connsiteX24" fmla="*/ 1165991 w 1624957"/>
              <a:gd name="connsiteY24" fmla="*/ 225952 h 1097986"/>
              <a:gd name="connsiteX25" fmla="*/ 1123625 w 1624957"/>
              <a:gd name="connsiteY25" fmla="*/ 233013 h 1097986"/>
              <a:gd name="connsiteX26" fmla="*/ 1116564 w 1624957"/>
              <a:gd name="connsiteY26" fmla="*/ 243605 h 1097986"/>
              <a:gd name="connsiteX27" fmla="*/ 1116564 w 1624957"/>
              <a:gd name="connsiteY27" fmla="*/ 317745 h 1097986"/>
              <a:gd name="connsiteX28" fmla="*/ 1120095 w 1624957"/>
              <a:gd name="connsiteY28" fmla="*/ 338928 h 1097986"/>
              <a:gd name="connsiteX29" fmla="*/ 1130686 w 1624957"/>
              <a:gd name="connsiteY29" fmla="*/ 342459 h 1097986"/>
              <a:gd name="connsiteX30" fmla="*/ 1127156 w 1624957"/>
              <a:gd name="connsiteY30" fmla="*/ 370703 h 1097986"/>
              <a:gd name="connsiteX31" fmla="*/ 1123625 w 1624957"/>
              <a:gd name="connsiteY31" fmla="*/ 391886 h 1097986"/>
              <a:gd name="connsiteX32" fmla="*/ 1109503 w 1624957"/>
              <a:gd name="connsiteY32" fmla="*/ 413069 h 1097986"/>
              <a:gd name="connsiteX33" fmla="*/ 1102442 w 1624957"/>
              <a:gd name="connsiteY33" fmla="*/ 423660 h 1097986"/>
              <a:gd name="connsiteX34" fmla="*/ 1091851 w 1624957"/>
              <a:gd name="connsiteY34" fmla="*/ 434252 h 1097986"/>
              <a:gd name="connsiteX35" fmla="*/ 1077729 w 1624957"/>
              <a:gd name="connsiteY35" fmla="*/ 455435 h 1097986"/>
              <a:gd name="connsiteX36" fmla="*/ 1070668 w 1624957"/>
              <a:gd name="connsiteY36" fmla="*/ 466026 h 1097986"/>
              <a:gd name="connsiteX37" fmla="*/ 1060076 w 1624957"/>
              <a:gd name="connsiteY37" fmla="*/ 473087 h 1097986"/>
              <a:gd name="connsiteX38" fmla="*/ 1045954 w 1624957"/>
              <a:gd name="connsiteY38" fmla="*/ 487209 h 1097986"/>
              <a:gd name="connsiteX39" fmla="*/ 1021241 w 1624957"/>
              <a:gd name="connsiteY39" fmla="*/ 494270 h 1097986"/>
              <a:gd name="connsiteX40" fmla="*/ 1010649 w 1624957"/>
              <a:gd name="connsiteY40" fmla="*/ 501331 h 1097986"/>
              <a:gd name="connsiteX41" fmla="*/ 1000058 w 1624957"/>
              <a:gd name="connsiteY41" fmla="*/ 504862 h 1097986"/>
              <a:gd name="connsiteX42" fmla="*/ 989466 w 1624957"/>
              <a:gd name="connsiteY42" fmla="*/ 515453 h 1097986"/>
              <a:gd name="connsiteX43" fmla="*/ 978875 w 1624957"/>
              <a:gd name="connsiteY43" fmla="*/ 522514 h 1097986"/>
              <a:gd name="connsiteX44" fmla="*/ 957692 w 1624957"/>
              <a:gd name="connsiteY44" fmla="*/ 518984 h 1097986"/>
              <a:gd name="connsiteX45" fmla="*/ 947100 w 1624957"/>
              <a:gd name="connsiteY45" fmla="*/ 494270 h 1097986"/>
              <a:gd name="connsiteX46" fmla="*/ 925917 w 1624957"/>
              <a:gd name="connsiteY46" fmla="*/ 483679 h 1097986"/>
              <a:gd name="connsiteX47" fmla="*/ 911795 w 1624957"/>
              <a:gd name="connsiteY47" fmla="*/ 487209 h 1097986"/>
              <a:gd name="connsiteX48" fmla="*/ 908265 w 1624957"/>
              <a:gd name="connsiteY48" fmla="*/ 497801 h 1097986"/>
              <a:gd name="connsiteX49" fmla="*/ 901204 w 1624957"/>
              <a:gd name="connsiteY49" fmla="*/ 511923 h 1097986"/>
              <a:gd name="connsiteX50" fmla="*/ 880021 w 1624957"/>
              <a:gd name="connsiteY50" fmla="*/ 518984 h 1097986"/>
              <a:gd name="connsiteX51" fmla="*/ 865899 w 1624957"/>
              <a:gd name="connsiteY51" fmla="*/ 522514 h 1097986"/>
              <a:gd name="connsiteX52" fmla="*/ 855307 w 1624957"/>
              <a:gd name="connsiteY52" fmla="*/ 526045 h 1097986"/>
              <a:gd name="connsiteX53" fmla="*/ 816472 w 1624957"/>
              <a:gd name="connsiteY53" fmla="*/ 533106 h 1097986"/>
              <a:gd name="connsiteX54" fmla="*/ 805880 w 1624957"/>
              <a:gd name="connsiteY54" fmla="*/ 529575 h 1097986"/>
              <a:gd name="connsiteX55" fmla="*/ 759984 w 1624957"/>
              <a:gd name="connsiteY55" fmla="*/ 526045 h 1097986"/>
              <a:gd name="connsiteX56" fmla="*/ 752923 w 1624957"/>
              <a:gd name="connsiteY56" fmla="*/ 515453 h 1097986"/>
              <a:gd name="connsiteX57" fmla="*/ 742331 w 1624957"/>
              <a:gd name="connsiteY57" fmla="*/ 508392 h 1097986"/>
              <a:gd name="connsiteX58" fmla="*/ 731740 w 1624957"/>
              <a:gd name="connsiteY58" fmla="*/ 511923 h 1097986"/>
              <a:gd name="connsiteX59" fmla="*/ 710557 w 1624957"/>
              <a:gd name="connsiteY59" fmla="*/ 529575 h 1097986"/>
              <a:gd name="connsiteX60" fmla="*/ 685843 w 1624957"/>
              <a:gd name="connsiteY60" fmla="*/ 533106 h 1097986"/>
              <a:gd name="connsiteX61" fmla="*/ 675251 w 1624957"/>
              <a:gd name="connsiteY61" fmla="*/ 543697 h 1097986"/>
              <a:gd name="connsiteX62" fmla="*/ 650538 w 1624957"/>
              <a:gd name="connsiteY62" fmla="*/ 550758 h 1097986"/>
              <a:gd name="connsiteX63" fmla="*/ 629355 w 1624957"/>
              <a:gd name="connsiteY63" fmla="*/ 568411 h 1097986"/>
              <a:gd name="connsiteX64" fmla="*/ 604641 w 1624957"/>
              <a:gd name="connsiteY64" fmla="*/ 593124 h 1097986"/>
              <a:gd name="connsiteX65" fmla="*/ 569336 w 1624957"/>
              <a:gd name="connsiteY65" fmla="*/ 610777 h 1097986"/>
              <a:gd name="connsiteX66" fmla="*/ 565806 w 1624957"/>
              <a:gd name="connsiteY66" fmla="*/ 621368 h 1097986"/>
              <a:gd name="connsiteX67" fmla="*/ 562275 w 1624957"/>
              <a:gd name="connsiteY67" fmla="*/ 635490 h 1097986"/>
              <a:gd name="connsiteX68" fmla="*/ 551684 w 1624957"/>
              <a:gd name="connsiteY68" fmla="*/ 639021 h 1097986"/>
              <a:gd name="connsiteX69" fmla="*/ 516379 w 1624957"/>
              <a:gd name="connsiteY69" fmla="*/ 642551 h 1097986"/>
              <a:gd name="connsiteX70" fmla="*/ 502257 w 1624957"/>
              <a:gd name="connsiteY70" fmla="*/ 663734 h 1097986"/>
              <a:gd name="connsiteX71" fmla="*/ 495196 w 1624957"/>
              <a:gd name="connsiteY71" fmla="*/ 674326 h 1097986"/>
              <a:gd name="connsiteX72" fmla="*/ 463421 w 1624957"/>
              <a:gd name="connsiteY72" fmla="*/ 691978 h 1097986"/>
              <a:gd name="connsiteX73" fmla="*/ 449299 w 1624957"/>
              <a:gd name="connsiteY73" fmla="*/ 688448 h 1097986"/>
              <a:gd name="connsiteX74" fmla="*/ 438708 w 1624957"/>
              <a:gd name="connsiteY74" fmla="*/ 681387 h 1097986"/>
              <a:gd name="connsiteX75" fmla="*/ 417525 w 1624957"/>
              <a:gd name="connsiteY75" fmla="*/ 688448 h 1097986"/>
              <a:gd name="connsiteX76" fmla="*/ 406933 w 1624957"/>
              <a:gd name="connsiteY76" fmla="*/ 691978 h 1097986"/>
              <a:gd name="connsiteX77" fmla="*/ 396342 w 1624957"/>
              <a:gd name="connsiteY77" fmla="*/ 681387 h 1097986"/>
              <a:gd name="connsiteX78" fmla="*/ 368098 w 1624957"/>
              <a:gd name="connsiteY78" fmla="*/ 674326 h 1097986"/>
              <a:gd name="connsiteX79" fmla="*/ 361037 w 1624957"/>
              <a:gd name="connsiteY79" fmla="*/ 684917 h 1097986"/>
              <a:gd name="connsiteX80" fmla="*/ 350445 w 1624957"/>
              <a:gd name="connsiteY80" fmla="*/ 688448 h 1097986"/>
              <a:gd name="connsiteX81" fmla="*/ 322201 w 1624957"/>
              <a:gd name="connsiteY81" fmla="*/ 691978 h 1097986"/>
              <a:gd name="connsiteX82" fmla="*/ 304549 w 1624957"/>
              <a:gd name="connsiteY82" fmla="*/ 709631 h 1097986"/>
              <a:gd name="connsiteX83" fmla="*/ 301018 w 1624957"/>
              <a:gd name="connsiteY83" fmla="*/ 720222 h 1097986"/>
              <a:gd name="connsiteX84" fmla="*/ 279835 w 1624957"/>
              <a:gd name="connsiteY84" fmla="*/ 727283 h 1097986"/>
              <a:gd name="connsiteX85" fmla="*/ 269244 w 1624957"/>
              <a:gd name="connsiteY85" fmla="*/ 730814 h 1097986"/>
              <a:gd name="connsiteX86" fmla="*/ 265713 w 1624957"/>
              <a:gd name="connsiteY86" fmla="*/ 741405 h 1097986"/>
              <a:gd name="connsiteX87" fmla="*/ 262183 w 1624957"/>
              <a:gd name="connsiteY87" fmla="*/ 755527 h 1097986"/>
              <a:gd name="connsiteX88" fmla="*/ 251591 w 1624957"/>
              <a:gd name="connsiteY88" fmla="*/ 762588 h 1097986"/>
              <a:gd name="connsiteX89" fmla="*/ 244530 w 1624957"/>
              <a:gd name="connsiteY89" fmla="*/ 783771 h 1097986"/>
              <a:gd name="connsiteX90" fmla="*/ 223347 w 1624957"/>
              <a:gd name="connsiteY90" fmla="*/ 790832 h 1097986"/>
              <a:gd name="connsiteX91" fmla="*/ 212756 w 1624957"/>
              <a:gd name="connsiteY91" fmla="*/ 794363 h 1097986"/>
              <a:gd name="connsiteX92" fmla="*/ 202164 w 1624957"/>
              <a:gd name="connsiteY92" fmla="*/ 790832 h 1097986"/>
              <a:gd name="connsiteX93" fmla="*/ 184512 w 1624957"/>
              <a:gd name="connsiteY93" fmla="*/ 808485 h 1097986"/>
              <a:gd name="connsiteX94" fmla="*/ 173920 w 1624957"/>
              <a:gd name="connsiteY94" fmla="*/ 819076 h 1097986"/>
              <a:gd name="connsiteX95" fmla="*/ 163329 w 1624957"/>
              <a:gd name="connsiteY95" fmla="*/ 815546 h 1097986"/>
              <a:gd name="connsiteX96" fmla="*/ 135085 w 1624957"/>
              <a:gd name="connsiteY96" fmla="*/ 822607 h 1097986"/>
              <a:gd name="connsiteX97" fmla="*/ 120963 w 1624957"/>
              <a:gd name="connsiteY97" fmla="*/ 843790 h 1097986"/>
              <a:gd name="connsiteX98" fmla="*/ 89188 w 1624957"/>
              <a:gd name="connsiteY98" fmla="*/ 857912 h 1097986"/>
              <a:gd name="connsiteX99" fmla="*/ 85658 w 1624957"/>
              <a:gd name="connsiteY99" fmla="*/ 868503 h 1097986"/>
              <a:gd name="connsiteX100" fmla="*/ 78597 w 1624957"/>
              <a:gd name="connsiteY100" fmla="*/ 879095 h 1097986"/>
              <a:gd name="connsiteX101" fmla="*/ 75066 w 1624957"/>
              <a:gd name="connsiteY101" fmla="*/ 896747 h 1097986"/>
              <a:gd name="connsiteX102" fmla="*/ 53883 w 1624957"/>
              <a:gd name="connsiteY102" fmla="*/ 907339 h 1097986"/>
              <a:gd name="connsiteX103" fmla="*/ 36231 w 1624957"/>
              <a:gd name="connsiteY103" fmla="*/ 928522 h 1097986"/>
              <a:gd name="connsiteX104" fmla="*/ 29170 w 1624957"/>
              <a:gd name="connsiteY104" fmla="*/ 939113 h 1097986"/>
              <a:gd name="connsiteX105" fmla="*/ 15048 w 1624957"/>
              <a:gd name="connsiteY105" fmla="*/ 942644 h 1097986"/>
              <a:gd name="connsiteX106" fmla="*/ 7987 w 1624957"/>
              <a:gd name="connsiteY106" fmla="*/ 956766 h 1097986"/>
              <a:gd name="connsiteX107" fmla="*/ 926 w 1624957"/>
              <a:gd name="connsiteY107" fmla="*/ 967357 h 1097986"/>
              <a:gd name="connsiteX108" fmla="*/ 4456 w 1624957"/>
              <a:gd name="connsiteY108" fmla="*/ 1006193 h 1097986"/>
              <a:gd name="connsiteX109" fmla="*/ 926 w 1624957"/>
              <a:gd name="connsiteY109" fmla="*/ 1097986 h 109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24957" h="1097986">
                <a:moveTo>
                  <a:pt x="1624957" y="0"/>
                </a:moveTo>
                <a:cubicBezTo>
                  <a:pt x="1608481" y="1177"/>
                  <a:pt x="1591864" y="1080"/>
                  <a:pt x="1575529" y="3530"/>
                </a:cubicBezTo>
                <a:cubicBezTo>
                  <a:pt x="1568168" y="4634"/>
                  <a:pt x="1561407" y="8237"/>
                  <a:pt x="1554346" y="10591"/>
                </a:cubicBezTo>
                <a:cubicBezTo>
                  <a:pt x="1550816" y="11768"/>
                  <a:pt x="1547439" y="13596"/>
                  <a:pt x="1543755" y="14122"/>
                </a:cubicBezTo>
                <a:cubicBezTo>
                  <a:pt x="1535517" y="15299"/>
                  <a:pt x="1527228" y="16163"/>
                  <a:pt x="1519041" y="17652"/>
                </a:cubicBezTo>
                <a:cubicBezTo>
                  <a:pt x="1514267" y="18520"/>
                  <a:pt x="1509656" y="20130"/>
                  <a:pt x="1504919" y="21183"/>
                </a:cubicBezTo>
                <a:cubicBezTo>
                  <a:pt x="1499061" y="22485"/>
                  <a:pt x="1493171" y="23640"/>
                  <a:pt x="1487267" y="24713"/>
                </a:cubicBezTo>
                <a:cubicBezTo>
                  <a:pt x="1480224" y="25994"/>
                  <a:pt x="1473029" y="26508"/>
                  <a:pt x="1466084" y="28244"/>
                </a:cubicBezTo>
                <a:cubicBezTo>
                  <a:pt x="1458863" y="30049"/>
                  <a:pt x="1452269" y="34253"/>
                  <a:pt x="1444901" y="35305"/>
                </a:cubicBezTo>
                <a:cubicBezTo>
                  <a:pt x="1409638" y="40342"/>
                  <a:pt x="1428458" y="37916"/>
                  <a:pt x="1388413" y="42366"/>
                </a:cubicBezTo>
                <a:cubicBezTo>
                  <a:pt x="1383706" y="43543"/>
                  <a:pt x="1378751" y="43985"/>
                  <a:pt x="1374291" y="45896"/>
                </a:cubicBezTo>
                <a:cubicBezTo>
                  <a:pt x="1370391" y="47567"/>
                  <a:pt x="1367494" y="51059"/>
                  <a:pt x="1363699" y="52957"/>
                </a:cubicBezTo>
                <a:cubicBezTo>
                  <a:pt x="1360371" y="54621"/>
                  <a:pt x="1356638" y="55311"/>
                  <a:pt x="1353108" y="56488"/>
                </a:cubicBezTo>
                <a:cubicBezTo>
                  <a:pt x="1349577" y="60018"/>
                  <a:pt x="1346457" y="64014"/>
                  <a:pt x="1342516" y="67079"/>
                </a:cubicBezTo>
                <a:cubicBezTo>
                  <a:pt x="1335817" y="72289"/>
                  <a:pt x="1321333" y="81201"/>
                  <a:pt x="1321333" y="81201"/>
                </a:cubicBezTo>
                <a:cubicBezTo>
                  <a:pt x="1309794" y="115825"/>
                  <a:pt x="1328502" y="66918"/>
                  <a:pt x="1307211" y="98854"/>
                </a:cubicBezTo>
                <a:cubicBezTo>
                  <a:pt x="1304520" y="102891"/>
                  <a:pt x="1305385" y="108433"/>
                  <a:pt x="1303681" y="112976"/>
                </a:cubicBezTo>
                <a:cubicBezTo>
                  <a:pt x="1301833" y="117904"/>
                  <a:pt x="1298693" y="122261"/>
                  <a:pt x="1296620" y="127098"/>
                </a:cubicBezTo>
                <a:cubicBezTo>
                  <a:pt x="1287850" y="147560"/>
                  <a:pt x="1299596" y="127929"/>
                  <a:pt x="1286028" y="148281"/>
                </a:cubicBezTo>
                <a:cubicBezTo>
                  <a:pt x="1281589" y="161601"/>
                  <a:pt x="1280517" y="167915"/>
                  <a:pt x="1268376" y="180056"/>
                </a:cubicBezTo>
                <a:cubicBezTo>
                  <a:pt x="1261315" y="187117"/>
                  <a:pt x="1251659" y="192307"/>
                  <a:pt x="1247193" y="201239"/>
                </a:cubicBezTo>
                <a:cubicBezTo>
                  <a:pt x="1244839" y="205946"/>
                  <a:pt x="1243854" y="211640"/>
                  <a:pt x="1240132" y="215361"/>
                </a:cubicBezTo>
                <a:cubicBezTo>
                  <a:pt x="1237500" y="217992"/>
                  <a:pt x="1233229" y="218399"/>
                  <a:pt x="1229540" y="218891"/>
                </a:cubicBezTo>
                <a:cubicBezTo>
                  <a:pt x="1215493" y="220764"/>
                  <a:pt x="1201258" y="220857"/>
                  <a:pt x="1187174" y="222422"/>
                </a:cubicBezTo>
                <a:cubicBezTo>
                  <a:pt x="1180059" y="223213"/>
                  <a:pt x="1173066" y="224864"/>
                  <a:pt x="1165991" y="225952"/>
                </a:cubicBezTo>
                <a:cubicBezTo>
                  <a:pt x="1128048" y="231790"/>
                  <a:pt x="1154695" y="226800"/>
                  <a:pt x="1123625" y="233013"/>
                </a:cubicBezTo>
                <a:cubicBezTo>
                  <a:pt x="1121271" y="236544"/>
                  <a:pt x="1116776" y="239367"/>
                  <a:pt x="1116564" y="243605"/>
                </a:cubicBezTo>
                <a:cubicBezTo>
                  <a:pt x="1111557" y="343752"/>
                  <a:pt x="1127092" y="275638"/>
                  <a:pt x="1116564" y="317745"/>
                </a:cubicBezTo>
                <a:cubicBezTo>
                  <a:pt x="1117741" y="324806"/>
                  <a:pt x="1116543" y="332713"/>
                  <a:pt x="1120095" y="338928"/>
                </a:cubicBezTo>
                <a:cubicBezTo>
                  <a:pt x="1121941" y="342159"/>
                  <a:pt x="1129879" y="338826"/>
                  <a:pt x="1130686" y="342459"/>
                </a:cubicBezTo>
                <a:cubicBezTo>
                  <a:pt x="1132744" y="351721"/>
                  <a:pt x="1128498" y="361310"/>
                  <a:pt x="1127156" y="370703"/>
                </a:cubicBezTo>
                <a:cubicBezTo>
                  <a:pt x="1126144" y="377789"/>
                  <a:pt x="1126378" y="385278"/>
                  <a:pt x="1123625" y="391886"/>
                </a:cubicBezTo>
                <a:cubicBezTo>
                  <a:pt x="1120361" y="399719"/>
                  <a:pt x="1114210" y="406008"/>
                  <a:pt x="1109503" y="413069"/>
                </a:cubicBezTo>
                <a:cubicBezTo>
                  <a:pt x="1107149" y="416599"/>
                  <a:pt x="1105442" y="420660"/>
                  <a:pt x="1102442" y="423660"/>
                </a:cubicBezTo>
                <a:cubicBezTo>
                  <a:pt x="1098912" y="427191"/>
                  <a:pt x="1094916" y="430311"/>
                  <a:pt x="1091851" y="434252"/>
                </a:cubicBezTo>
                <a:cubicBezTo>
                  <a:pt x="1086641" y="440951"/>
                  <a:pt x="1082436" y="448374"/>
                  <a:pt x="1077729" y="455435"/>
                </a:cubicBezTo>
                <a:cubicBezTo>
                  <a:pt x="1075375" y="458965"/>
                  <a:pt x="1074198" y="463672"/>
                  <a:pt x="1070668" y="466026"/>
                </a:cubicBezTo>
                <a:cubicBezTo>
                  <a:pt x="1067137" y="468380"/>
                  <a:pt x="1063298" y="470326"/>
                  <a:pt x="1060076" y="473087"/>
                </a:cubicBezTo>
                <a:cubicBezTo>
                  <a:pt x="1055021" y="477419"/>
                  <a:pt x="1051371" y="483339"/>
                  <a:pt x="1045954" y="487209"/>
                </a:cubicBezTo>
                <a:cubicBezTo>
                  <a:pt x="1043224" y="489159"/>
                  <a:pt x="1022722" y="493900"/>
                  <a:pt x="1021241" y="494270"/>
                </a:cubicBezTo>
                <a:cubicBezTo>
                  <a:pt x="1017710" y="496624"/>
                  <a:pt x="1014444" y="499433"/>
                  <a:pt x="1010649" y="501331"/>
                </a:cubicBezTo>
                <a:cubicBezTo>
                  <a:pt x="1007321" y="502995"/>
                  <a:pt x="1003154" y="502798"/>
                  <a:pt x="1000058" y="504862"/>
                </a:cubicBezTo>
                <a:cubicBezTo>
                  <a:pt x="995904" y="507632"/>
                  <a:pt x="993302" y="512257"/>
                  <a:pt x="989466" y="515453"/>
                </a:cubicBezTo>
                <a:cubicBezTo>
                  <a:pt x="986206" y="518169"/>
                  <a:pt x="982405" y="520160"/>
                  <a:pt x="978875" y="522514"/>
                </a:cubicBezTo>
                <a:cubicBezTo>
                  <a:pt x="971814" y="521337"/>
                  <a:pt x="963762" y="522778"/>
                  <a:pt x="957692" y="518984"/>
                </a:cubicBezTo>
                <a:cubicBezTo>
                  <a:pt x="947595" y="512673"/>
                  <a:pt x="953265" y="501977"/>
                  <a:pt x="947100" y="494270"/>
                </a:cubicBezTo>
                <a:cubicBezTo>
                  <a:pt x="942122" y="488047"/>
                  <a:pt x="932895" y="486005"/>
                  <a:pt x="925917" y="483679"/>
                </a:cubicBezTo>
                <a:cubicBezTo>
                  <a:pt x="921210" y="484856"/>
                  <a:pt x="915584" y="484178"/>
                  <a:pt x="911795" y="487209"/>
                </a:cubicBezTo>
                <a:cubicBezTo>
                  <a:pt x="908889" y="489534"/>
                  <a:pt x="909731" y="494380"/>
                  <a:pt x="908265" y="497801"/>
                </a:cubicBezTo>
                <a:cubicBezTo>
                  <a:pt x="906192" y="502638"/>
                  <a:pt x="905414" y="508765"/>
                  <a:pt x="901204" y="511923"/>
                </a:cubicBezTo>
                <a:cubicBezTo>
                  <a:pt x="895250" y="516389"/>
                  <a:pt x="887242" y="517179"/>
                  <a:pt x="880021" y="518984"/>
                </a:cubicBezTo>
                <a:cubicBezTo>
                  <a:pt x="875314" y="520161"/>
                  <a:pt x="870564" y="521181"/>
                  <a:pt x="865899" y="522514"/>
                </a:cubicBezTo>
                <a:cubicBezTo>
                  <a:pt x="862321" y="523536"/>
                  <a:pt x="858918" y="525142"/>
                  <a:pt x="855307" y="526045"/>
                </a:cubicBezTo>
                <a:cubicBezTo>
                  <a:pt x="845449" y="528509"/>
                  <a:pt x="825901" y="531534"/>
                  <a:pt x="816472" y="533106"/>
                </a:cubicBezTo>
                <a:cubicBezTo>
                  <a:pt x="812941" y="531929"/>
                  <a:pt x="809573" y="530037"/>
                  <a:pt x="805880" y="529575"/>
                </a:cubicBezTo>
                <a:cubicBezTo>
                  <a:pt x="790655" y="527672"/>
                  <a:pt x="774810" y="529999"/>
                  <a:pt x="759984" y="526045"/>
                </a:cubicBezTo>
                <a:cubicBezTo>
                  <a:pt x="755884" y="524952"/>
                  <a:pt x="755923" y="518453"/>
                  <a:pt x="752923" y="515453"/>
                </a:cubicBezTo>
                <a:cubicBezTo>
                  <a:pt x="749923" y="512453"/>
                  <a:pt x="745862" y="510746"/>
                  <a:pt x="742331" y="508392"/>
                </a:cubicBezTo>
                <a:cubicBezTo>
                  <a:pt x="738801" y="509569"/>
                  <a:pt x="734836" y="509859"/>
                  <a:pt x="731740" y="511923"/>
                </a:cubicBezTo>
                <a:cubicBezTo>
                  <a:pt x="723147" y="517652"/>
                  <a:pt x="721054" y="526426"/>
                  <a:pt x="710557" y="529575"/>
                </a:cubicBezTo>
                <a:cubicBezTo>
                  <a:pt x="702586" y="531966"/>
                  <a:pt x="694081" y="531929"/>
                  <a:pt x="685843" y="533106"/>
                </a:cubicBezTo>
                <a:cubicBezTo>
                  <a:pt x="682312" y="536636"/>
                  <a:pt x="679405" y="540927"/>
                  <a:pt x="675251" y="543697"/>
                </a:cubicBezTo>
                <a:cubicBezTo>
                  <a:pt x="672209" y="545725"/>
                  <a:pt x="652426" y="550286"/>
                  <a:pt x="650538" y="550758"/>
                </a:cubicBezTo>
                <a:cubicBezTo>
                  <a:pt x="641121" y="557036"/>
                  <a:pt x="636675" y="558999"/>
                  <a:pt x="629355" y="568411"/>
                </a:cubicBezTo>
                <a:cubicBezTo>
                  <a:pt x="609528" y="593904"/>
                  <a:pt x="624881" y="586379"/>
                  <a:pt x="604641" y="593124"/>
                </a:cubicBezTo>
                <a:cubicBezTo>
                  <a:pt x="579421" y="609938"/>
                  <a:pt x="591691" y="605188"/>
                  <a:pt x="569336" y="610777"/>
                </a:cubicBezTo>
                <a:cubicBezTo>
                  <a:pt x="568159" y="614307"/>
                  <a:pt x="566828" y="617790"/>
                  <a:pt x="565806" y="621368"/>
                </a:cubicBezTo>
                <a:cubicBezTo>
                  <a:pt x="564473" y="626034"/>
                  <a:pt x="565306" y="631701"/>
                  <a:pt x="562275" y="635490"/>
                </a:cubicBezTo>
                <a:cubicBezTo>
                  <a:pt x="559950" y="638396"/>
                  <a:pt x="555362" y="638455"/>
                  <a:pt x="551684" y="639021"/>
                </a:cubicBezTo>
                <a:cubicBezTo>
                  <a:pt x="539995" y="640819"/>
                  <a:pt x="528147" y="641374"/>
                  <a:pt x="516379" y="642551"/>
                </a:cubicBezTo>
                <a:lnTo>
                  <a:pt x="502257" y="663734"/>
                </a:lnTo>
                <a:cubicBezTo>
                  <a:pt x="499903" y="667265"/>
                  <a:pt x="498727" y="671972"/>
                  <a:pt x="495196" y="674326"/>
                </a:cubicBezTo>
                <a:cubicBezTo>
                  <a:pt x="470916" y="690512"/>
                  <a:pt x="482064" y="685765"/>
                  <a:pt x="463421" y="691978"/>
                </a:cubicBezTo>
                <a:cubicBezTo>
                  <a:pt x="458714" y="690801"/>
                  <a:pt x="453759" y="690359"/>
                  <a:pt x="449299" y="688448"/>
                </a:cubicBezTo>
                <a:cubicBezTo>
                  <a:pt x="445399" y="686777"/>
                  <a:pt x="442951" y="681387"/>
                  <a:pt x="438708" y="681387"/>
                </a:cubicBezTo>
                <a:cubicBezTo>
                  <a:pt x="431265" y="681387"/>
                  <a:pt x="424586" y="686094"/>
                  <a:pt x="417525" y="688448"/>
                </a:cubicBezTo>
                <a:lnTo>
                  <a:pt x="406933" y="691978"/>
                </a:lnTo>
                <a:cubicBezTo>
                  <a:pt x="403403" y="688448"/>
                  <a:pt x="400496" y="684156"/>
                  <a:pt x="396342" y="681387"/>
                </a:cubicBezTo>
                <a:cubicBezTo>
                  <a:pt x="391688" y="678284"/>
                  <a:pt x="370648" y="674836"/>
                  <a:pt x="368098" y="674326"/>
                </a:cubicBezTo>
                <a:cubicBezTo>
                  <a:pt x="365744" y="677856"/>
                  <a:pt x="364350" y="682266"/>
                  <a:pt x="361037" y="684917"/>
                </a:cubicBezTo>
                <a:cubicBezTo>
                  <a:pt x="358131" y="687242"/>
                  <a:pt x="354107" y="687782"/>
                  <a:pt x="350445" y="688448"/>
                </a:cubicBezTo>
                <a:cubicBezTo>
                  <a:pt x="341110" y="690145"/>
                  <a:pt x="331616" y="690801"/>
                  <a:pt x="322201" y="691978"/>
                </a:cubicBezTo>
                <a:cubicBezTo>
                  <a:pt x="311609" y="699040"/>
                  <a:pt x="310434" y="697862"/>
                  <a:pt x="304549" y="709631"/>
                </a:cubicBezTo>
                <a:cubicBezTo>
                  <a:pt x="302885" y="712959"/>
                  <a:pt x="304046" y="718059"/>
                  <a:pt x="301018" y="720222"/>
                </a:cubicBezTo>
                <a:cubicBezTo>
                  <a:pt x="294961" y="724548"/>
                  <a:pt x="286896" y="724929"/>
                  <a:pt x="279835" y="727283"/>
                </a:cubicBezTo>
                <a:lnTo>
                  <a:pt x="269244" y="730814"/>
                </a:lnTo>
                <a:cubicBezTo>
                  <a:pt x="268067" y="734344"/>
                  <a:pt x="266735" y="737827"/>
                  <a:pt x="265713" y="741405"/>
                </a:cubicBezTo>
                <a:cubicBezTo>
                  <a:pt x="264380" y="746070"/>
                  <a:pt x="264874" y="751490"/>
                  <a:pt x="262183" y="755527"/>
                </a:cubicBezTo>
                <a:cubicBezTo>
                  <a:pt x="259829" y="759058"/>
                  <a:pt x="255122" y="760234"/>
                  <a:pt x="251591" y="762588"/>
                </a:cubicBezTo>
                <a:cubicBezTo>
                  <a:pt x="249237" y="769649"/>
                  <a:pt x="251591" y="781417"/>
                  <a:pt x="244530" y="783771"/>
                </a:cubicBezTo>
                <a:lnTo>
                  <a:pt x="223347" y="790832"/>
                </a:lnTo>
                <a:lnTo>
                  <a:pt x="212756" y="794363"/>
                </a:lnTo>
                <a:cubicBezTo>
                  <a:pt x="209225" y="793186"/>
                  <a:pt x="205835" y="790220"/>
                  <a:pt x="202164" y="790832"/>
                </a:cubicBezTo>
                <a:cubicBezTo>
                  <a:pt x="192142" y="792502"/>
                  <a:pt x="189826" y="802108"/>
                  <a:pt x="184512" y="808485"/>
                </a:cubicBezTo>
                <a:cubicBezTo>
                  <a:pt x="181316" y="812321"/>
                  <a:pt x="177451" y="815546"/>
                  <a:pt x="173920" y="819076"/>
                </a:cubicBezTo>
                <a:cubicBezTo>
                  <a:pt x="170390" y="817899"/>
                  <a:pt x="167050" y="815546"/>
                  <a:pt x="163329" y="815546"/>
                </a:cubicBezTo>
                <a:cubicBezTo>
                  <a:pt x="154804" y="815546"/>
                  <a:pt x="143445" y="819820"/>
                  <a:pt x="135085" y="822607"/>
                </a:cubicBezTo>
                <a:cubicBezTo>
                  <a:pt x="130378" y="829668"/>
                  <a:pt x="129014" y="841106"/>
                  <a:pt x="120963" y="843790"/>
                </a:cubicBezTo>
                <a:cubicBezTo>
                  <a:pt x="95754" y="852193"/>
                  <a:pt x="105973" y="846723"/>
                  <a:pt x="89188" y="857912"/>
                </a:cubicBezTo>
                <a:cubicBezTo>
                  <a:pt x="88011" y="861442"/>
                  <a:pt x="87322" y="865175"/>
                  <a:pt x="85658" y="868503"/>
                </a:cubicBezTo>
                <a:cubicBezTo>
                  <a:pt x="83760" y="872298"/>
                  <a:pt x="80087" y="875122"/>
                  <a:pt x="78597" y="879095"/>
                </a:cubicBezTo>
                <a:cubicBezTo>
                  <a:pt x="76490" y="884713"/>
                  <a:pt x="78043" y="891537"/>
                  <a:pt x="75066" y="896747"/>
                </a:cubicBezTo>
                <a:cubicBezTo>
                  <a:pt x="71845" y="902383"/>
                  <a:pt x="59319" y="905527"/>
                  <a:pt x="53883" y="907339"/>
                </a:cubicBezTo>
                <a:cubicBezTo>
                  <a:pt x="36352" y="933634"/>
                  <a:pt x="58883" y="901338"/>
                  <a:pt x="36231" y="928522"/>
                </a:cubicBezTo>
                <a:cubicBezTo>
                  <a:pt x="33515" y="931782"/>
                  <a:pt x="32700" y="936759"/>
                  <a:pt x="29170" y="939113"/>
                </a:cubicBezTo>
                <a:cubicBezTo>
                  <a:pt x="25133" y="941805"/>
                  <a:pt x="19755" y="941467"/>
                  <a:pt x="15048" y="942644"/>
                </a:cubicBezTo>
                <a:cubicBezTo>
                  <a:pt x="12694" y="947351"/>
                  <a:pt x="10598" y="952196"/>
                  <a:pt x="7987" y="956766"/>
                </a:cubicBezTo>
                <a:cubicBezTo>
                  <a:pt x="5882" y="960450"/>
                  <a:pt x="1228" y="963125"/>
                  <a:pt x="926" y="967357"/>
                </a:cubicBezTo>
                <a:cubicBezTo>
                  <a:pt x="0" y="980323"/>
                  <a:pt x="3279" y="993248"/>
                  <a:pt x="4456" y="1006193"/>
                </a:cubicBezTo>
                <a:lnTo>
                  <a:pt x="926" y="1097986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822325" y="3819525"/>
            <a:ext cx="106363" cy="120650"/>
          </a:xfrm>
          <a:custGeom>
            <a:avLst/>
            <a:gdLst>
              <a:gd name="connsiteX0" fmla="*/ 106287 w 106287"/>
              <a:gd name="connsiteY0" fmla="*/ 0 h 120037"/>
              <a:gd name="connsiteX1" fmla="*/ 85104 w 106287"/>
              <a:gd name="connsiteY1" fmla="*/ 49427 h 120037"/>
              <a:gd name="connsiteX2" fmla="*/ 78043 w 106287"/>
              <a:gd name="connsiteY2" fmla="*/ 60019 h 120037"/>
              <a:gd name="connsiteX3" fmla="*/ 25085 w 106287"/>
              <a:gd name="connsiteY3" fmla="*/ 63549 h 120037"/>
              <a:gd name="connsiteX4" fmla="*/ 14494 w 106287"/>
              <a:gd name="connsiteY4" fmla="*/ 74141 h 120037"/>
              <a:gd name="connsiteX5" fmla="*/ 7433 w 106287"/>
              <a:gd name="connsiteY5" fmla="*/ 95324 h 120037"/>
              <a:gd name="connsiteX6" fmla="*/ 3902 w 106287"/>
              <a:gd name="connsiteY6" fmla="*/ 105915 h 120037"/>
              <a:gd name="connsiteX7" fmla="*/ 372 w 106287"/>
              <a:gd name="connsiteY7" fmla="*/ 120037 h 1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287" h="120037">
                <a:moveTo>
                  <a:pt x="106287" y="0"/>
                </a:moveTo>
                <a:cubicBezTo>
                  <a:pt x="97168" y="36478"/>
                  <a:pt x="104609" y="20169"/>
                  <a:pt x="85104" y="49427"/>
                </a:cubicBezTo>
                <a:cubicBezTo>
                  <a:pt x="82750" y="52958"/>
                  <a:pt x="82277" y="59737"/>
                  <a:pt x="78043" y="60019"/>
                </a:cubicBezTo>
                <a:lnTo>
                  <a:pt x="25085" y="63549"/>
                </a:lnTo>
                <a:cubicBezTo>
                  <a:pt x="21555" y="67080"/>
                  <a:pt x="16919" y="69776"/>
                  <a:pt x="14494" y="74141"/>
                </a:cubicBezTo>
                <a:cubicBezTo>
                  <a:pt x="10880" y="80647"/>
                  <a:pt x="9787" y="88263"/>
                  <a:pt x="7433" y="95324"/>
                </a:cubicBezTo>
                <a:lnTo>
                  <a:pt x="3902" y="105915"/>
                </a:lnTo>
                <a:cubicBezTo>
                  <a:pt x="0" y="117621"/>
                  <a:pt x="372" y="112786"/>
                  <a:pt x="37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1090613" y="4246563"/>
            <a:ext cx="1150937" cy="1624012"/>
          </a:xfrm>
          <a:custGeom>
            <a:avLst/>
            <a:gdLst>
              <a:gd name="connsiteX0" fmla="*/ 667265 w 1150944"/>
              <a:gd name="connsiteY0" fmla="*/ 1490774 h 1623913"/>
              <a:gd name="connsiteX1" fmla="*/ 681387 w 1150944"/>
              <a:gd name="connsiteY1" fmla="*/ 1511957 h 1623913"/>
              <a:gd name="connsiteX2" fmla="*/ 684917 w 1150944"/>
              <a:gd name="connsiteY2" fmla="*/ 1522548 h 1623913"/>
              <a:gd name="connsiteX3" fmla="*/ 695509 w 1150944"/>
              <a:gd name="connsiteY3" fmla="*/ 1529609 h 1623913"/>
              <a:gd name="connsiteX4" fmla="*/ 713161 w 1150944"/>
              <a:gd name="connsiteY4" fmla="*/ 1550792 h 1623913"/>
              <a:gd name="connsiteX5" fmla="*/ 720222 w 1150944"/>
              <a:gd name="connsiteY5" fmla="*/ 1579036 h 1623913"/>
              <a:gd name="connsiteX6" fmla="*/ 723753 w 1150944"/>
              <a:gd name="connsiteY6" fmla="*/ 1589628 h 1623913"/>
              <a:gd name="connsiteX7" fmla="*/ 734344 w 1150944"/>
              <a:gd name="connsiteY7" fmla="*/ 1596689 h 1623913"/>
              <a:gd name="connsiteX8" fmla="*/ 762589 w 1150944"/>
              <a:gd name="connsiteY8" fmla="*/ 1603750 h 1623913"/>
              <a:gd name="connsiteX9" fmla="*/ 840260 w 1150944"/>
              <a:gd name="connsiteY9" fmla="*/ 1614341 h 1623913"/>
              <a:gd name="connsiteX10" fmla="*/ 907339 w 1150944"/>
              <a:gd name="connsiteY10" fmla="*/ 1614341 h 1623913"/>
              <a:gd name="connsiteX11" fmla="*/ 928522 w 1150944"/>
              <a:gd name="connsiteY11" fmla="*/ 1593158 h 1623913"/>
              <a:gd name="connsiteX12" fmla="*/ 949705 w 1150944"/>
              <a:gd name="connsiteY12" fmla="*/ 1575506 h 1623913"/>
              <a:gd name="connsiteX13" fmla="*/ 963827 w 1150944"/>
              <a:gd name="connsiteY13" fmla="*/ 1550792 h 1623913"/>
              <a:gd name="connsiteX14" fmla="*/ 974419 w 1150944"/>
              <a:gd name="connsiteY14" fmla="*/ 1543731 h 1623913"/>
              <a:gd name="connsiteX15" fmla="*/ 995602 w 1150944"/>
              <a:gd name="connsiteY15" fmla="*/ 1501365 h 1623913"/>
              <a:gd name="connsiteX16" fmla="*/ 999132 w 1150944"/>
              <a:gd name="connsiteY16" fmla="*/ 1490774 h 1623913"/>
              <a:gd name="connsiteX17" fmla="*/ 1020315 w 1150944"/>
              <a:gd name="connsiteY17" fmla="*/ 1476652 h 1623913"/>
              <a:gd name="connsiteX18" fmla="*/ 1030907 w 1150944"/>
              <a:gd name="connsiteY18" fmla="*/ 1469591 h 1623913"/>
              <a:gd name="connsiteX19" fmla="*/ 1037968 w 1150944"/>
              <a:gd name="connsiteY19" fmla="*/ 1420164 h 1623913"/>
              <a:gd name="connsiteX20" fmla="*/ 1045029 w 1150944"/>
              <a:gd name="connsiteY20" fmla="*/ 1398981 h 1623913"/>
              <a:gd name="connsiteX21" fmla="*/ 1055620 w 1150944"/>
              <a:gd name="connsiteY21" fmla="*/ 1374267 h 1623913"/>
              <a:gd name="connsiteX22" fmla="*/ 1055620 w 1150944"/>
              <a:gd name="connsiteY22" fmla="*/ 1328371 h 1623913"/>
              <a:gd name="connsiteX23" fmla="*/ 1059151 w 1150944"/>
              <a:gd name="connsiteY23" fmla="*/ 1300127 h 1623913"/>
              <a:gd name="connsiteX24" fmla="*/ 1055620 w 1150944"/>
              <a:gd name="connsiteY24" fmla="*/ 1286005 h 1623913"/>
              <a:gd name="connsiteX25" fmla="*/ 1048559 w 1150944"/>
              <a:gd name="connsiteY25" fmla="*/ 1275413 h 1623913"/>
              <a:gd name="connsiteX26" fmla="*/ 1069742 w 1150944"/>
              <a:gd name="connsiteY26" fmla="*/ 1254230 h 1623913"/>
              <a:gd name="connsiteX27" fmla="*/ 1076803 w 1150944"/>
              <a:gd name="connsiteY27" fmla="*/ 1243639 h 1623913"/>
              <a:gd name="connsiteX28" fmla="*/ 1087395 w 1150944"/>
              <a:gd name="connsiteY28" fmla="*/ 1208333 h 1623913"/>
              <a:gd name="connsiteX29" fmla="*/ 1094456 w 1150944"/>
              <a:gd name="connsiteY29" fmla="*/ 1187150 h 1623913"/>
              <a:gd name="connsiteX30" fmla="*/ 1105047 w 1150944"/>
              <a:gd name="connsiteY30" fmla="*/ 1176559 h 1623913"/>
              <a:gd name="connsiteX31" fmla="*/ 1112108 w 1150944"/>
              <a:gd name="connsiteY31" fmla="*/ 1137723 h 1623913"/>
              <a:gd name="connsiteX32" fmla="*/ 1126230 w 1150944"/>
              <a:gd name="connsiteY32" fmla="*/ 1105949 h 1623913"/>
              <a:gd name="connsiteX33" fmla="*/ 1140352 w 1150944"/>
              <a:gd name="connsiteY33" fmla="*/ 1084766 h 1623913"/>
              <a:gd name="connsiteX34" fmla="*/ 1147413 w 1150944"/>
              <a:gd name="connsiteY34" fmla="*/ 1060052 h 1623913"/>
              <a:gd name="connsiteX35" fmla="*/ 1150944 w 1150944"/>
              <a:gd name="connsiteY35" fmla="*/ 1049461 h 1623913"/>
              <a:gd name="connsiteX36" fmla="*/ 1140352 w 1150944"/>
              <a:gd name="connsiteY36" fmla="*/ 1045930 h 1623913"/>
              <a:gd name="connsiteX37" fmla="*/ 1073273 w 1150944"/>
              <a:gd name="connsiteY37" fmla="*/ 1035339 h 1623913"/>
              <a:gd name="connsiteX38" fmla="*/ 1055620 w 1150944"/>
              <a:gd name="connsiteY38" fmla="*/ 1014156 h 1623913"/>
              <a:gd name="connsiteX39" fmla="*/ 1034437 w 1150944"/>
              <a:gd name="connsiteY39" fmla="*/ 992973 h 1623913"/>
              <a:gd name="connsiteX40" fmla="*/ 1027376 w 1150944"/>
              <a:gd name="connsiteY40" fmla="*/ 904710 h 1623913"/>
              <a:gd name="connsiteX41" fmla="*/ 1023846 w 1150944"/>
              <a:gd name="connsiteY41" fmla="*/ 894119 h 1623913"/>
              <a:gd name="connsiteX42" fmla="*/ 1013254 w 1150944"/>
              <a:gd name="connsiteY42" fmla="*/ 858814 h 1623913"/>
              <a:gd name="connsiteX43" fmla="*/ 1002663 w 1150944"/>
              <a:gd name="connsiteY43" fmla="*/ 830570 h 1623913"/>
              <a:gd name="connsiteX44" fmla="*/ 992071 w 1150944"/>
              <a:gd name="connsiteY44" fmla="*/ 819978 h 1623913"/>
              <a:gd name="connsiteX45" fmla="*/ 985010 w 1150944"/>
              <a:gd name="connsiteY45" fmla="*/ 805856 h 1623913"/>
              <a:gd name="connsiteX46" fmla="*/ 977949 w 1150944"/>
              <a:gd name="connsiteY46" fmla="*/ 795265 h 1623913"/>
              <a:gd name="connsiteX47" fmla="*/ 970888 w 1150944"/>
              <a:gd name="connsiteY47" fmla="*/ 763490 h 1623913"/>
              <a:gd name="connsiteX48" fmla="*/ 963827 w 1150944"/>
              <a:gd name="connsiteY48" fmla="*/ 724655 h 1623913"/>
              <a:gd name="connsiteX49" fmla="*/ 960297 w 1150944"/>
              <a:gd name="connsiteY49" fmla="*/ 714063 h 1623913"/>
              <a:gd name="connsiteX50" fmla="*/ 956766 w 1150944"/>
              <a:gd name="connsiteY50" fmla="*/ 699941 h 1623913"/>
              <a:gd name="connsiteX51" fmla="*/ 953236 w 1150944"/>
              <a:gd name="connsiteY51" fmla="*/ 689350 h 1623913"/>
              <a:gd name="connsiteX52" fmla="*/ 946175 w 1150944"/>
              <a:gd name="connsiteY52" fmla="*/ 661106 h 1623913"/>
              <a:gd name="connsiteX53" fmla="*/ 949705 w 1150944"/>
              <a:gd name="connsiteY53" fmla="*/ 512825 h 1623913"/>
              <a:gd name="connsiteX54" fmla="*/ 946175 w 1150944"/>
              <a:gd name="connsiteY54" fmla="*/ 498703 h 1623913"/>
              <a:gd name="connsiteX55" fmla="*/ 935583 w 1150944"/>
              <a:gd name="connsiteY55" fmla="*/ 495172 h 1623913"/>
              <a:gd name="connsiteX56" fmla="*/ 921461 w 1150944"/>
              <a:gd name="connsiteY56" fmla="*/ 491642 h 1623913"/>
              <a:gd name="connsiteX57" fmla="*/ 907339 w 1150944"/>
              <a:gd name="connsiteY57" fmla="*/ 481050 h 1623913"/>
              <a:gd name="connsiteX58" fmla="*/ 879095 w 1150944"/>
              <a:gd name="connsiteY58" fmla="*/ 481050 h 1623913"/>
              <a:gd name="connsiteX59" fmla="*/ 847321 w 1150944"/>
              <a:gd name="connsiteY59" fmla="*/ 484581 h 1623913"/>
              <a:gd name="connsiteX60" fmla="*/ 833199 w 1150944"/>
              <a:gd name="connsiteY60" fmla="*/ 488111 h 1623913"/>
              <a:gd name="connsiteX61" fmla="*/ 815546 w 1150944"/>
              <a:gd name="connsiteY61" fmla="*/ 484581 h 1623913"/>
              <a:gd name="connsiteX62" fmla="*/ 783772 w 1150944"/>
              <a:gd name="connsiteY62" fmla="*/ 477520 h 1623913"/>
              <a:gd name="connsiteX63" fmla="*/ 773180 w 1150944"/>
              <a:gd name="connsiteY63" fmla="*/ 470459 h 1623913"/>
              <a:gd name="connsiteX64" fmla="*/ 762589 w 1150944"/>
              <a:gd name="connsiteY64" fmla="*/ 421032 h 1623913"/>
              <a:gd name="connsiteX65" fmla="*/ 730814 w 1150944"/>
              <a:gd name="connsiteY65" fmla="*/ 428093 h 1623913"/>
              <a:gd name="connsiteX66" fmla="*/ 684917 w 1150944"/>
              <a:gd name="connsiteY66" fmla="*/ 431623 h 1623913"/>
              <a:gd name="connsiteX67" fmla="*/ 653143 w 1150944"/>
              <a:gd name="connsiteY67" fmla="*/ 421032 h 1623913"/>
              <a:gd name="connsiteX68" fmla="*/ 639021 w 1150944"/>
              <a:gd name="connsiteY68" fmla="*/ 389257 h 1623913"/>
              <a:gd name="connsiteX69" fmla="*/ 628429 w 1150944"/>
              <a:gd name="connsiteY69" fmla="*/ 382196 h 1623913"/>
              <a:gd name="connsiteX70" fmla="*/ 561350 w 1150944"/>
              <a:gd name="connsiteY70" fmla="*/ 375135 h 1623913"/>
              <a:gd name="connsiteX71" fmla="*/ 540167 w 1150944"/>
              <a:gd name="connsiteY71" fmla="*/ 364544 h 1623913"/>
              <a:gd name="connsiteX72" fmla="*/ 515453 w 1150944"/>
              <a:gd name="connsiteY72" fmla="*/ 350422 h 1623913"/>
              <a:gd name="connsiteX73" fmla="*/ 508392 w 1150944"/>
              <a:gd name="connsiteY73" fmla="*/ 339830 h 1623913"/>
              <a:gd name="connsiteX74" fmla="*/ 501331 w 1150944"/>
              <a:gd name="connsiteY74" fmla="*/ 318647 h 1623913"/>
              <a:gd name="connsiteX75" fmla="*/ 487209 w 1150944"/>
              <a:gd name="connsiteY75" fmla="*/ 315116 h 1623913"/>
              <a:gd name="connsiteX76" fmla="*/ 462496 w 1150944"/>
              <a:gd name="connsiteY76" fmla="*/ 300994 h 1623913"/>
              <a:gd name="connsiteX77" fmla="*/ 451904 w 1150944"/>
              <a:gd name="connsiteY77" fmla="*/ 297464 h 1623913"/>
              <a:gd name="connsiteX78" fmla="*/ 430721 w 1150944"/>
              <a:gd name="connsiteY78" fmla="*/ 286872 h 1623913"/>
              <a:gd name="connsiteX79" fmla="*/ 409538 w 1150944"/>
              <a:gd name="connsiteY79" fmla="*/ 276281 h 1623913"/>
              <a:gd name="connsiteX80" fmla="*/ 402477 w 1150944"/>
              <a:gd name="connsiteY80" fmla="*/ 265689 h 1623913"/>
              <a:gd name="connsiteX81" fmla="*/ 345989 w 1150944"/>
              <a:gd name="connsiteY81" fmla="*/ 251567 h 1623913"/>
              <a:gd name="connsiteX82" fmla="*/ 349520 w 1150944"/>
              <a:gd name="connsiteY82" fmla="*/ 219793 h 1623913"/>
              <a:gd name="connsiteX83" fmla="*/ 353050 w 1150944"/>
              <a:gd name="connsiteY83" fmla="*/ 209201 h 1623913"/>
              <a:gd name="connsiteX84" fmla="*/ 335398 w 1150944"/>
              <a:gd name="connsiteY84" fmla="*/ 188018 h 1623913"/>
              <a:gd name="connsiteX85" fmla="*/ 321276 w 1150944"/>
              <a:gd name="connsiteY85" fmla="*/ 166835 h 1623913"/>
              <a:gd name="connsiteX86" fmla="*/ 324806 w 1150944"/>
              <a:gd name="connsiteY86" fmla="*/ 156244 h 1623913"/>
              <a:gd name="connsiteX87" fmla="*/ 321276 w 1150944"/>
              <a:gd name="connsiteY87" fmla="*/ 145652 h 1623913"/>
              <a:gd name="connsiteX88" fmla="*/ 300093 w 1150944"/>
              <a:gd name="connsiteY88" fmla="*/ 135061 h 1623913"/>
              <a:gd name="connsiteX89" fmla="*/ 282440 w 1150944"/>
              <a:gd name="connsiteY89" fmla="*/ 117408 h 1623913"/>
              <a:gd name="connsiteX90" fmla="*/ 261257 w 1150944"/>
              <a:gd name="connsiteY90" fmla="*/ 106817 h 1623913"/>
              <a:gd name="connsiteX91" fmla="*/ 254196 w 1150944"/>
              <a:gd name="connsiteY91" fmla="*/ 96225 h 1623913"/>
              <a:gd name="connsiteX92" fmla="*/ 218891 w 1150944"/>
              <a:gd name="connsiteY92" fmla="*/ 82103 h 1623913"/>
              <a:gd name="connsiteX93" fmla="*/ 197708 w 1150944"/>
              <a:gd name="connsiteY93" fmla="*/ 75042 h 1623913"/>
              <a:gd name="connsiteX94" fmla="*/ 187117 w 1150944"/>
              <a:gd name="connsiteY94" fmla="*/ 78573 h 1623913"/>
              <a:gd name="connsiteX95" fmla="*/ 176525 w 1150944"/>
              <a:gd name="connsiteY95" fmla="*/ 85634 h 1623913"/>
              <a:gd name="connsiteX96" fmla="*/ 169464 w 1150944"/>
              <a:gd name="connsiteY96" fmla="*/ 75042 h 1623913"/>
              <a:gd name="connsiteX97" fmla="*/ 137690 w 1150944"/>
              <a:gd name="connsiteY97" fmla="*/ 57390 h 1623913"/>
              <a:gd name="connsiteX98" fmla="*/ 70610 w 1150944"/>
              <a:gd name="connsiteY98" fmla="*/ 57390 h 1623913"/>
              <a:gd name="connsiteX99" fmla="*/ 60019 w 1150944"/>
              <a:gd name="connsiteY99" fmla="*/ 50329 h 1623913"/>
              <a:gd name="connsiteX100" fmla="*/ 56488 w 1150944"/>
              <a:gd name="connsiteY100" fmla="*/ 36207 h 1623913"/>
              <a:gd name="connsiteX101" fmla="*/ 45897 w 1150944"/>
              <a:gd name="connsiteY101" fmla="*/ 4432 h 1623913"/>
              <a:gd name="connsiteX102" fmla="*/ 35305 w 1150944"/>
              <a:gd name="connsiteY102" fmla="*/ 902 h 1623913"/>
              <a:gd name="connsiteX103" fmla="*/ 0 w 1150944"/>
              <a:gd name="connsiteY103" fmla="*/ 902 h 16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1150944" h="1623913">
                <a:moveTo>
                  <a:pt x="667265" y="1490774"/>
                </a:moveTo>
                <a:cubicBezTo>
                  <a:pt x="671972" y="1497835"/>
                  <a:pt x="678704" y="1503906"/>
                  <a:pt x="681387" y="1511957"/>
                </a:cubicBezTo>
                <a:cubicBezTo>
                  <a:pt x="682564" y="1515487"/>
                  <a:pt x="682592" y="1519642"/>
                  <a:pt x="684917" y="1522548"/>
                </a:cubicBezTo>
                <a:cubicBezTo>
                  <a:pt x="687568" y="1525861"/>
                  <a:pt x="692249" y="1526892"/>
                  <a:pt x="695509" y="1529609"/>
                </a:cubicBezTo>
                <a:cubicBezTo>
                  <a:pt x="702199" y="1535185"/>
                  <a:pt x="709195" y="1542860"/>
                  <a:pt x="713161" y="1550792"/>
                </a:cubicBezTo>
                <a:cubicBezTo>
                  <a:pt x="717198" y="1558865"/>
                  <a:pt x="718207" y="1570974"/>
                  <a:pt x="720222" y="1579036"/>
                </a:cubicBezTo>
                <a:cubicBezTo>
                  <a:pt x="721125" y="1582647"/>
                  <a:pt x="721428" y="1586722"/>
                  <a:pt x="723753" y="1589628"/>
                </a:cubicBezTo>
                <a:cubicBezTo>
                  <a:pt x="726404" y="1592941"/>
                  <a:pt x="730549" y="1594792"/>
                  <a:pt x="734344" y="1596689"/>
                </a:cubicBezTo>
                <a:cubicBezTo>
                  <a:pt x="741275" y="1600155"/>
                  <a:pt x="756369" y="1602652"/>
                  <a:pt x="762589" y="1603750"/>
                </a:cubicBezTo>
                <a:cubicBezTo>
                  <a:pt x="809691" y="1612062"/>
                  <a:pt x="796434" y="1609959"/>
                  <a:pt x="840260" y="1614341"/>
                </a:cubicBezTo>
                <a:cubicBezTo>
                  <a:pt x="863914" y="1619073"/>
                  <a:pt x="879990" y="1623913"/>
                  <a:pt x="907339" y="1614341"/>
                </a:cubicBezTo>
                <a:cubicBezTo>
                  <a:pt x="916764" y="1611042"/>
                  <a:pt x="921461" y="1600219"/>
                  <a:pt x="928522" y="1593158"/>
                </a:cubicBezTo>
                <a:cubicBezTo>
                  <a:pt x="942112" y="1579569"/>
                  <a:pt x="934962" y="1585335"/>
                  <a:pt x="949705" y="1575506"/>
                </a:cubicBezTo>
                <a:cubicBezTo>
                  <a:pt x="953745" y="1563388"/>
                  <a:pt x="953141" y="1561478"/>
                  <a:pt x="963827" y="1550792"/>
                </a:cubicBezTo>
                <a:cubicBezTo>
                  <a:pt x="966827" y="1547792"/>
                  <a:pt x="970888" y="1546085"/>
                  <a:pt x="974419" y="1543731"/>
                </a:cubicBezTo>
                <a:cubicBezTo>
                  <a:pt x="992669" y="1516356"/>
                  <a:pt x="985858" y="1530598"/>
                  <a:pt x="995602" y="1501365"/>
                </a:cubicBezTo>
                <a:cubicBezTo>
                  <a:pt x="996779" y="1497835"/>
                  <a:pt x="996036" y="1492838"/>
                  <a:pt x="999132" y="1490774"/>
                </a:cubicBezTo>
                <a:lnTo>
                  <a:pt x="1020315" y="1476652"/>
                </a:lnTo>
                <a:lnTo>
                  <a:pt x="1030907" y="1469591"/>
                </a:lnTo>
                <a:cubicBezTo>
                  <a:pt x="1033261" y="1453115"/>
                  <a:pt x="1032705" y="1435953"/>
                  <a:pt x="1037968" y="1420164"/>
                </a:cubicBezTo>
                <a:cubicBezTo>
                  <a:pt x="1040322" y="1413103"/>
                  <a:pt x="1042265" y="1405892"/>
                  <a:pt x="1045029" y="1398981"/>
                </a:cubicBezTo>
                <a:cubicBezTo>
                  <a:pt x="1062470" y="1355379"/>
                  <a:pt x="1044263" y="1408344"/>
                  <a:pt x="1055620" y="1374267"/>
                </a:cubicBezTo>
                <a:cubicBezTo>
                  <a:pt x="1065859" y="1302608"/>
                  <a:pt x="1055620" y="1392051"/>
                  <a:pt x="1055620" y="1328371"/>
                </a:cubicBezTo>
                <a:cubicBezTo>
                  <a:pt x="1055620" y="1318883"/>
                  <a:pt x="1057974" y="1309542"/>
                  <a:pt x="1059151" y="1300127"/>
                </a:cubicBezTo>
                <a:cubicBezTo>
                  <a:pt x="1057974" y="1295420"/>
                  <a:pt x="1057531" y="1290465"/>
                  <a:pt x="1055620" y="1286005"/>
                </a:cubicBezTo>
                <a:cubicBezTo>
                  <a:pt x="1053948" y="1282105"/>
                  <a:pt x="1046836" y="1279291"/>
                  <a:pt x="1048559" y="1275413"/>
                </a:cubicBezTo>
                <a:cubicBezTo>
                  <a:pt x="1052615" y="1266288"/>
                  <a:pt x="1064203" y="1262539"/>
                  <a:pt x="1069742" y="1254230"/>
                </a:cubicBezTo>
                <a:lnTo>
                  <a:pt x="1076803" y="1243639"/>
                </a:lnTo>
                <a:cubicBezTo>
                  <a:pt x="1082140" y="1222293"/>
                  <a:pt x="1078799" y="1234123"/>
                  <a:pt x="1087395" y="1208333"/>
                </a:cubicBezTo>
                <a:cubicBezTo>
                  <a:pt x="1087396" y="1208331"/>
                  <a:pt x="1094455" y="1187151"/>
                  <a:pt x="1094456" y="1187150"/>
                </a:cubicBezTo>
                <a:lnTo>
                  <a:pt x="1105047" y="1176559"/>
                </a:lnTo>
                <a:cubicBezTo>
                  <a:pt x="1114710" y="1147573"/>
                  <a:pt x="1100134" y="1193606"/>
                  <a:pt x="1112108" y="1137723"/>
                </a:cubicBezTo>
                <a:cubicBezTo>
                  <a:pt x="1118939" y="1105845"/>
                  <a:pt x="1115936" y="1126535"/>
                  <a:pt x="1126230" y="1105949"/>
                </a:cubicBezTo>
                <a:cubicBezTo>
                  <a:pt x="1136449" y="1085511"/>
                  <a:pt x="1120275" y="1104843"/>
                  <a:pt x="1140352" y="1084766"/>
                </a:cubicBezTo>
                <a:cubicBezTo>
                  <a:pt x="1148820" y="1059364"/>
                  <a:pt x="1138544" y="1091092"/>
                  <a:pt x="1147413" y="1060052"/>
                </a:cubicBezTo>
                <a:cubicBezTo>
                  <a:pt x="1148435" y="1056474"/>
                  <a:pt x="1149767" y="1052991"/>
                  <a:pt x="1150944" y="1049461"/>
                </a:cubicBezTo>
                <a:cubicBezTo>
                  <a:pt x="1147413" y="1048284"/>
                  <a:pt x="1144053" y="1046320"/>
                  <a:pt x="1140352" y="1045930"/>
                </a:cubicBezTo>
                <a:cubicBezTo>
                  <a:pt x="1102818" y="1041979"/>
                  <a:pt x="1094346" y="1052901"/>
                  <a:pt x="1073273" y="1035339"/>
                </a:cubicBezTo>
                <a:cubicBezTo>
                  <a:pt x="1052574" y="1018089"/>
                  <a:pt x="1071490" y="1032010"/>
                  <a:pt x="1055620" y="1014156"/>
                </a:cubicBezTo>
                <a:cubicBezTo>
                  <a:pt x="1048986" y="1006693"/>
                  <a:pt x="1034437" y="992973"/>
                  <a:pt x="1034437" y="992973"/>
                </a:cubicBezTo>
                <a:cubicBezTo>
                  <a:pt x="1022182" y="956200"/>
                  <a:pt x="1034775" y="997198"/>
                  <a:pt x="1027376" y="904710"/>
                </a:cubicBezTo>
                <a:cubicBezTo>
                  <a:pt x="1027079" y="901001"/>
                  <a:pt x="1024653" y="897752"/>
                  <a:pt x="1023846" y="894119"/>
                </a:cubicBezTo>
                <a:cubicBezTo>
                  <a:pt x="1016813" y="862472"/>
                  <a:pt x="1025455" y="883215"/>
                  <a:pt x="1013254" y="858814"/>
                </a:cubicBezTo>
                <a:cubicBezTo>
                  <a:pt x="1010411" y="847441"/>
                  <a:pt x="1009764" y="840512"/>
                  <a:pt x="1002663" y="830570"/>
                </a:cubicBezTo>
                <a:cubicBezTo>
                  <a:pt x="999761" y="826507"/>
                  <a:pt x="994973" y="824041"/>
                  <a:pt x="992071" y="819978"/>
                </a:cubicBezTo>
                <a:cubicBezTo>
                  <a:pt x="989012" y="815695"/>
                  <a:pt x="987621" y="810426"/>
                  <a:pt x="985010" y="805856"/>
                </a:cubicBezTo>
                <a:cubicBezTo>
                  <a:pt x="982905" y="802172"/>
                  <a:pt x="980303" y="798795"/>
                  <a:pt x="977949" y="795265"/>
                </a:cubicBezTo>
                <a:cubicBezTo>
                  <a:pt x="968235" y="736973"/>
                  <a:pt x="979580" y="798258"/>
                  <a:pt x="970888" y="763490"/>
                </a:cubicBezTo>
                <a:cubicBezTo>
                  <a:pt x="964474" y="737834"/>
                  <a:pt x="970111" y="752932"/>
                  <a:pt x="963827" y="724655"/>
                </a:cubicBezTo>
                <a:cubicBezTo>
                  <a:pt x="963020" y="721022"/>
                  <a:pt x="961319" y="717641"/>
                  <a:pt x="960297" y="714063"/>
                </a:cubicBezTo>
                <a:cubicBezTo>
                  <a:pt x="958964" y="709397"/>
                  <a:pt x="958099" y="704607"/>
                  <a:pt x="956766" y="699941"/>
                </a:cubicBezTo>
                <a:cubicBezTo>
                  <a:pt x="955744" y="696363"/>
                  <a:pt x="954215" y="692940"/>
                  <a:pt x="953236" y="689350"/>
                </a:cubicBezTo>
                <a:cubicBezTo>
                  <a:pt x="950683" y="679988"/>
                  <a:pt x="946175" y="661106"/>
                  <a:pt x="946175" y="661106"/>
                </a:cubicBezTo>
                <a:cubicBezTo>
                  <a:pt x="947352" y="611679"/>
                  <a:pt x="949705" y="562266"/>
                  <a:pt x="949705" y="512825"/>
                </a:cubicBezTo>
                <a:cubicBezTo>
                  <a:pt x="949705" y="507973"/>
                  <a:pt x="949206" y="502492"/>
                  <a:pt x="946175" y="498703"/>
                </a:cubicBezTo>
                <a:cubicBezTo>
                  <a:pt x="943850" y="495797"/>
                  <a:pt x="939161" y="496194"/>
                  <a:pt x="935583" y="495172"/>
                </a:cubicBezTo>
                <a:cubicBezTo>
                  <a:pt x="930918" y="493839"/>
                  <a:pt x="926168" y="492819"/>
                  <a:pt x="921461" y="491642"/>
                </a:cubicBezTo>
                <a:cubicBezTo>
                  <a:pt x="916754" y="488111"/>
                  <a:pt x="912602" y="483682"/>
                  <a:pt x="907339" y="481050"/>
                </a:cubicBezTo>
                <a:cubicBezTo>
                  <a:pt x="892942" y="473852"/>
                  <a:pt x="893492" y="478835"/>
                  <a:pt x="879095" y="481050"/>
                </a:cubicBezTo>
                <a:cubicBezTo>
                  <a:pt x="868562" y="482670"/>
                  <a:pt x="857912" y="483404"/>
                  <a:pt x="847321" y="484581"/>
                </a:cubicBezTo>
                <a:cubicBezTo>
                  <a:pt x="842614" y="485758"/>
                  <a:pt x="838051" y="488111"/>
                  <a:pt x="833199" y="488111"/>
                </a:cubicBezTo>
                <a:cubicBezTo>
                  <a:pt x="827198" y="488111"/>
                  <a:pt x="821450" y="485654"/>
                  <a:pt x="815546" y="484581"/>
                </a:cubicBezTo>
                <a:cubicBezTo>
                  <a:pt x="788211" y="479611"/>
                  <a:pt x="802444" y="483743"/>
                  <a:pt x="783772" y="477520"/>
                </a:cubicBezTo>
                <a:cubicBezTo>
                  <a:pt x="780241" y="475166"/>
                  <a:pt x="776180" y="473459"/>
                  <a:pt x="773180" y="470459"/>
                </a:cubicBezTo>
                <a:cubicBezTo>
                  <a:pt x="759623" y="456902"/>
                  <a:pt x="764317" y="440046"/>
                  <a:pt x="762589" y="421032"/>
                </a:cubicBezTo>
                <a:cubicBezTo>
                  <a:pt x="754249" y="423117"/>
                  <a:pt x="738875" y="427197"/>
                  <a:pt x="730814" y="428093"/>
                </a:cubicBezTo>
                <a:cubicBezTo>
                  <a:pt x="715564" y="429787"/>
                  <a:pt x="700216" y="430446"/>
                  <a:pt x="684917" y="431623"/>
                </a:cubicBezTo>
                <a:cubicBezTo>
                  <a:pt x="677726" y="430425"/>
                  <a:pt x="658916" y="430268"/>
                  <a:pt x="653143" y="421032"/>
                </a:cubicBezTo>
                <a:cubicBezTo>
                  <a:pt x="641493" y="402391"/>
                  <a:pt x="652062" y="402298"/>
                  <a:pt x="639021" y="389257"/>
                </a:cubicBezTo>
                <a:cubicBezTo>
                  <a:pt x="636021" y="386257"/>
                  <a:pt x="632604" y="382955"/>
                  <a:pt x="628429" y="382196"/>
                </a:cubicBezTo>
                <a:cubicBezTo>
                  <a:pt x="606308" y="378174"/>
                  <a:pt x="583710" y="377489"/>
                  <a:pt x="561350" y="375135"/>
                </a:cubicBezTo>
                <a:cubicBezTo>
                  <a:pt x="541931" y="368663"/>
                  <a:pt x="559329" y="375494"/>
                  <a:pt x="540167" y="364544"/>
                </a:cubicBezTo>
                <a:cubicBezTo>
                  <a:pt x="508803" y="346622"/>
                  <a:pt x="541265" y="367629"/>
                  <a:pt x="515453" y="350422"/>
                </a:cubicBezTo>
                <a:cubicBezTo>
                  <a:pt x="513099" y="346891"/>
                  <a:pt x="510115" y="343708"/>
                  <a:pt x="508392" y="339830"/>
                </a:cubicBezTo>
                <a:cubicBezTo>
                  <a:pt x="505369" y="333029"/>
                  <a:pt x="508552" y="320452"/>
                  <a:pt x="501331" y="318647"/>
                </a:cubicBezTo>
                <a:lnTo>
                  <a:pt x="487209" y="315116"/>
                </a:lnTo>
                <a:cubicBezTo>
                  <a:pt x="476573" y="308025"/>
                  <a:pt x="475037" y="306368"/>
                  <a:pt x="462496" y="300994"/>
                </a:cubicBezTo>
                <a:cubicBezTo>
                  <a:pt x="459075" y="299528"/>
                  <a:pt x="455435" y="298641"/>
                  <a:pt x="451904" y="297464"/>
                </a:cubicBezTo>
                <a:cubicBezTo>
                  <a:pt x="421553" y="277229"/>
                  <a:pt x="459954" y="301489"/>
                  <a:pt x="430721" y="286872"/>
                </a:cubicBezTo>
                <a:cubicBezTo>
                  <a:pt x="403352" y="273187"/>
                  <a:pt x="436155" y="285152"/>
                  <a:pt x="409538" y="276281"/>
                </a:cubicBezTo>
                <a:cubicBezTo>
                  <a:pt x="407184" y="272750"/>
                  <a:pt x="405477" y="268690"/>
                  <a:pt x="402477" y="265689"/>
                </a:cubicBezTo>
                <a:cubicBezTo>
                  <a:pt x="388426" y="251637"/>
                  <a:pt x="362798" y="253248"/>
                  <a:pt x="345989" y="251567"/>
                </a:cubicBezTo>
                <a:cubicBezTo>
                  <a:pt x="347166" y="240976"/>
                  <a:pt x="347768" y="230305"/>
                  <a:pt x="349520" y="219793"/>
                </a:cubicBezTo>
                <a:cubicBezTo>
                  <a:pt x="350132" y="216122"/>
                  <a:pt x="353662" y="212872"/>
                  <a:pt x="353050" y="209201"/>
                </a:cubicBezTo>
                <a:cubicBezTo>
                  <a:pt x="351903" y="202322"/>
                  <a:pt x="338770" y="192354"/>
                  <a:pt x="335398" y="188018"/>
                </a:cubicBezTo>
                <a:cubicBezTo>
                  <a:pt x="330188" y="181319"/>
                  <a:pt x="321276" y="166835"/>
                  <a:pt x="321276" y="166835"/>
                </a:cubicBezTo>
                <a:cubicBezTo>
                  <a:pt x="322453" y="163305"/>
                  <a:pt x="324806" y="159965"/>
                  <a:pt x="324806" y="156244"/>
                </a:cubicBezTo>
                <a:cubicBezTo>
                  <a:pt x="324806" y="152522"/>
                  <a:pt x="323601" y="148558"/>
                  <a:pt x="321276" y="145652"/>
                </a:cubicBezTo>
                <a:cubicBezTo>
                  <a:pt x="316299" y="139430"/>
                  <a:pt x="307070" y="137386"/>
                  <a:pt x="300093" y="135061"/>
                </a:cubicBezTo>
                <a:cubicBezTo>
                  <a:pt x="271852" y="116234"/>
                  <a:pt x="305973" y="140943"/>
                  <a:pt x="282440" y="117408"/>
                </a:cubicBezTo>
                <a:cubicBezTo>
                  <a:pt x="275596" y="110563"/>
                  <a:pt x="269872" y="109688"/>
                  <a:pt x="261257" y="106817"/>
                </a:cubicBezTo>
                <a:cubicBezTo>
                  <a:pt x="258903" y="103286"/>
                  <a:pt x="257196" y="99226"/>
                  <a:pt x="254196" y="96225"/>
                </a:cubicBezTo>
                <a:cubicBezTo>
                  <a:pt x="244644" y="86672"/>
                  <a:pt x="231031" y="85745"/>
                  <a:pt x="218891" y="82103"/>
                </a:cubicBezTo>
                <a:cubicBezTo>
                  <a:pt x="211762" y="79964"/>
                  <a:pt x="197708" y="75042"/>
                  <a:pt x="197708" y="75042"/>
                </a:cubicBezTo>
                <a:cubicBezTo>
                  <a:pt x="194178" y="76219"/>
                  <a:pt x="190445" y="76909"/>
                  <a:pt x="187117" y="78573"/>
                </a:cubicBezTo>
                <a:cubicBezTo>
                  <a:pt x="183322" y="80471"/>
                  <a:pt x="180686" y="86466"/>
                  <a:pt x="176525" y="85634"/>
                </a:cubicBezTo>
                <a:cubicBezTo>
                  <a:pt x="172364" y="84802"/>
                  <a:pt x="172657" y="77836"/>
                  <a:pt x="169464" y="75042"/>
                </a:cubicBezTo>
                <a:cubicBezTo>
                  <a:pt x="154523" y="61968"/>
                  <a:pt x="152237" y="62239"/>
                  <a:pt x="137690" y="57390"/>
                </a:cubicBezTo>
                <a:cubicBezTo>
                  <a:pt x="101822" y="69346"/>
                  <a:pt x="123863" y="65583"/>
                  <a:pt x="70610" y="57390"/>
                </a:cubicBezTo>
                <a:cubicBezTo>
                  <a:pt x="67080" y="55036"/>
                  <a:pt x="62373" y="53859"/>
                  <a:pt x="60019" y="50329"/>
                </a:cubicBezTo>
                <a:cubicBezTo>
                  <a:pt x="57327" y="46292"/>
                  <a:pt x="57440" y="40965"/>
                  <a:pt x="56488" y="36207"/>
                </a:cubicBezTo>
                <a:cubicBezTo>
                  <a:pt x="54355" y="25543"/>
                  <a:pt x="55687" y="12264"/>
                  <a:pt x="45897" y="4432"/>
                </a:cubicBezTo>
                <a:cubicBezTo>
                  <a:pt x="42991" y="2107"/>
                  <a:pt x="39016" y="1187"/>
                  <a:pt x="35305" y="902"/>
                </a:cubicBezTo>
                <a:cubicBezTo>
                  <a:pt x="23571" y="0"/>
                  <a:pt x="11768" y="902"/>
                  <a:pt x="0" y="902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3165475" y="3548063"/>
            <a:ext cx="569913" cy="571500"/>
          </a:xfrm>
          <a:custGeom>
            <a:avLst/>
            <a:gdLst>
              <a:gd name="connsiteX0" fmla="*/ 569361 w 569361"/>
              <a:gd name="connsiteY0" fmla="*/ 0 h 570644"/>
              <a:gd name="connsiteX1" fmla="*/ 562300 w 569361"/>
              <a:gd name="connsiteY1" fmla="*/ 10592 h 570644"/>
              <a:gd name="connsiteX2" fmla="*/ 544648 w 569361"/>
              <a:gd name="connsiteY2" fmla="*/ 14122 h 570644"/>
              <a:gd name="connsiteX3" fmla="*/ 534056 w 569361"/>
              <a:gd name="connsiteY3" fmla="*/ 17653 h 570644"/>
              <a:gd name="connsiteX4" fmla="*/ 516404 w 569361"/>
              <a:gd name="connsiteY4" fmla="*/ 35305 h 570644"/>
              <a:gd name="connsiteX5" fmla="*/ 505812 w 569361"/>
              <a:gd name="connsiteY5" fmla="*/ 56488 h 570644"/>
              <a:gd name="connsiteX6" fmla="*/ 488159 w 569361"/>
              <a:gd name="connsiteY6" fmla="*/ 74141 h 570644"/>
              <a:gd name="connsiteX7" fmla="*/ 474037 w 569361"/>
              <a:gd name="connsiteY7" fmla="*/ 88263 h 570644"/>
              <a:gd name="connsiteX8" fmla="*/ 452854 w 569361"/>
              <a:gd name="connsiteY8" fmla="*/ 95324 h 570644"/>
              <a:gd name="connsiteX9" fmla="*/ 442263 w 569361"/>
              <a:gd name="connsiteY9" fmla="*/ 105915 h 570644"/>
              <a:gd name="connsiteX10" fmla="*/ 435202 w 569361"/>
              <a:gd name="connsiteY10" fmla="*/ 116507 h 570644"/>
              <a:gd name="connsiteX11" fmla="*/ 424610 w 569361"/>
              <a:gd name="connsiteY11" fmla="*/ 123568 h 570644"/>
              <a:gd name="connsiteX12" fmla="*/ 417549 w 569361"/>
              <a:gd name="connsiteY12" fmla="*/ 134160 h 570644"/>
              <a:gd name="connsiteX13" fmla="*/ 396366 w 569361"/>
              <a:gd name="connsiteY13" fmla="*/ 144751 h 570644"/>
              <a:gd name="connsiteX14" fmla="*/ 378714 w 569361"/>
              <a:gd name="connsiteY14" fmla="*/ 148282 h 570644"/>
              <a:gd name="connsiteX15" fmla="*/ 368122 w 569361"/>
              <a:gd name="connsiteY15" fmla="*/ 151812 h 570644"/>
              <a:gd name="connsiteX16" fmla="*/ 346939 w 569361"/>
              <a:gd name="connsiteY16" fmla="*/ 165934 h 570644"/>
              <a:gd name="connsiteX17" fmla="*/ 339878 w 569361"/>
              <a:gd name="connsiteY17" fmla="*/ 176526 h 570644"/>
              <a:gd name="connsiteX18" fmla="*/ 325756 w 569361"/>
              <a:gd name="connsiteY18" fmla="*/ 180056 h 570644"/>
              <a:gd name="connsiteX19" fmla="*/ 311634 w 569361"/>
              <a:gd name="connsiteY19" fmla="*/ 187117 h 570644"/>
              <a:gd name="connsiteX20" fmla="*/ 301043 w 569361"/>
              <a:gd name="connsiteY20" fmla="*/ 190648 h 570644"/>
              <a:gd name="connsiteX21" fmla="*/ 279860 w 569361"/>
              <a:gd name="connsiteY21" fmla="*/ 204770 h 570644"/>
              <a:gd name="connsiteX22" fmla="*/ 269268 w 569361"/>
              <a:gd name="connsiteY22" fmla="*/ 215361 h 570644"/>
              <a:gd name="connsiteX23" fmla="*/ 258677 w 569361"/>
              <a:gd name="connsiteY23" fmla="*/ 222422 h 570644"/>
              <a:gd name="connsiteX24" fmla="*/ 244555 w 569361"/>
              <a:gd name="connsiteY24" fmla="*/ 243605 h 570644"/>
              <a:gd name="connsiteX25" fmla="*/ 226902 w 569361"/>
              <a:gd name="connsiteY25" fmla="*/ 264788 h 570644"/>
              <a:gd name="connsiteX26" fmla="*/ 177475 w 569361"/>
              <a:gd name="connsiteY26" fmla="*/ 268319 h 570644"/>
              <a:gd name="connsiteX27" fmla="*/ 156292 w 569361"/>
              <a:gd name="connsiteY27" fmla="*/ 282441 h 570644"/>
              <a:gd name="connsiteX28" fmla="*/ 145701 w 569361"/>
              <a:gd name="connsiteY28" fmla="*/ 289502 h 570644"/>
              <a:gd name="connsiteX29" fmla="*/ 142170 w 569361"/>
              <a:gd name="connsiteY29" fmla="*/ 300093 h 570644"/>
              <a:gd name="connsiteX30" fmla="*/ 113926 w 569361"/>
              <a:gd name="connsiteY30" fmla="*/ 324807 h 570644"/>
              <a:gd name="connsiteX31" fmla="*/ 103335 w 569361"/>
              <a:gd name="connsiteY31" fmla="*/ 328337 h 570644"/>
              <a:gd name="connsiteX32" fmla="*/ 96274 w 569361"/>
              <a:gd name="connsiteY32" fmla="*/ 338929 h 570644"/>
              <a:gd name="connsiteX33" fmla="*/ 85682 w 569361"/>
              <a:gd name="connsiteY33" fmla="*/ 388356 h 570644"/>
              <a:gd name="connsiteX34" fmla="*/ 75091 w 569361"/>
              <a:gd name="connsiteY34" fmla="*/ 395417 h 570644"/>
              <a:gd name="connsiteX35" fmla="*/ 71560 w 569361"/>
              <a:gd name="connsiteY35" fmla="*/ 406008 h 570644"/>
              <a:gd name="connsiteX36" fmla="*/ 60969 w 569361"/>
              <a:gd name="connsiteY36" fmla="*/ 409539 h 570644"/>
              <a:gd name="connsiteX37" fmla="*/ 39786 w 569361"/>
              <a:gd name="connsiteY37" fmla="*/ 427191 h 570644"/>
              <a:gd name="connsiteX38" fmla="*/ 25664 w 569361"/>
              <a:gd name="connsiteY38" fmla="*/ 448374 h 570644"/>
              <a:gd name="connsiteX39" fmla="*/ 22133 w 569361"/>
              <a:gd name="connsiteY39" fmla="*/ 458966 h 570644"/>
              <a:gd name="connsiteX40" fmla="*/ 8011 w 569361"/>
              <a:gd name="connsiteY40" fmla="*/ 480149 h 570644"/>
              <a:gd name="connsiteX41" fmla="*/ 950 w 569361"/>
              <a:gd name="connsiteY41" fmla="*/ 494271 h 570644"/>
              <a:gd name="connsiteX42" fmla="*/ 11542 w 569361"/>
              <a:gd name="connsiteY42" fmla="*/ 557820 h 570644"/>
              <a:gd name="connsiteX43" fmla="*/ 22133 w 569361"/>
              <a:gd name="connsiteY43" fmla="*/ 568411 h 57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69361" h="570644">
                <a:moveTo>
                  <a:pt x="569361" y="0"/>
                </a:moveTo>
                <a:cubicBezTo>
                  <a:pt x="567007" y="3531"/>
                  <a:pt x="565984" y="8487"/>
                  <a:pt x="562300" y="10592"/>
                </a:cubicBezTo>
                <a:cubicBezTo>
                  <a:pt x="557090" y="13569"/>
                  <a:pt x="550469" y="12667"/>
                  <a:pt x="544648" y="14122"/>
                </a:cubicBezTo>
                <a:cubicBezTo>
                  <a:pt x="541037" y="15025"/>
                  <a:pt x="537587" y="16476"/>
                  <a:pt x="534056" y="17653"/>
                </a:cubicBezTo>
                <a:cubicBezTo>
                  <a:pt x="515224" y="45900"/>
                  <a:pt x="539943" y="11765"/>
                  <a:pt x="516404" y="35305"/>
                </a:cubicBezTo>
                <a:cubicBezTo>
                  <a:pt x="493188" y="58522"/>
                  <a:pt x="523043" y="33515"/>
                  <a:pt x="505812" y="56488"/>
                </a:cubicBezTo>
                <a:cubicBezTo>
                  <a:pt x="500819" y="63145"/>
                  <a:pt x="494043" y="68257"/>
                  <a:pt x="488159" y="74141"/>
                </a:cubicBezTo>
                <a:cubicBezTo>
                  <a:pt x="483452" y="78848"/>
                  <a:pt x="480353" y="86158"/>
                  <a:pt x="474037" y="88263"/>
                </a:cubicBezTo>
                <a:lnTo>
                  <a:pt x="452854" y="95324"/>
                </a:lnTo>
                <a:cubicBezTo>
                  <a:pt x="449324" y="98854"/>
                  <a:pt x="445459" y="102079"/>
                  <a:pt x="442263" y="105915"/>
                </a:cubicBezTo>
                <a:cubicBezTo>
                  <a:pt x="439547" y="109175"/>
                  <a:pt x="438202" y="113507"/>
                  <a:pt x="435202" y="116507"/>
                </a:cubicBezTo>
                <a:cubicBezTo>
                  <a:pt x="432202" y="119507"/>
                  <a:pt x="428141" y="121214"/>
                  <a:pt x="424610" y="123568"/>
                </a:cubicBezTo>
                <a:cubicBezTo>
                  <a:pt x="422256" y="127099"/>
                  <a:pt x="420549" y="131159"/>
                  <a:pt x="417549" y="134160"/>
                </a:cubicBezTo>
                <a:cubicBezTo>
                  <a:pt x="411795" y="139914"/>
                  <a:pt x="404025" y="142836"/>
                  <a:pt x="396366" y="144751"/>
                </a:cubicBezTo>
                <a:cubicBezTo>
                  <a:pt x="390545" y="146206"/>
                  <a:pt x="384535" y="146827"/>
                  <a:pt x="378714" y="148282"/>
                </a:cubicBezTo>
                <a:cubicBezTo>
                  <a:pt x="375104" y="149185"/>
                  <a:pt x="371653" y="150635"/>
                  <a:pt x="368122" y="151812"/>
                </a:cubicBezTo>
                <a:cubicBezTo>
                  <a:pt x="361061" y="156519"/>
                  <a:pt x="351646" y="158873"/>
                  <a:pt x="346939" y="165934"/>
                </a:cubicBezTo>
                <a:cubicBezTo>
                  <a:pt x="344585" y="169465"/>
                  <a:pt x="343409" y="174172"/>
                  <a:pt x="339878" y="176526"/>
                </a:cubicBezTo>
                <a:cubicBezTo>
                  <a:pt x="335841" y="179217"/>
                  <a:pt x="330463" y="178879"/>
                  <a:pt x="325756" y="180056"/>
                </a:cubicBezTo>
                <a:cubicBezTo>
                  <a:pt x="321049" y="182410"/>
                  <a:pt x="316471" y="185044"/>
                  <a:pt x="311634" y="187117"/>
                </a:cubicBezTo>
                <a:cubicBezTo>
                  <a:pt x="308214" y="188583"/>
                  <a:pt x="304139" y="188584"/>
                  <a:pt x="301043" y="190648"/>
                </a:cubicBezTo>
                <a:cubicBezTo>
                  <a:pt x="274597" y="208279"/>
                  <a:pt x="305043" y="196374"/>
                  <a:pt x="279860" y="204770"/>
                </a:cubicBezTo>
                <a:cubicBezTo>
                  <a:pt x="276329" y="208300"/>
                  <a:pt x="273104" y="212165"/>
                  <a:pt x="269268" y="215361"/>
                </a:cubicBezTo>
                <a:cubicBezTo>
                  <a:pt x="266008" y="218077"/>
                  <a:pt x="261471" y="219229"/>
                  <a:pt x="258677" y="222422"/>
                </a:cubicBezTo>
                <a:cubicBezTo>
                  <a:pt x="253089" y="228809"/>
                  <a:pt x="249262" y="236544"/>
                  <a:pt x="244555" y="243605"/>
                </a:cubicBezTo>
                <a:cubicBezTo>
                  <a:pt x="241708" y="247876"/>
                  <a:pt x="232277" y="263523"/>
                  <a:pt x="226902" y="264788"/>
                </a:cubicBezTo>
                <a:cubicBezTo>
                  <a:pt x="210823" y="268571"/>
                  <a:pt x="193951" y="267142"/>
                  <a:pt x="177475" y="268319"/>
                </a:cubicBezTo>
                <a:lnTo>
                  <a:pt x="156292" y="282441"/>
                </a:lnTo>
                <a:lnTo>
                  <a:pt x="145701" y="289502"/>
                </a:lnTo>
                <a:cubicBezTo>
                  <a:pt x="144524" y="293032"/>
                  <a:pt x="143977" y="296840"/>
                  <a:pt x="142170" y="300093"/>
                </a:cubicBezTo>
                <a:cubicBezTo>
                  <a:pt x="127765" y="326020"/>
                  <a:pt x="134903" y="318813"/>
                  <a:pt x="113926" y="324807"/>
                </a:cubicBezTo>
                <a:cubicBezTo>
                  <a:pt x="110348" y="325829"/>
                  <a:pt x="106865" y="327160"/>
                  <a:pt x="103335" y="328337"/>
                </a:cubicBezTo>
                <a:cubicBezTo>
                  <a:pt x="100981" y="331868"/>
                  <a:pt x="97228" y="334794"/>
                  <a:pt x="96274" y="338929"/>
                </a:cubicBezTo>
                <a:cubicBezTo>
                  <a:pt x="91974" y="357564"/>
                  <a:pt x="98142" y="373404"/>
                  <a:pt x="85682" y="388356"/>
                </a:cubicBezTo>
                <a:cubicBezTo>
                  <a:pt x="82966" y="391616"/>
                  <a:pt x="78621" y="393063"/>
                  <a:pt x="75091" y="395417"/>
                </a:cubicBezTo>
                <a:cubicBezTo>
                  <a:pt x="73914" y="398947"/>
                  <a:pt x="74191" y="403377"/>
                  <a:pt x="71560" y="406008"/>
                </a:cubicBezTo>
                <a:cubicBezTo>
                  <a:pt x="68929" y="408639"/>
                  <a:pt x="64297" y="407875"/>
                  <a:pt x="60969" y="409539"/>
                </a:cubicBezTo>
                <a:cubicBezTo>
                  <a:pt x="53551" y="413248"/>
                  <a:pt x="44756" y="420801"/>
                  <a:pt x="39786" y="427191"/>
                </a:cubicBezTo>
                <a:cubicBezTo>
                  <a:pt x="34576" y="433890"/>
                  <a:pt x="28348" y="440323"/>
                  <a:pt x="25664" y="448374"/>
                </a:cubicBezTo>
                <a:cubicBezTo>
                  <a:pt x="24487" y="451905"/>
                  <a:pt x="23940" y="455713"/>
                  <a:pt x="22133" y="458966"/>
                </a:cubicBezTo>
                <a:cubicBezTo>
                  <a:pt x="18012" y="466384"/>
                  <a:pt x="11806" y="472559"/>
                  <a:pt x="8011" y="480149"/>
                </a:cubicBezTo>
                <a:lnTo>
                  <a:pt x="950" y="494271"/>
                </a:lnTo>
                <a:cubicBezTo>
                  <a:pt x="5099" y="544057"/>
                  <a:pt x="0" y="523192"/>
                  <a:pt x="11542" y="557820"/>
                </a:cubicBezTo>
                <a:cubicBezTo>
                  <a:pt x="15817" y="570644"/>
                  <a:pt x="11351" y="568411"/>
                  <a:pt x="22133" y="568411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>
            <a:off x="3446463" y="3530600"/>
            <a:ext cx="153987" cy="120650"/>
          </a:xfrm>
          <a:custGeom>
            <a:avLst/>
            <a:gdLst>
              <a:gd name="connsiteX0" fmla="*/ 0 w 155342"/>
              <a:gd name="connsiteY0" fmla="*/ 0 h 121016"/>
              <a:gd name="connsiteX1" fmla="*/ 24713 w 155342"/>
              <a:gd name="connsiteY1" fmla="*/ 14122 h 121016"/>
              <a:gd name="connsiteX2" fmla="*/ 28244 w 155342"/>
              <a:gd name="connsiteY2" fmla="*/ 24713 h 121016"/>
              <a:gd name="connsiteX3" fmla="*/ 49427 w 155342"/>
              <a:gd name="connsiteY3" fmla="*/ 31774 h 121016"/>
              <a:gd name="connsiteX4" fmla="*/ 60018 w 155342"/>
              <a:gd name="connsiteY4" fmla="*/ 35305 h 121016"/>
              <a:gd name="connsiteX5" fmla="*/ 63549 w 155342"/>
              <a:gd name="connsiteY5" fmla="*/ 49427 h 121016"/>
              <a:gd name="connsiteX6" fmla="*/ 81201 w 155342"/>
              <a:gd name="connsiteY6" fmla="*/ 74140 h 121016"/>
              <a:gd name="connsiteX7" fmla="*/ 102384 w 155342"/>
              <a:gd name="connsiteY7" fmla="*/ 77671 h 121016"/>
              <a:gd name="connsiteX8" fmla="*/ 127098 w 155342"/>
              <a:gd name="connsiteY8" fmla="*/ 95323 h 121016"/>
              <a:gd name="connsiteX9" fmla="*/ 141220 w 155342"/>
              <a:gd name="connsiteY9" fmla="*/ 98854 h 121016"/>
              <a:gd name="connsiteX10" fmla="*/ 148281 w 155342"/>
              <a:gd name="connsiteY10" fmla="*/ 109445 h 121016"/>
              <a:gd name="connsiteX11" fmla="*/ 151811 w 155342"/>
              <a:gd name="connsiteY11" fmla="*/ 120037 h 121016"/>
              <a:gd name="connsiteX12" fmla="*/ 155342 w 155342"/>
              <a:gd name="connsiteY12" fmla="*/ 120037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342" h="121016">
                <a:moveTo>
                  <a:pt x="0" y="0"/>
                </a:moveTo>
                <a:cubicBezTo>
                  <a:pt x="10559" y="3519"/>
                  <a:pt x="16491" y="4256"/>
                  <a:pt x="24713" y="14122"/>
                </a:cubicBezTo>
                <a:cubicBezTo>
                  <a:pt x="27095" y="16981"/>
                  <a:pt x="25216" y="22550"/>
                  <a:pt x="28244" y="24713"/>
                </a:cubicBezTo>
                <a:cubicBezTo>
                  <a:pt x="34301" y="29039"/>
                  <a:pt x="42366" y="29420"/>
                  <a:pt x="49427" y="31774"/>
                </a:cubicBezTo>
                <a:lnTo>
                  <a:pt x="60018" y="35305"/>
                </a:lnTo>
                <a:cubicBezTo>
                  <a:pt x="61195" y="40012"/>
                  <a:pt x="62155" y="44779"/>
                  <a:pt x="63549" y="49427"/>
                </a:cubicBezTo>
                <a:cubicBezTo>
                  <a:pt x="69644" y="69742"/>
                  <a:pt x="64620" y="70455"/>
                  <a:pt x="81201" y="74140"/>
                </a:cubicBezTo>
                <a:cubicBezTo>
                  <a:pt x="88189" y="75693"/>
                  <a:pt x="95323" y="76494"/>
                  <a:pt x="102384" y="77671"/>
                </a:cubicBezTo>
                <a:cubicBezTo>
                  <a:pt x="103992" y="78877"/>
                  <a:pt x="123082" y="93602"/>
                  <a:pt x="127098" y="95323"/>
                </a:cubicBezTo>
                <a:cubicBezTo>
                  <a:pt x="131558" y="97234"/>
                  <a:pt x="136513" y="97677"/>
                  <a:pt x="141220" y="98854"/>
                </a:cubicBezTo>
                <a:cubicBezTo>
                  <a:pt x="143574" y="102384"/>
                  <a:pt x="146384" y="105650"/>
                  <a:pt x="148281" y="109445"/>
                </a:cubicBezTo>
                <a:cubicBezTo>
                  <a:pt x="149945" y="112774"/>
                  <a:pt x="149747" y="116940"/>
                  <a:pt x="151811" y="120037"/>
                </a:cubicBezTo>
                <a:cubicBezTo>
                  <a:pt x="152464" y="121016"/>
                  <a:pt x="154165" y="120037"/>
                  <a:pt x="15534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>
            <a:off x="3187700" y="4437063"/>
            <a:ext cx="209550" cy="685800"/>
          </a:xfrm>
          <a:custGeom>
            <a:avLst/>
            <a:gdLst>
              <a:gd name="connsiteX0" fmla="*/ 183586 w 209049"/>
              <a:gd name="connsiteY0" fmla="*/ 0 h 684917"/>
              <a:gd name="connsiteX1" fmla="*/ 201239 w 209049"/>
              <a:gd name="connsiteY1" fmla="*/ 17652 h 684917"/>
              <a:gd name="connsiteX2" fmla="*/ 197708 w 209049"/>
              <a:gd name="connsiteY2" fmla="*/ 42366 h 684917"/>
              <a:gd name="connsiteX3" fmla="*/ 194178 w 209049"/>
              <a:gd name="connsiteY3" fmla="*/ 74140 h 684917"/>
              <a:gd name="connsiteX4" fmla="*/ 197708 w 209049"/>
              <a:gd name="connsiteY4" fmla="*/ 95323 h 684917"/>
              <a:gd name="connsiteX5" fmla="*/ 204769 w 209049"/>
              <a:gd name="connsiteY5" fmla="*/ 105915 h 684917"/>
              <a:gd name="connsiteX6" fmla="*/ 208300 w 209049"/>
              <a:gd name="connsiteY6" fmla="*/ 120037 h 684917"/>
              <a:gd name="connsiteX7" fmla="*/ 204769 w 209049"/>
              <a:gd name="connsiteY7" fmla="*/ 130628 h 684917"/>
              <a:gd name="connsiteX8" fmla="*/ 197708 w 209049"/>
              <a:gd name="connsiteY8" fmla="*/ 137690 h 684917"/>
              <a:gd name="connsiteX9" fmla="*/ 183586 w 209049"/>
              <a:gd name="connsiteY9" fmla="*/ 183586 h 684917"/>
              <a:gd name="connsiteX10" fmla="*/ 169464 w 209049"/>
              <a:gd name="connsiteY10" fmla="*/ 187117 h 684917"/>
              <a:gd name="connsiteX11" fmla="*/ 158873 w 209049"/>
              <a:gd name="connsiteY11" fmla="*/ 194178 h 684917"/>
              <a:gd name="connsiteX12" fmla="*/ 158873 w 209049"/>
              <a:gd name="connsiteY12" fmla="*/ 218891 h 684917"/>
              <a:gd name="connsiteX13" fmla="*/ 165934 w 209049"/>
              <a:gd name="connsiteY13" fmla="*/ 240074 h 684917"/>
              <a:gd name="connsiteX14" fmla="*/ 141220 w 209049"/>
              <a:gd name="connsiteY14" fmla="*/ 254196 h 684917"/>
              <a:gd name="connsiteX15" fmla="*/ 134159 w 209049"/>
              <a:gd name="connsiteY15" fmla="*/ 264788 h 684917"/>
              <a:gd name="connsiteX16" fmla="*/ 130629 w 209049"/>
              <a:gd name="connsiteY16" fmla="*/ 275379 h 684917"/>
              <a:gd name="connsiteX17" fmla="*/ 137690 w 209049"/>
              <a:gd name="connsiteY17" fmla="*/ 303623 h 684917"/>
              <a:gd name="connsiteX18" fmla="*/ 141220 w 209049"/>
              <a:gd name="connsiteY18" fmla="*/ 317745 h 684917"/>
              <a:gd name="connsiteX19" fmla="*/ 137690 w 209049"/>
              <a:gd name="connsiteY19" fmla="*/ 335398 h 684917"/>
              <a:gd name="connsiteX20" fmla="*/ 123568 w 209049"/>
              <a:gd name="connsiteY20" fmla="*/ 342459 h 684917"/>
              <a:gd name="connsiteX21" fmla="*/ 112976 w 209049"/>
              <a:gd name="connsiteY21" fmla="*/ 398947 h 684917"/>
              <a:gd name="connsiteX22" fmla="*/ 98854 w 209049"/>
              <a:gd name="connsiteY22" fmla="*/ 441313 h 684917"/>
              <a:gd name="connsiteX23" fmla="*/ 84732 w 209049"/>
              <a:gd name="connsiteY23" fmla="*/ 462496 h 684917"/>
              <a:gd name="connsiteX24" fmla="*/ 81202 w 209049"/>
              <a:gd name="connsiteY24" fmla="*/ 473087 h 684917"/>
              <a:gd name="connsiteX25" fmla="*/ 70610 w 209049"/>
              <a:gd name="connsiteY25" fmla="*/ 494270 h 684917"/>
              <a:gd name="connsiteX26" fmla="*/ 74141 w 209049"/>
              <a:gd name="connsiteY26" fmla="*/ 515453 h 684917"/>
              <a:gd name="connsiteX27" fmla="*/ 81202 w 209049"/>
              <a:gd name="connsiteY27" fmla="*/ 536636 h 684917"/>
              <a:gd name="connsiteX28" fmla="*/ 84732 w 209049"/>
              <a:gd name="connsiteY28" fmla="*/ 550758 h 684917"/>
              <a:gd name="connsiteX29" fmla="*/ 91793 w 209049"/>
              <a:gd name="connsiteY29" fmla="*/ 571941 h 684917"/>
              <a:gd name="connsiteX30" fmla="*/ 74141 w 209049"/>
              <a:gd name="connsiteY30" fmla="*/ 586063 h 684917"/>
              <a:gd name="connsiteX31" fmla="*/ 70610 w 209049"/>
              <a:gd name="connsiteY31" fmla="*/ 600185 h 684917"/>
              <a:gd name="connsiteX32" fmla="*/ 49427 w 209049"/>
              <a:gd name="connsiteY32" fmla="*/ 607246 h 684917"/>
              <a:gd name="connsiteX33" fmla="*/ 38836 w 209049"/>
              <a:gd name="connsiteY33" fmla="*/ 617838 h 684917"/>
              <a:gd name="connsiteX34" fmla="*/ 31775 w 209049"/>
              <a:gd name="connsiteY34" fmla="*/ 639021 h 684917"/>
              <a:gd name="connsiteX35" fmla="*/ 28244 w 209049"/>
              <a:gd name="connsiteY35" fmla="*/ 663734 h 684917"/>
              <a:gd name="connsiteX36" fmla="*/ 7061 w 209049"/>
              <a:gd name="connsiteY36" fmla="*/ 677856 h 684917"/>
              <a:gd name="connsiteX37" fmla="*/ 0 w 209049"/>
              <a:gd name="connsiteY37" fmla="*/ 684917 h 68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9049" h="684917">
                <a:moveTo>
                  <a:pt x="183586" y="0"/>
                </a:moveTo>
                <a:cubicBezTo>
                  <a:pt x="189133" y="3698"/>
                  <a:pt x="200399" y="9246"/>
                  <a:pt x="201239" y="17652"/>
                </a:cubicBezTo>
                <a:cubicBezTo>
                  <a:pt x="202067" y="25932"/>
                  <a:pt x="198740" y="34109"/>
                  <a:pt x="197708" y="42366"/>
                </a:cubicBezTo>
                <a:cubicBezTo>
                  <a:pt x="196386" y="52940"/>
                  <a:pt x="195355" y="63549"/>
                  <a:pt x="194178" y="74140"/>
                </a:cubicBezTo>
                <a:cubicBezTo>
                  <a:pt x="195355" y="81201"/>
                  <a:pt x="195444" y="88532"/>
                  <a:pt x="197708" y="95323"/>
                </a:cubicBezTo>
                <a:cubicBezTo>
                  <a:pt x="199050" y="99349"/>
                  <a:pt x="203097" y="102015"/>
                  <a:pt x="204769" y="105915"/>
                </a:cubicBezTo>
                <a:cubicBezTo>
                  <a:pt x="206680" y="110375"/>
                  <a:pt x="207123" y="115330"/>
                  <a:pt x="208300" y="120037"/>
                </a:cubicBezTo>
                <a:cubicBezTo>
                  <a:pt x="207123" y="123567"/>
                  <a:pt x="206684" y="127437"/>
                  <a:pt x="204769" y="130628"/>
                </a:cubicBezTo>
                <a:cubicBezTo>
                  <a:pt x="203056" y="133482"/>
                  <a:pt x="198405" y="134435"/>
                  <a:pt x="197708" y="137690"/>
                </a:cubicBezTo>
                <a:cubicBezTo>
                  <a:pt x="188436" y="180964"/>
                  <a:pt x="209049" y="176311"/>
                  <a:pt x="183586" y="183586"/>
                </a:cubicBezTo>
                <a:cubicBezTo>
                  <a:pt x="178920" y="184919"/>
                  <a:pt x="174171" y="185940"/>
                  <a:pt x="169464" y="187117"/>
                </a:cubicBezTo>
                <a:cubicBezTo>
                  <a:pt x="165934" y="189471"/>
                  <a:pt x="161524" y="190865"/>
                  <a:pt x="158873" y="194178"/>
                </a:cubicBezTo>
                <a:cubicBezTo>
                  <a:pt x="152368" y="202309"/>
                  <a:pt x="156316" y="210368"/>
                  <a:pt x="158873" y="218891"/>
                </a:cubicBezTo>
                <a:cubicBezTo>
                  <a:pt x="161012" y="226020"/>
                  <a:pt x="165934" y="240074"/>
                  <a:pt x="165934" y="240074"/>
                </a:cubicBezTo>
                <a:cubicBezTo>
                  <a:pt x="158416" y="262626"/>
                  <a:pt x="169389" y="240112"/>
                  <a:pt x="141220" y="254196"/>
                </a:cubicBezTo>
                <a:cubicBezTo>
                  <a:pt x="137425" y="256094"/>
                  <a:pt x="136513" y="261257"/>
                  <a:pt x="134159" y="264788"/>
                </a:cubicBezTo>
                <a:cubicBezTo>
                  <a:pt x="132982" y="268318"/>
                  <a:pt x="130629" y="271658"/>
                  <a:pt x="130629" y="275379"/>
                </a:cubicBezTo>
                <a:cubicBezTo>
                  <a:pt x="130629" y="286154"/>
                  <a:pt x="134903" y="293868"/>
                  <a:pt x="137690" y="303623"/>
                </a:cubicBezTo>
                <a:cubicBezTo>
                  <a:pt x="139023" y="308288"/>
                  <a:pt x="140043" y="313038"/>
                  <a:pt x="141220" y="317745"/>
                </a:cubicBezTo>
                <a:cubicBezTo>
                  <a:pt x="140043" y="323629"/>
                  <a:pt x="141178" y="330515"/>
                  <a:pt x="137690" y="335398"/>
                </a:cubicBezTo>
                <a:cubicBezTo>
                  <a:pt x="134631" y="339681"/>
                  <a:pt x="125232" y="337466"/>
                  <a:pt x="123568" y="342459"/>
                </a:cubicBezTo>
                <a:cubicBezTo>
                  <a:pt x="94003" y="431150"/>
                  <a:pt x="135657" y="364923"/>
                  <a:pt x="112976" y="398947"/>
                </a:cubicBezTo>
                <a:cubicBezTo>
                  <a:pt x="105962" y="469093"/>
                  <a:pt x="120385" y="416706"/>
                  <a:pt x="98854" y="441313"/>
                </a:cubicBezTo>
                <a:cubicBezTo>
                  <a:pt x="93266" y="447700"/>
                  <a:pt x="84732" y="462496"/>
                  <a:pt x="84732" y="462496"/>
                </a:cubicBezTo>
                <a:cubicBezTo>
                  <a:pt x="83555" y="466026"/>
                  <a:pt x="82866" y="469759"/>
                  <a:pt x="81202" y="473087"/>
                </a:cubicBezTo>
                <a:cubicBezTo>
                  <a:pt x="67511" y="500470"/>
                  <a:pt x="79487" y="467643"/>
                  <a:pt x="70610" y="494270"/>
                </a:cubicBezTo>
                <a:cubicBezTo>
                  <a:pt x="71787" y="501331"/>
                  <a:pt x="72405" y="508508"/>
                  <a:pt x="74141" y="515453"/>
                </a:cubicBezTo>
                <a:cubicBezTo>
                  <a:pt x="75946" y="522674"/>
                  <a:pt x="79397" y="529415"/>
                  <a:pt x="81202" y="536636"/>
                </a:cubicBezTo>
                <a:cubicBezTo>
                  <a:pt x="82379" y="541343"/>
                  <a:pt x="83338" y="546110"/>
                  <a:pt x="84732" y="550758"/>
                </a:cubicBezTo>
                <a:cubicBezTo>
                  <a:pt x="86871" y="557887"/>
                  <a:pt x="91793" y="571941"/>
                  <a:pt x="91793" y="571941"/>
                </a:cubicBezTo>
                <a:cubicBezTo>
                  <a:pt x="80512" y="575702"/>
                  <a:pt x="79464" y="573643"/>
                  <a:pt x="74141" y="586063"/>
                </a:cubicBezTo>
                <a:cubicBezTo>
                  <a:pt x="72229" y="590523"/>
                  <a:pt x="74294" y="597027"/>
                  <a:pt x="70610" y="600185"/>
                </a:cubicBezTo>
                <a:cubicBezTo>
                  <a:pt x="64959" y="605029"/>
                  <a:pt x="49427" y="607246"/>
                  <a:pt x="49427" y="607246"/>
                </a:cubicBezTo>
                <a:cubicBezTo>
                  <a:pt x="45897" y="610777"/>
                  <a:pt x="41261" y="613473"/>
                  <a:pt x="38836" y="617838"/>
                </a:cubicBezTo>
                <a:cubicBezTo>
                  <a:pt x="35222" y="624344"/>
                  <a:pt x="31775" y="639021"/>
                  <a:pt x="31775" y="639021"/>
                </a:cubicBezTo>
                <a:cubicBezTo>
                  <a:pt x="30598" y="647259"/>
                  <a:pt x="32712" y="656714"/>
                  <a:pt x="28244" y="663734"/>
                </a:cubicBezTo>
                <a:cubicBezTo>
                  <a:pt x="23688" y="670893"/>
                  <a:pt x="13062" y="671855"/>
                  <a:pt x="7061" y="677856"/>
                </a:cubicBezTo>
                <a:lnTo>
                  <a:pt x="0" y="684917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>
            <a:off x="4324350" y="3422650"/>
            <a:ext cx="571500" cy="973138"/>
          </a:xfrm>
          <a:custGeom>
            <a:avLst/>
            <a:gdLst>
              <a:gd name="connsiteX0" fmla="*/ 565073 w 571350"/>
              <a:gd name="connsiteY0" fmla="*/ 2092 h 972980"/>
              <a:gd name="connsiteX1" fmla="*/ 533299 w 571350"/>
              <a:gd name="connsiteY1" fmla="*/ 12683 h 972980"/>
              <a:gd name="connsiteX2" fmla="*/ 522707 w 571350"/>
              <a:gd name="connsiteY2" fmla="*/ 19744 h 972980"/>
              <a:gd name="connsiteX3" fmla="*/ 515646 w 571350"/>
              <a:gd name="connsiteY3" fmla="*/ 30336 h 972980"/>
              <a:gd name="connsiteX4" fmla="*/ 494463 w 571350"/>
              <a:gd name="connsiteY4" fmla="*/ 47988 h 972980"/>
              <a:gd name="connsiteX5" fmla="*/ 483872 w 571350"/>
              <a:gd name="connsiteY5" fmla="*/ 51519 h 972980"/>
              <a:gd name="connsiteX6" fmla="*/ 473280 w 571350"/>
              <a:gd name="connsiteY6" fmla="*/ 62110 h 972980"/>
              <a:gd name="connsiteX7" fmla="*/ 469750 w 571350"/>
              <a:gd name="connsiteY7" fmla="*/ 72702 h 972980"/>
              <a:gd name="connsiteX8" fmla="*/ 462689 w 571350"/>
              <a:gd name="connsiteY8" fmla="*/ 100946 h 972980"/>
              <a:gd name="connsiteX9" fmla="*/ 455628 w 571350"/>
              <a:gd name="connsiteY9" fmla="*/ 111537 h 972980"/>
              <a:gd name="connsiteX10" fmla="*/ 434445 w 571350"/>
              <a:gd name="connsiteY10" fmla="*/ 118598 h 972980"/>
              <a:gd name="connsiteX11" fmla="*/ 409731 w 571350"/>
              <a:gd name="connsiteY11" fmla="*/ 118598 h 972980"/>
              <a:gd name="connsiteX12" fmla="*/ 395609 w 571350"/>
              <a:gd name="connsiteY12" fmla="*/ 136251 h 972980"/>
              <a:gd name="connsiteX13" fmla="*/ 374426 w 571350"/>
              <a:gd name="connsiteY13" fmla="*/ 139781 h 972980"/>
              <a:gd name="connsiteX14" fmla="*/ 363835 w 571350"/>
              <a:gd name="connsiteY14" fmla="*/ 143312 h 972980"/>
              <a:gd name="connsiteX15" fmla="*/ 339121 w 571350"/>
              <a:gd name="connsiteY15" fmla="*/ 150373 h 972980"/>
              <a:gd name="connsiteX16" fmla="*/ 328530 w 571350"/>
              <a:gd name="connsiteY16" fmla="*/ 157434 h 972980"/>
              <a:gd name="connsiteX17" fmla="*/ 324999 w 571350"/>
              <a:gd name="connsiteY17" fmla="*/ 168025 h 972980"/>
              <a:gd name="connsiteX18" fmla="*/ 310877 w 571350"/>
              <a:gd name="connsiteY18" fmla="*/ 189208 h 972980"/>
              <a:gd name="connsiteX19" fmla="*/ 307347 w 571350"/>
              <a:gd name="connsiteY19" fmla="*/ 199800 h 972980"/>
              <a:gd name="connsiteX20" fmla="*/ 317938 w 571350"/>
              <a:gd name="connsiteY20" fmla="*/ 238636 h 972980"/>
              <a:gd name="connsiteX21" fmla="*/ 328530 w 571350"/>
              <a:gd name="connsiteY21" fmla="*/ 242166 h 972980"/>
              <a:gd name="connsiteX22" fmla="*/ 335591 w 571350"/>
              <a:gd name="connsiteY22" fmla="*/ 252758 h 972980"/>
              <a:gd name="connsiteX23" fmla="*/ 328530 w 571350"/>
              <a:gd name="connsiteY23" fmla="*/ 266880 h 972980"/>
              <a:gd name="connsiteX24" fmla="*/ 324999 w 571350"/>
              <a:gd name="connsiteY24" fmla="*/ 277471 h 972980"/>
              <a:gd name="connsiteX25" fmla="*/ 303816 w 571350"/>
              <a:gd name="connsiteY25" fmla="*/ 288063 h 972980"/>
              <a:gd name="connsiteX26" fmla="*/ 293225 w 571350"/>
              <a:gd name="connsiteY26" fmla="*/ 298654 h 972980"/>
              <a:gd name="connsiteX27" fmla="*/ 279103 w 571350"/>
              <a:gd name="connsiteY27" fmla="*/ 337490 h 972980"/>
              <a:gd name="connsiteX28" fmla="*/ 272042 w 571350"/>
              <a:gd name="connsiteY28" fmla="*/ 348081 h 972980"/>
              <a:gd name="connsiteX29" fmla="*/ 261450 w 571350"/>
              <a:gd name="connsiteY29" fmla="*/ 358673 h 972980"/>
              <a:gd name="connsiteX30" fmla="*/ 257920 w 571350"/>
              <a:gd name="connsiteY30" fmla="*/ 369264 h 972980"/>
              <a:gd name="connsiteX31" fmla="*/ 247328 w 571350"/>
              <a:gd name="connsiteY31" fmla="*/ 383386 h 972980"/>
              <a:gd name="connsiteX32" fmla="*/ 222614 w 571350"/>
              <a:gd name="connsiteY32" fmla="*/ 411630 h 972980"/>
              <a:gd name="connsiteX33" fmla="*/ 215553 w 571350"/>
              <a:gd name="connsiteY33" fmla="*/ 422222 h 972980"/>
              <a:gd name="connsiteX34" fmla="*/ 208492 w 571350"/>
              <a:gd name="connsiteY34" fmla="*/ 436344 h 972980"/>
              <a:gd name="connsiteX35" fmla="*/ 197901 w 571350"/>
              <a:gd name="connsiteY35" fmla="*/ 439874 h 972980"/>
              <a:gd name="connsiteX36" fmla="*/ 190840 w 571350"/>
              <a:gd name="connsiteY36" fmla="*/ 450466 h 972980"/>
              <a:gd name="connsiteX37" fmla="*/ 166126 w 571350"/>
              <a:gd name="connsiteY37" fmla="*/ 464588 h 972980"/>
              <a:gd name="connsiteX38" fmla="*/ 162596 w 571350"/>
              <a:gd name="connsiteY38" fmla="*/ 478710 h 972980"/>
              <a:gd name="connsiteX39" fmla="*/ 148474 w 571350"/>
              <a:gd name="connsiteY39" fmla="*/ 496362 h 972980"/>
              <a:gd name="connsiteX40" fmla="*/ 148474 w 571350"/>
              <a:gd name="connsiteY40" fmla="*/ 517545 h 972980"/>
              <a:gd name="connsiteX41" fmla="*/ 137882 w 571350"/>
              <a:gd name="connsiteY41" fmla="*/ 521076 h 972980"/>
              <a:gd name="connsiteX42" fmla="*/ 130821 w 571350"/>
              <a:gd name="connsiteY42" fmla="*/ 531667 h 972980"/>
              <a:gd name="connsiteX43" fmla="*/ 148474 w 571350"/>
              <a:gd name="connsiteY43" fmla="*/ 545789 h 972980"/>
              <a:gd name="connsiteX44" fmla="*/ 137882 w 571350"/>
              <a:gd name="connsiteY44" fmla="*/ 556381 h 972980"/>
              <a:gd name="connsiteX45" fmla="*/ 123760 w 571350"/>
              <a:gd name="connsiteY45" fmla="*/ 577564 h 972980"/>
              <a:gd name="connsiteX46" fmla="*/ 130821 w 571350"/>
              <a:gd name="connsiteY46" fmla="*/ 595216 h 972980"/>
              <a:gd name="connsiteX47" fmla="*/ 109638 w 571350"/>
              <a:gd name="connsiteY47" fmla="*/ 609338 h 972980"/>
              <a:gd name="connsiteX48" fmla="*/ 102577 w 571350"/>
              <a:gd name="connsiteY48" fmla="*/ 619930 h 972980"/>
              <a:gd name="connsiteX49" fmla="*/ 95516 w 571350"/>
              <a:gd name="connsiteY49" fmla="*/ 648174 h 972980"/>
              <a:gd name="connsiteX50" fmla="*/ 127291 w 571350"/>
              <a:gd name="connsiteY50" fmla="*/ 658765 h 972980"/>
              <a:gd name="connsiteX51" fmla="*/ 137882 w 571350"/>
              <a:gd name="connsiteY51" fmla="*/ 662296 h 972980"/>
              <a:gd name="connsiteX52" fmla="*/ 141413 w 571350"/>
              <a:gd name="connsiteY52" fmla="*/ 672887 h 972980"/>
              <a:gd name="connsiteX53" fmla="*/ 152004 w 571350"/>
              <a:gd name="connsiteY53" fmla="*/ 683479 h 972980"/>
              <a:gd name="connsiteX54" fmla="*/ 148474 w 571350"/>
              <a:gd name="connsiteY54" fmla="*/ 701131 h 972980"/>
              <a:gd name="connsiteX55" fmla="*/ 152004 w 571350"/>
              <a:gd name="connsiteY55" fmla="*/ 715253 h 972980"/>
              <a:gd name="connsiteX56" fmla="*/ 159065 w 571350"/>
              <a:gd name="connsiteY56" fmla="*/ 725845 h 972980"/>
              <a:gd name="connsiteX57" fmla="*/ 144943 w 571350"/>
              <a:gd name="connsiteY57" fmla="*/ 747028 h 972980"/>
              <a:gd name="connsiteX58" fmla="*/ 123760 w 571350"/>
              <a:gd name="connsiteY58" fmla="*/ 754089 h 972980"/>
              <a:gd name="connsiteX59" fmla="*/ 113169 w 571350"/>
              <a:gd name="connsiteY59" fmla="*/ 761150 h 972980"/>
              <a:gd name="connsiteX60" fmla="*/ 113169 w 571350"/>
              <a:gd name="connsiteY60" fmla="*/ 785863 h 972980"/>
              <a:gd name="connsiteX61" fmla="*/ 123760 w 571350"/>
              <a:gd name="connsiteY61" fmla="*/ 789394 h 972980"/>
              <a:gd name="connsiteX62" fmla="*/ 134352 w 571350"/>
              <a:gd name="connsiteY62" fmla="*/ 810577 h 972980"/>
              <a:gd name="connsiteX63" fmla="*/ 127291 w 571350"/>
              <a:gd name="connsiteY63" fmla="*/ 821168 h 972980"/>
              <a:gd name="connsiteX64" fmla="*/ 120230 w 571350"/>
              <a:gd name="connsiteY64" fmla="*/ 835290 h 972980"/>
              <a:gd name="connsiteX65" fmla="*/ 123760 w 571350"/>
              <a:gd name="connsiteY65" fmla="*/ 849412 h 972980"/>
              <a:gd name="connsiteX66" fmla="*/ 120230 w 571350"/>
              <a:gd name="connsiteY66" fmla="*/ 860004 h 972980"/>
              <a:gd name="connsiteX67" fmla="*/ 109638 w 571350"/>
              <a:gd name="connsiteY67" fmla="*/ 867065 h 972980"/>
              <a:gd name="connsiteX68" fmla="*/ 102577 w 571350"/>
              <a:gd name="connsiteY68" fmla="*/ 877656 h 972980"/>
              <a:gd name="connsiteX69" fmla="*/ 99047 w 571350"/>
              <a:gd name="connsiteY69" fmla="*/ 888248 h 972980"/>
              <a:gd name="connsiteX70" fmla="*/ 95516 w 571350"/>
              <a:gd name="connsiteY70" fmla="*/ 902370 h 972980"/>
              <a:gd name="connsiteX71" fmla="*/ 84925 w 571350"/>
              <a:gd name="connsiteY71" fmla="*/ 905900 h 972980"/>
              <a:gd name="connsiteX72" fmla="*/ 74333 w 571350"/>
              <a:gd name="connsiteY72" fmla="*/ 912961 h 972980"/>
              <a:gd name="connsiteX73" fmla="*/ 63742 w 571350"/>
              <a:gd name="connsiteY73" fmla="*/ 937675 h 972980"/>
              <a:gd name="connsiteX74" fmla="*/ 21376 w 571350"/>
              <a:gd name="connsiteY74" fmla="*/ 934144 h 972980"/>
              <a:gd name="connsiteX75" fmla="*/ 10784 w 571350"/>
              <a:gd name="connsiteY75" fmla="*/ 937675 h 972980"/>
              <a:gd name="connsiteX76" fmla="*/ 3723 w 571350"/>
              <a:gd name="connsiteY76" fmla="*/ 948266 h 972980"/>
              <a:gd name="connsiteX77" fmla="*/ 193 w 571350"/>
              <a:gd name="connsiteY77" fmla="*/ 972980 h 97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71350" h="972980">
                <a:moveTo>
                  <a:pt x="565073" y="2092"/>
                </a:moveTo>
                <a:cubicBezTo>
                  <a:pt x="541009" y="18136"/>
                  <a:pt x="571350" y="0"/>
                  <a:pt x="533299" y="12683"/>
                </a:cubicBezTo>
                <a:cubicBezTo>
                  <a:pt x="529273" y="14025"/>
                  <a:pt x="526238" y="17390"/>
                  <a:pt x="522707" y="19744"/>
                </a:cubicBezTo>
                <a:cubicBezTo>
                  <a:pt x="520353" y="23275"/>
                  <a:pt x="518362" y="27076"/>
                  <a:pt x="515646" y="30336"/>
                </a:cubicBezTo>
                <a:cubicBezTo>
                  <a:pt x="510068" y="37030"/>
                  <a:pt x="502398" y="44020"/>
                  <a:pt x="494463" y="47988"/>
                </a:cubicBezTo>
                <a:cubicBezTo>
                  <a:pt x="491135" y="49652"/>
                  <a:pt x="487402" y="50342"/>
                  <a:pt x="483872" y="51519"/>
                </a:cubicBezTo>
                <a:cubicBezTo>
                  <a:pt x="480341" y="55049"/>
                  <a:pt x="476050" y="57956"/>
                  <a:pt x="473280" y="62110"/>
                </a:cubicBezTo>
                <a:cubicBezTo>
                  <a:pt x="471216" y="65207"/>
                  <a:pt x="470729" y="69112"/>
                  <a:pt x="469750" y="72702"/>
                </a:cubicBezTo>
                <a:cubicBezTo>
                  <a:pt x="467197" y="82065"/>
                  <a:pt x="468072" y="92872"/>
                  <a:pt x="462689" y="100946"/>
                </a:cubicBezTo>
                <a:cubicBezTo>
                  <a:pt x="460335" y="104476"/>
                  <a:pt x="459226" y="109288"/>
                  <a:pt x="455628" y="111537"/>
                </a:cubicBezTo>
                <a:cubicBezTo>
                  <a:pt x="449316" y="115482"/>
                  <a:pt x="434445" y="118598"/>
                  <a:pt x="434445" y="118598"/>
                </a:cubicBezTo>
                <a:cubicBezTo>
                  <a:pt x="425851" y="115734"/>
                  <a:pt x="418857" y="111297"/>
                  <a:pt x="409731" y="118598"/>
                </a:cubicBezTo>
                <a:cubicBezTo>
                  <a:pt x="390464" y="134012"/>
                  <a:pt x="425711" y="126218"/>
                  <a:pt x="395609" y="136251"/>
                </a:cubicBezTo>
                <a:cubicBezTo>
                  <a:pt x="388818" y="138515"/>
                  <a:pt x="381487" y="138604"/>
                  <a:pt x="374426" y="139781"/>
                </a:cubicBezTo>
                <a:cubicBezTo>
                  <a:pt x="370896" y="140958"/>
                  <a:pt x="367413" y="142290"/>
                  <a:pt x="363835" y="143312"/>
                </a:cubicBezTo>
                <a:cubicBezTo>
                  <a:pt x="358550" y="144822"/>
                  <a:pt x="344769" y="147549"/>
                  <a:pt x="339121" y="150373"/>
                </a:cubicBezTo>
                <a:cubicBezTo>
                  <a:pt x="335326" y="152271"/>
                  <a:pt x="332060" y="155080"/>
                  <a:pt x="328530" y="157434"/>
                </a:cubicBezTo>
                <a:cubicBezTo>
                  <a:pt x="327353" y="160964"/>
                  <a:pt x="326806" y="164772"/>
                  <a:pt x="324999" y="168025"/>
                </a:cubicBezTo>
                <a:cubicBezTo>
                  <a:pt x="320878" y="175443"/>
                  <a:pt x="310877" y="189208"/>
                  <a:pt x="310877" y="189208"/>
                </a:cubicBezTo>
                <a:cubicBezTo>
                  <a:pt x="309700" y="192739"/>
                  <a:pt x="307347" y="196078"/>
                  <a:pt x="307347" y="199800"/>
                </a:cubicBezTo>
                <a:cubicBezTo>
                  <a:pt x="307347" y="213848"/>
                  <a:pt x="304560" y="230609"/>
                  <a:pt x="317938" y="238636"/>
                </a:cubicBezTo>
                <a:cubicBezTo>
                  <a:pt x="321129" y="240551"/>
                  <a:pt x="324999" y="240989"/>
                  <a:pt x="328530" y="242166"/>
                </a:cubicBezTo>
                <a:cubicBezTo>
                  <a:pt x="330884" y="245697"/>
                  <a:pt x="335591" y="248515"/>
                  <a:pt x="335591" y="252758"/>
                </a:cubicBezTo>
                <a:cubicBezTo>
                  <a:pt x="335591" y="258021"/>
                  <a:pt x="330603" y="262043"/>
                  <a:pt x="328530" y="266880"/>
                </a:cubicBezTo>
                <a:cubicBezTo>
                  <a:pt x="327064" y="270300"/>
                  <a:pt x="327324" y="274565"/>
                  <a:pt x="324999" y="277471"/>
                </a:cubicBezTo>
                <a:cubicBezTo>
                  <a:pt x="320021" y="283693"/>
                  <a:pt x="310793" y="285737"/>
                  <a:pt x="303816" y="288063"/>
                </a:cubicBezTo>
                <a:cubicBezTo>
                  <a:pt x="300286" y="291593"/>
                  <a:pt x="294693" y="293882"/>
                  <a:pt x="293225" y="298654"/>
                </a:cubicBezTo>
                <a:cubicBezTo>
                  <a:pt x="280296" y="340672"/>
                  <a:pt x="303754" y="329271"/>
                  <a:pt x="279103" y="337490"/>
                </a:cubicBezTo>
                <a:cubicBezTo>
                  <a:pt x="276749" y="341020"/>
                  <a:pt x="274758" y="344821"/>
                  <a:pt x="272042" y="348081"/>
                </a:cubicBezTo>
                <a:cubicBezTo>
                  <a:pt x="268845" y="351917"/>
                  <a:pt x="264220" y="354518"/>
                  <a:pt x="261450" y="358673"/>
                </a:cubicBezTo>
                <a:cubicBezTo>
                  <a:pt x="259386" y="361769"/>
                  <a:pt x="259766" y="366033"/>
                  <a:pt x="257920" y="369264"/>
                </a:cubicBezTo>
                <a:cubicBezTo>
                  <a:pt x="255001" y="374373"/>
                  <a:pt x="250702" y="378565"/>
                  <a:pt x="247328" y="383386"/>
                </a:cubicBezTo>
                <a:cubicBezTo>
                  <a:pt x="229307" y="409130"/>
                  <a:pt x="241040" y="399347"/>
                  <a:pt x="222614" y="411630"/>
                </a:cubicBezTo>
                <a:cubicBezTo>
                  <a:pt x="220260" y="415161"/>
                  <a:pt x="217658" y="418538"/>
                  <a:pt x="215553" y="422222"/>
                </a:cubicBezTo>
                <a:cubicBezTo>
                  <a:pt x="212942" y="426792"/>
                  <a:pt x="212213" y="432623"/>
                  <a:pt x="208492" y="436344"/>
                </a:cubicBezTo>
                <a:cubicBezTo>
                  <a:pt x="205861" y="438975"/>
                  <a:pt x="201431" y="438697"/>
                  <a:pt x="197901" y="439874"/>
                </a:cubicBezTo>
                <a:cubicBezTo>
                  <a:pt x="195547" y="443405"/>
                  <a:pt x="194780" y="448890"/>
                  <a:pt x="190840" y="450466"/>
                </a:cubicBezTo>
                <a:cubicBezTo>
                  <a:pt x="161486" y="462208"/>
                  <a:pt x="158583" y="441955"/>
                  <a:pt x="166126" y="464588"/>
                </a:cubicBezTo>
                <a:cubicBezTo>
                  <a:pt x="164949" y="469295"/>
                  <a:pt x="165287" y="474673"/>
                  <a:pt x="162596" y="478710"/>
                </a:cubicBezTo>
                <a:cubicBezTo>
                  <a:pt x="141304" y="510648"/>
                  <a:pt x="160014" y="461739"/>
                  <a:pt x="148474" y="496362"/>
                </a:cubicBezTo>
                <a:cubicBezTo>
                  <a:pt x="150827" y="503422"/>
                  <a:pt x="155534" y="510485"/>
                  <a:pt x="148474" y="517545"/>
                </a:cubicBezTo>
                <a:cubicBezTo>
                  <a:pt x="145842" y="520177"/>
                  <a:pt x="141413" y="519899"/>
                  <a:pt x="137882" y="521076"/>
                </a:cubicBezTo>
                <a:cubicBezTo>
                  <a:pt x="135528" y="524606"/>
                  <a:pt x="130821" y="527424"/>
                  <a:pt x="130821" y="531667"/>
                </a:cubicBezTo>
                <a:cubicBezTo>
                  <a:pt x="130821" y="542314"/>
                  <a:pt x="141860" y="543585"/>
                  <a:pt x="148474" y="545789"/>
                </a:cubicBezTo>
                <a:cubicBezTo>
                  <a:pt x="144943" y="549320"/>
                  <a:pt x="140947" y="552440"/>
                  <a:pt x="137882" y="556381"/>
                </a:cubicBezTo>
                <a:cubicBezTo>
                  <a:pt x="132672" y="563080"/>
                  <a:pt x="123760" y="577564"/>
                  <a:pt x="123760" y="577564"/>
                </a:cubicBezTo>
                <a:cubicBezTo>
                  <a:pt x="112386" y="611690"/>
                  <a:pt x="124548" y="563846"/>
                  <a:pt x="130821" y="595216"/>
                </a:cubicBezTo>
                <a:cubicBezTo>
                  <a:pt x="133143" y="606827"/>
                  <a:pt x="114070" y="608230"/>
                  <a:pt x="109638" y="609338"/>
                </a:cubicBezTo>
                <a:cubicBezTo>
                  <a:pt x="107284" y="612869"/>
                  <a:pt x="105293" y="616670"/>
                  <a:pt x="102577" y="619930"/>
                </a:cubicBezTo>
                <a:cubicBezTo>
                  <a:pt x="95913" y="627926"/>
                  <a:pt x="81186" y="633844"/>
                  <a:pt x="95516" y="648174"/>
                </a:cubicBezTo>
                <a:cubicBezTo>
                  <a:pt x="95519" y="648177"/>
                  <a:pt x="121993" y="656999"/>
                  <a:pt x="127291" y="658765"/>
                </a:cubicBezTo>
                <a:lnTo>
                  <a:pt x="137882" y="662296"/>
                </a:lnTo>
                <a:cubicBezTo>
                  <a:pt x="139059" y="665826"/>
                  <a:pt x="139349" y="669791"/>
                  <a:pt x="141413" y="672887"/>
                </a:cubicBezTo>
                <a:cubicBezTo>
                  <a:pt x="144183" y="677041"/>
                  <a:pt x="150793" y="678635"/>
                  <a:pt x="152004" y="683479"/>
                </a:cubicBezTo>
                <a:cubicBezTo>
                  <a:pt x="153459" y="689300"/>
                  <a:pt x="149651" y="695247"/>
                  <a:pt x="148474" y="701131"/>
                </a:cubicBezTo>
                <a:cubicBezTo>
                  <a:pt x="149651" y="705838"/>
                  <a:pt x="150093" y="710793"/>
                  <a:pt x="152004" y="715253"/>
                </a:cubicBezTo>
                <a:cubicBezTo>
                  <a:pt x="153675" y="719153"/>
                  <a:pt x="158465" y="721644"/>
                  <a:pt x="159065" y="725845"/>
                </a:cubicBezTo>
                <a:cubicBezTo>
                  <a:pt x="160744" y="737594"/>
                  <a:pt x="154117" y="742951"/>
                  <a:pt x="144943" y="747028"/>
                </a:cubicBezTo>
                <a:cubicBezTo>
                  <a:pt x="138142" y="750051"/>
                  <a:pt x="129953" y="749960"/>
                  <a:pt x="123760" y="754089"/>
                </a:cubicBezTo>
                <a:lnTo>
                  <a:pt x="113169" y="761150"/>
                </a:lnTo>
                <a:cubicBezTo>
                  <a:pt x="110303" y="769745"/>
                  <a:pt x="105867" y="776735"/>
                  <a:pt x="113169" y="785863"/>
                </a:cubicBezTo>
                <a:cubicBezTo>
                  <a:pt x="115494" y="788769"/>
                  <a:pt x="120230" y="788217"/>
                  <a:pt x="123760" y="789394"/>
                </a:cubicBezTo>
                <a:cubicBezTo>
                  <a:pt x="126219" y="793083"/>
                  <a:pt x="135326" y="804730"/>
                  <a:pt x="134352" y="810577"/>
                </a:cubicBezTo>
                <a:cubicBezTo>
                  <a:pt x="133655" y="814762"/>
                  <a:pt x="129645" y="817638"/>
                  <a:pt x="127291" y="821168"/>
                </a:cubicBezTo>
                <a:cubicBezTo>
                  <a:pt x="137561" y="851982"/>
                  <a:pt x="128789" y="813893"/>
                  <a:pt x="120230" y="835290"/>
                </a:cubicBezTo>
                <a:cubicBezTo>
                  <a:pt x="118428" y="839795"/>
                  <a:pt x="122583" y="844705"/>
                  <a:pt x="123760" y="849412"/>
                </a:cubicBezTo>
                <a:cubicBezTo>
                  <a:pt x="122583" y="852943"/>
                  <a:pt x="122555" y="857098"/>
                  <a:pt x="120230" y="860004"/>
                </a:cubicBezTo>
                <a:cubicBezTo>
                  <a:pt x="117579" y="863317"/>
                  <a:pt x="112639" y="864065"/>
                  <a:pt x="109638" y="867065"/>
                </a:cubicBezTo>
                <a:cubicBezTo>
                  <a:pt x="106638" y="870065"/>
                  <a:pt x="104931" y="874126"/>
                  <a:pt x="102577" y="877656"/>
                </a:cubicBezTo>
                <a:cubicBezTo>
                  <a:pt x="101400" y="881187"/>
                  <a:pt x="100069" y="884670"/>
                  <a:pt x="99047" y="888248"/>
                </a:cubicBezTo>
                <a:cubicBezTo>
                  <a:pt x="97714" y="892914"/>
                  <a:pt x="98547" y="898581"/>
                  <a:pt x="95516" y="902370"/>
                </a:cubicBezTo>
                <a:cubicBezTo>
                  <a:pt x="93191" y="905276"/>
                  <a:pt x="88455" y="904723"/>
                  <a:pt x="84925" y="905900"/>
                </a:cubicBezTo>
                <a:cubicBezTo>
                  <a:pt x="81394" y="908254"/>
                  <a:pt x="77050" y="909701"/>
                  <a:pt x="74333" y="912961"/>
                </a:cubicBezTo>
                <a:cubicBezTo>
                  <a:pt x="69484" y="918779"/>
                  <a:pt x="66195" y="930316"/>
                  <a:pt x="63742" y="937675"/>
                </a:cubicBezTo>
                <a:cubicBezTo>
                  <a:pt x="49620" y="936498"/>
                  <a:pt x="35547" y="934144"/>
                  <a:pt x="21376" y="934144"/>
                </a:cubicBezTo>
                <a:cubicBezTo>
                  <a:pt x="17654" y="934144"/>
                  <a:pt x="13690" y="935350"/>
                  <a:pt x="10784" y="937675"/>
                </a:cubicBezTo>
                <a:cubicBezTo>
                  <a:pt x="7471" y="940326"/>
                  <a:pt x="6077" y="944736"/>
                  <a:pt x="3723" y="948266"/>
                </a:cubicBezTo>
                <a:cubicBezTo>
                  <a:pt x="0" y="970610"/>
                  <a:pt x="193" y="962291"/>
                  <a:pt x="193" y="97298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74" name="Text Box 138"/>
          <p:cNvSpPr txBox="1">
            <a:spLocks noChangeArrowheads="1"/>
          </p:cNvSpPr>
          <p:nvPr/>
        </p:nvSpPr>
        <p:spPr bwMode="auto">
          <a:xfrm rot="2352251">
            <a:off x="1023938" y="4654550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Вала</a:t>
            </a:r>
          </a:p>
        </p:txBody>
      </p:sp>
      <p:graphicFrame>
        <p:nvGraphicFramePr>
          <p:cNvPr id="101413" name="Group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2762536"/>
              </p:ext>
            </p:extLst>
          </p:nvPr>
        </p:nvGraphicFramePr>
        <p:xfrm>
          <a:off x="5436096" y="1478612"/>
          <a:ext cx="3707904" cy="4674847"/>
        </p:xfrm>
        <a:graphic>
          <a:graphicData uri="http://schemas.openxmlformats.org/drawingml/2006/table">
            <a:tbl>
              <a:tblPr/>
              <a:tblGrid>
                <a:gridCol w="1192841"/>
                <a:gridCol w="1217314"/>
                <a:gridCol w="1297749"/>
              </a:tblGrid>
              <a:tr h="52333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83"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Глазовский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д. </a:t>
                      </a: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Омутница</a:t>
                      </a:r>
                      <a:r>
                        <a:rPr lang="ru-RU" sz="1400" b="0" i="0" u="none" strike="noStrike" kern="120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 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р. Чепца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Дырпа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Пызеп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Полом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Балезинский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Кожило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Балезинский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Балезино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Дебесский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Лесагурт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2990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Игринский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Итадур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184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Сюмсинский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592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Сюмсинский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Таутово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240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Селтинский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Виняшур</a:t>
                      </a: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-Бия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240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Балезинский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с. Балезино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240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Кез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Лып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121" name="Группа 44"/>
          <p:cNvGrpSpPr>
            <a:grpSpLocks/>
          </p:cNvGrpSpPr>
          <p:nvPr/>
        </p:nvGrpSpPr>
        <p:grpSpPr bwMode="auto">
          <a:xfrm>
            <a:off x="928688" y="1571625"/>
            <a:ext cx="3243262" cy="2286000"/>
            <a:chOff x="928688" y="1571625"/>
            <a:chExt cx="3243262" cy="2286000"/>
          </a:xfrm>
        </p:grpSpPr>
        <p:sp>
          <p:nvSpPr>
            <p:cNvPr id="39" name="Овал 38"/>
            <p:cNvSpPr/>
            <p:nvPr/>
          </p:nvSpPr>
          <p:spPr>
            <a:xfrm>
              <a:off x="928688" y="3643313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3143250" y="1571625"/>
              <a:ext cx="214313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3419872" y="1700808"/>
              <a:ext cx="214313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3957638" y="2231231"/>
              <a:ext cx="214312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45" name="Овал 44"/>
          <p:cNvSpPr/>
          <p:nvPr/>
        </p:nvSpPr>
        <p:spPr bwMode="auto">
          <a:xfrm>
            <a:off x="3243263" y="1633538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" name="Овал 45"/>
          <p:cNvSpPr/>
          <p:nvPr/>
        </p:nvSpPr>
        <p:spPr bwMode="auto">
          <a:xfrm>
            <a:off x="2854325" y="12049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7" name="Овал 46"/>
          <p:cNvSpPr/>
          <p:nvPr/>
        </p:nvSpPr>
        <p:spPr bwMode="auto">
          <a:xfrm>
            <a:off x="3667125" y="13573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25" name="Прямоугольник 62"/>
          <p:cNvSpPr>
            <a:spLocks noChangeArrowheads="1"/>
          </p:cNvSpPr>
          <p:nvPr/>
        </p:nvSpPr>
        <p:spPr bwMode="auto">
          <a:xfrm>
            <a:off x="3667125" y="1662760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</a:t>
            </a:r>
            <a:r>
              <a:rPr lang="ru-RU" sz="1400" dirty="0" smtClean="0">
                <a:latin typeface="Calibri" pitchFamily="34" charset="0"/>
              </a:rPr>
              <a:t>. Полом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126" name="Прямоугольник 62"/>
          <p:cNvSpPr>
            <a:spLocks noChangeArrowheads="1"/>
          </p:cNvSpPr>
          <p:nvPr/>
        </p:nvSpPr>
        <p:spPr bwMode="auto">
          <a:xfrm>
            <a:off x="2413793" y="1913500"/>
            <a:ext cx="1095375" cy="244475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п</a:t>
            </a:r>
            <a:r>
              <a:rPr lang="ru-RU" sz="1400" dirty="0" smtClean="0">
                <a:latin typeface="Calibri" pitchFamily="34" charset="0"/>
              </a:rPr>
              <a:t>. </a:t>
            </a:r>
            <a:r>
              <a:rPr lang="ru-RU" sz="1400" dirty="0">
                <a:latin typeface="Calibri" pitchFamily="34" charset="0"/>
              </a:rPr>
              <a:t>Балезино</a:t>
            </a:r>
          </a:p>
        </p:txBody>
      </p:sp>
      <p:sp>
        <p:nvSpPr>
          <p:cNvPr id="2127" name="Прямоугольник 62"/>
          <p:cNvSpPr>
            <a:spLocks noChangeArrowheads="1"/>
          </p:cNvSpPr>
          <p:nvPr/>
        </p:nvSpPr>
        <p:spPr bwMode="auto">
          <a:xfrm>
            <a:off x="1392238" y="1404938"/>
            <a:ext cx="1417637" cy="2286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>
                <a:latin typeface="Calibri" pitchFamily="34" charset="0"/>
              </a:rPr>
              <a:t>Омутница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128" name="Rectangle 90"/>
          <p:cNvSpPr>
            <a:spLocks noChangeArrowheads="1"/>
          </p:cNvSpPr>
          <p:nvPr/>
        </p:nvSpPr>
        <p:spPr bwMode="auto">
          <a:xfrm>
            <a:off x="0" y="0"/>
            <a:ext cx="1108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0" hangingPunct="0"/>
            <a:r>
              <a:rPr lang="ru-RU" sz="1400" dirty="0">
                <a:cs typeface="Times New Roman" pitchFamily="18" charset="0"/>
              </a:rPr>
              <a:t>	</a:t>
            </a:r>
            <a:endParaRPr lang="ru-RU" dirty="0"/>
          </a:p>
        </p:txBody>
      </p:sp>
      <p:sp>
        <p:nvSpPr>
          <p:cNvPr id="48" name="Овал 47"/>
          <p:cNvSpPr/>
          <p:nvPr/>
        </p:nvSpPr>
        <p:spPr bwMode="auto">
          <a:xfrm>
            <a:off x="3149257" y="2702605"/>
            <a:ext cx="214312" cy="214313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0" name="Овал 49"/>
          <p:cNvSpPr/>
          <p:nvPr/>
        </p:nvSpPr>
        <p:spPr bwMode="auto">
          <a:xfrm>
            <a:off x="6815810" y="6598773"/>
            <a:ext cx="214312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1" name="Прямоугольник 47"/>
          <p:cNvSpPr>
            <a:spLocks noChangeArrowheads="1"/>
          </p:cNvSpPr>
          <p:nvPr/>
        </p:nvSpPr>
        <p:spPr bwMode="auto">
          <a:xfrm>
            <a:off x="6620342" y="6211669"/>
            <a:ext cx="2523658" cy="64633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Условные обозначения:</a:t>
            </a:r>
          </a:p>
          <a:p>
            <a:pPr eaLnBrk="0" hangingPunct="0"/>
            <a:endParaRPr lang="ru-RU" sz="800" b="1" dirty="0">
              <a:solidFill>
                <a:srgbClr val="000000"/>
              </a:solidFill>
            </a:endParaRPr>
          </a:p>
          <a:p>
            <a:pPr eaLnBrk="0" hangingPunct="0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        - </a:t>
            </a:r>
            <a:r>
              <a:rPr lang="ru-RU" sz="1400" dirty="0" err="1">
                <a:solidFill>
                  <a:srgbClr val="000000"/>
                </a:solidFill>
                <a:cs typeface="Times New Roman" pitchFamily="18" charset="0"/>
              </a:rPr>
              <a:t>з</a:t>
            </a:r>
            <a:r>
              <a:rPr lang="ru-RU" sz="1400" dirty="0" err="1" smtClean="0">
                <a:solidFill>
                  <a:srgbClr val="000000"/>
                </a:solidFill>
                <a:cs typeface="Times New Roman" pitchFamily="18" charset="0"/>
              </a:rPr>
              <a:t>атороопасный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участок</a:t>
            </a:r>
            <a:endParaRPr lang="ru-RU" sz="800" dirty="0">
              <a:solidFill>
                <a:srgbClr val="000000"/>
              </a:solidFill>
            </a:endParaRPr>
          </a:p>
        </p:txBody>
      </p:sp>
      <p:sp>
        <p:nvSpPr>
          <p:cNvPr id="51" name="Овал 50"/>
          <p:cNvSpPr/>
          <p:nvPr/>
        </p:nvSpPr>
        <p:spPr bwMode="auto">
          <a:xfrm>
            <a:off x="6732240" y="6534834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" name="TextBox 51"/>
          <p:cNvSpPr txBox="1"/>
          <p:nvPr/>
        </p:nvSpPr>
        <p:spPr>
          <a:xfrm>
            <a:off x="5436096" y="638764"/>
            <a:ext cx="3707904" cy="830997"/>
          </a:xfrm>
          <a:prstGeom prst="rect">
            <a:avLst/>
          </a:prstGeom>
          <a:solidFill>
            <a:srgbClr val="CCFF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600" dirty="0" smtClean="0"/>
              <a:t>Сведения о проведении взрывных работ в период прохождения весеннего половодья в 2017 году</a:t>
            </a:r>
            <a:endParaRPr lang="ru-RU" sz="1600" dirty="0"/>
          </a:p>
        </p:txBody>
      </p:sp>
      <p:sp>
        <p:nvSpPr>
          <p:cNvPr id="49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30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532092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3" name="Picture 3" descr="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256" y="605313"/>
            <a:ext cx="4816410" cy="6256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Text Box 137"/>
          <p:cNvSpPr txBox="1">
            <a:spLocks noChangeArrowheads="1"/>
          </p:cNvSpPr>
          <p:nvPr/>
        </p:nvSpPr>
        <p:spPr bwMode="auto">
          <a:xfrm rot="1593903">
            <a:off x="2189163" y="1249363"/>
            <a:ext cx="1154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Чепца</a:t>
            </a:r>
          </a:p>
        </p:txBody>
      </p:sp>
      <p:sp>
        <p:nvSpPr>
          <p:cNvPr id="2054" name="Text Box 138"/>
          <p:cNvSpPr txBox="1">
            <a:spLocks noChangeArrowheads="1"/>
          </p:cNvSpPr>
          <p:nvPr/>
        </p:nvSpPr>
        <p:spPr bwMode="auto">
          <a:xfrm rot="-1764936">
            <a:off x="989013" y="3209925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Кильмезь</a:t>
            </a:r>
          </a:p>
        </p:txBody>
      </p:sp>
      <p:sp>
        <p:nvSpPr>
          <p:cNvPr id="2055" name="Text Box 139"/>
          <p:cNvSpPr txBox="1">
            <a:spLocks noChangeArrowheads="1"/>
          </p:cNvSpPr>
          <p:nvPr/>
        </p:nvSpPr>
        <p:spPr bwMode="auto">
          <a:xfrm rot="4819974">
            <a:off x="3314700" y="1225550"/>
            <a:ext cx="115093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Пызеп</a:t>
            </a:r>
          </a:p>
        </p:txBody>
      </p:sp>
      <p:sp>
        <p:nvSpPr>
          <p:cNvPr id="2056" name="Прямоугольник 62"/>
          <p:cNvSpPr>
            <a:spLocks noChangeArrowheads="1"/>
          </p:cNvSpPr>
          <p:nvPr/>
        </p:nvSpPr>
        <p:spPr bwMode="auto">
          <a:xfrm>
            <a:off x="3643313" y="1673373"/>
            <a:ext cx="966787" cy="2159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Полом</a:t>
            </a:r>
          </a:p>
        </p:txBody>
      </p:sp>
      <p:sp>
        <p:nvSpPr>
          <p:cNvPr id="2057" name="Прямоугольник 62"/>
          <p:cNvSpPr>
            <a:spLocks noChangeArrowheads="1"/>
          </p:cNvSpPr>
          <p:nvPr/>
        </p:nvSpPr>
        <p:spPr bwMode="auto">
          <a:xfrm>
            <a:off x="2000250" y="1714500"/>
            <a:ext cx="10715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Кожило</a:t>
            </a:r>
          </a:p>
        </p:txBody>
      </p:sp>
      <p:sp>
        <p:nvSpPr>
          <p:cNvPr id="2058" name="Прямоугольник 62"/>
          <p:cNvSpPr>
            <a:spLocks noChangeArrowheads="1"/>
          </p:cNvSpPr>
          <p:nvPr/>
        </p:nvSpPr>
        <p:spPr bwMode="auto">
          <a:xfrm>
            <a:off x="3592864" y="1928813"/>
            <a:ext cx="1214437" cy="214312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 smtClean="0">
                <a:latin typeface="Calibri" pitchFamily="34" charset="0"/>
              </a:rPr>
              <a:t>Лесагурт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59" name="Прямоугольник 62"/>
          <p:cNvSpPr>
            <a:spLocks noChangeArrowheads="1"/>
          </p:cNvSpPr>
          <p:nvPr/>
        </p:nvSpPr>
        <p:spPr bwMode="auto">
          <a:xfrm>
            <a:off x="3852054" y="1357313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д. </a:t>
            </a:r>
            <a:r>
              <a:rPr lang="ru-RU" sz="1400" dirty="0" err="1">
                <a:latin typeface="Calibri" pitchFamily="34" charset="0"/>
              </a:rPr>
              <a:t>Дырпа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060" name="Прямоугольник 62"/>
          <p:cNvSpPr>
            <a:spLocks noChangeArrowheads="1"/>
          </p:cNvSpPr>
          <p:nvPr/>
        </p:nvSpPr>
        <p:spPr bwMode="auto">
          <a:xfrm>
            <a:off x="785813" y="3929063"/>
            <a:ext cx="1212850" cy="2159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с. Кильмезь</a:t>
            </a:r>
          </a:p>
        </p:txBody>
      </p:sp>
      <p:sp>
        <p:nvSpPr>
          <p:cNvPr id="2061" name="Прямоугольник 62"/>
          <p:cNvSpPr>
            <a:spLocks noChangeArrowheads="1"/>
          </p:cNvSpPr>
          <p:nvPr/>
        </p:nvSpPr>
        <p:spPr bwMode="auto">
          <a:xfrm>
            <a:off x="3500438" y="3286125"/>
            <a:ext cx="1357312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Гавриловка</a:t>
            </a:r>
          </a:p>
        </p:txBody>
      </p:sp>
      <p:sp>
        <p:nvSpPr>
          <p:cNvPr id="2062" name="Rectangle 67"/>
          <p:cNvSpPr>
            <a:spLocks noChangeArrowheads="1"/>
          </p:cNvSpPr>
          <p:nvPr/>
        </p:nvSpPr>
        <p:spPr bwMode="auto">
          <a:xfrm rot="-3853802">
            <a:off x="4194969" y="3725069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ru-RU">
                <a:solidFill>
                  <a:srgbClr val="0000FF"/>
                </a:solidFill>
                <a:latin typeface="Calibri" pitchFamily="34" charset="0"/>
              </a:rPr>
              <a:t>р. Сива</a:t>
            </a:r>
          </a:p>
        </p:txBody>
      </p:sp>
      <p:sp>
        <p:nvSpPr>
          <p:cNvPr id="27" name="Полилиния 26"/>
          <p:cNvSpPr/>
          <p:nvPr/>
        </p:nvSpPr>
        <p:spPr>
          <a:xfrm>
            <a:off x="4095750" y="2233613"/>
            <a:ext cx="465138" cy="209550"/>
          </a:xfrm>
          <a:custGeom>
            <a:avLst/>
            <a:gdLst>
              <a:gd name="connsiteX0" fmla="*/ 466026 w 466026"/>
              <a:gd name="connsiteY0" fmla="*/ 4056 h 208825"/>
              <a:gd name="connsiteX1" fmla="*/ 455435 w 466026"/>
              <a:gd name="connsiteY1" fmla="*/ 526 h 208825"/>
              <a:gd name="connsiteX2" fmla="*/ 434252 w 466026"/>
              <a:gd name="connsiteY2" fmla="*/ 18178 h 208825"/>
              <a:gd name="connsiteX3" fmla="*/ 423660 w 466026"/>
              <a:gd name="connsiteY3" fmla="*/ 42892 h 208825"/>
              <a:gd name="connsiteX4" fmla="*/ 391886 w 466026"/>
              <a:gd name="connsiteY4" fmla="*/ 57014 h 208825"/>
              <a:gd name="connsiteX5" fmla="*/ 381294 w 466026"/>
              <a:gd name="connsiteY5" fmla="*/ 60544 h 208825"/>
              <a:gd name="connsiteX6" fmla="*/ 370703 w 466026"/>
              <a:gd name="connsiteY6" fmla="*/ 64075 h 208825"/>
              <a:gd name="connsiteX7" fmla="*/ 349520 w 466026"/>
              <a:gd name="connsiteY7" fmla="*/ 74666 h 208825"/>
              <a:gd name="connsiteX8" fmla="*/ 331867 w 466026"/>
              <a:gd name="connsiteY8" fmla="*/ 57014 h 208825"/>
              <a:gd name="connsiteX9" fmla="*/ 314215 w 466026"/>
              <a:gd name="connsiteY9" fmla="*/ 60544 h 208825"/>
              <a:gd name="connsiteX10" fmla="*/ 296562 w 466026"/>
              <a:gd name="connsiteY10" fmla="*/ 85258 h 208825"/>
              <a:gd name="connsiteX11" fmla="*/ 278910 w 466026"/>
              <a:gd name="connsiteY11" fmla="*/ 88788 h 208825"/>
              <a:gd name="connsiteX12" fmla="*/ 264788 w 466026"/>
              <a:gd name="connsiteY12" fmla="*/ 92319 h 208825"/>
              <a:gd name="connsiteX13" fmla="*/ 240074 w 466026"/>
              <a:gd name="connsiteY13" fmla="*/ 102910 h 208825"/>
              <a:gd name="connsiteX14" fmla="*/ 229483 w 466026"/>
              <a:gd name="connsiteY14" fmla="*/ 99380 h 208825"/>
              <a:gd name="connsiteX15" fmla="*/ 218891 w 466026"/>
              <a:gd name="connsiteY15" fmla="*/ 102910 h 208825"/>
              <a:gd name="connsiteX16" fmla="*/ 211830 w 466026"/>
              <a:gd name="connsiteY16" fmla="*/ 113502 h 208825"/>
              <a:gd name="connsiteX17" fmla="*/ 201239 w 466026"/>
              <a:gd name="connsiteY17" fmla="*/ 120563 h 208825"/>
              <a:gd name="connsiteX18" fmla="*/ 183586 w 466026"/>
              <a:gd name="connsiteY18" fmla="*/ 152337 h 208825"/>
              <a:gd name="connsiteX19" fmla="*/ 176525 w 466026"/>
              <a:gd name="connsiteY19" fmla="*/ 162929 h 208825"/>
              <a:gd name="connsiteX20" fmla="*/ 158873 w 466026"/>
              <a:gd name="connsiteY20" fmla="*/ 184112 h 208825"/>
              <a:gd name="connsiteX21" fmla="*/ 148281 w 466026"/>
              <a:gd name="connsiteY21" fmla="*/ 187642 h 208825"/>
              <a:gd name="connsiteX22" fmla="*/ 116507 w 466026"/>
              <a:gd name="connsiteY22" fmla="*/ 180581 h 208825"/>
              <a:gd name="connsiteX23" fmla="*/ 105915 w 466026"/>
              <a:gd name="connsiteY23" fmla="*/ 201764 h 208825"/>
              <a:gd name="connsiteX24" fmla="*/ 95324 w 466026"/>
              <a:gd name="connsiteY24" fmla="*/ 208825 h 208825"/>
              <a:gd name="connsiteX25" fmla="*/ 77671 w 466026"/>
              <a:gd name="connsiteY25" fmla="*/ 205295 h 208825"/>
              <a:gd name="connsiteX26" fmla="*/ 67080 w 466026"/>
              <a:gd name="connsiteY26" fmla="*/ 194703 h 208825"/>
              <a:gd name="connsiteX27" fmla="*/ 42366 w 466026"/>
              <a:gd name="connsiteY27" fmla="*/ 184112 h 208825"/>
              <a:gd name="connsiteX28" fmla="*/ 31775 w 466026"/>
              <a:gd name="connsiteY28" fmla="*/ 177051 h 208825"/>
              <a:gd name="connsiteX29" fmla="*/ 24714 w 466026"/>
              <a:gd name="connsiteY29" fmla="*/ 166459 h 208825"/>
              <a:gd name="connsiteX30" fmla="*/ 0 w 466026"/>
              <a:gd name="connsiteY30" fmla="*/ 162929 h 20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026" h="208825">
                <a:moveTo>
                  <a:pt x="466026" y="4056"/>
                </a:moveTo>
                <a:cubicBezTo>
                  <a:pt x="462496" y="2879"/>
                  <a:pt x="459119" y="0"/>
                  <a:pt x="455435" y="526"/>
                </a:cubicBezTo>
                <a:cubicBezTo>
                  <a:pt x="442233" y="2412"/>
                  <a:pt x="440431" y="8910"/>
                  <a:pt x="434252" y="18178"/>
                </a:cubicBezTo>
                <a:cubicBezTo>
                  <a:pt x="431551" y="28981"/>
                  <a:pt x="431787" y="34765"/>
                  <a:pt x="423660" y="42892"/>
                </a:cubicBezTo>
                <a:cubicBezTo>
                  <a:pt x="415268" y="51284"/>
                  <a:pt x="402373" y="53518"/>
                  <a:pt x="391886" y="57014"/>
                </a:cubicBezTo>
                <a:lnTo>
                  <a:pt x="381294" y="60544"/>
                </a:lnTo>
                <a:cubicBezTo>
                  <a:pt x="377764" y="61721"/>
                  <a:pt x="373799" y="62011"/>
                  <a:pt x="370703" y="64075"/>
                </a:cubicBezTo>
                <a:cubicBezTo>
                  <a:pt x="357015" y="73200"/>
                  <a:pt x="364137" y="69794"/>
                  <a:pt x="349520" y="74666"/>
                </a:cubicBezTo>
                <a:cubicBezTo>
                  <a:pt x="345668" y="68888"/>
                  <a:pt x="340426" y="58084"/>
                  <a:pt x="331867" y="57014"/>
                </a:cubicBezTo>
                <a:cubicBezTo>
                  <a:pt x="325913" y="56270"/>
                  <a:pt x="320099" y="59367"/>
                  <a:pt x="314215" y="60544"/>
                </a:cubicBezTo>
                <a:cubicBezTo>
                  <a:pt x="311558" y="64529"/>
                  <a:pt x="299066" y="83693"/>
                  <a:pt x="296562" y="85258"/>
                </a:cubicBezTo>
                <a:cubicBezTo>
                  <a:pt x="291474" y="88438"/>
                  <a:pt x="284768" y="87486"/>
                  <a:pt x="278910" y="88788"/>
                </a:cubicBezTo>
                <a:cubicBezTo>
                  <a:pt x="274173" y="89841"/>
                  <a:pt x="269495" y="91142"/>
                  <a:pt x="264788" y="92319"/>
                </a:cubicBezTo>
                <a:cubicBezTo>
                  <a:pt x="256139" y="98085"/>
                  <a:pt x="251474" y="102910"/>
                  <a:pt x="240074" y="102910"/>
                </a:cubicBezTo>
                <a:cubicBezTo>
                  <a:pt x="236353" y="102910"/>
                  <a:pt x="233013" y="100557"/>
                  <a:pt x="229483" y="99380"/>
                </a:cubicBezTo>
                <a:cubicBezTo>
                  <a:pt x="225952" y="100557"/>
                  <a:pt x="221797" y="100585"/>
                  <a:pt x="218891" y="102910"/>
                </a:cubicBezTo>
                <a:cubicBezTo>
                  <a:pt x="215578" y="105561"/>
                  <a:pt x="214830" y="110501"/>
                  <a:pt x="211830" y="113502"/>
                </a:cubicBezTo>
                <a:cubicBezTo>
                  <a:pt x="208830" y="116502"/>
                  <a:pt x="204769" y="118209"/>
                  <a:pt x="201239" y="120563"/>
                </a:cubicBezTo>
                <a:cubicBezTo>
                  <a:pt x="195024" y="139205"/>
                  <a:pt x="199772" y="128057"/>
                  <a:pt x="183586" y="152337"/>
                </a:cubicBezTo>
                <a:lnTo>
                  <a:pt x="176525" y="162929"/>
                </a:lnTo>
                <a:cubicBezTo>
                  <a:pt x="171316" y="170742"/>
                  <a:pt x="167025" y="178677"/>
                  <a:pt x="158873" y="184112"/>
                </a:cubicBezTo>
                <a:cubicBezTo>
                  <a:pt x="155776" y="186176"/>
                  <a:pt x="151812" y="186465"/>
                  <a:pt x="148281" y="187642"/>
                </a:cubicBezTo>
                <a:cubicBezTo>
                  <a:pt x="123568" y="171166"/>
                  <a:pt x="134159" y="168813"/>
                  <a:pt x="116507" y="180581"/>
                </a:cubicBezTo>
                <a:cubicBezTo>
                  <a:pt x="113635" y="189196"/>
                  <a:pt x="112759" y="194920"/>
                  <a:pt x="105915" y="201764"/>
                </a:cubicBezTo>
                <a:cubicBezTo>
                  <a:pt x="102915" y="204764"/>
                  <a:pt x="98854" y="206471"/>
                  <a:pt x="95324" y="208825"/>
                </a:cubicBezTo>
                <a:cubicBezTo>
                  <a:pt x="89440" y="207648"/>
                  <a:pt x="83038" y="207979"/>
                  <a:pt x="77671" y="205295"/>
                </a:cubicBezTo>
                <a:cubicBezTo>
                  <a:pt x="73205" y="203062"/>
                  <a:pt x="70916" y="197899"/>
                  <a:pt x="67080" y="194703"/>
                </a:cubicBezTo>
                <a:cubicBezTo>
                  <a:pt x="56631" y="185996"/>
                  <a:pt x="55824" y="187476"/>
                  <a:pt x="42366" y="184112"/>
                </a:cubicBezTo>
                <a:cubicBezTo>
                  <a:pt x="38836" y="181758"/>
                  <a:pt x="34775" y="180051"/>
                  <a:pt x="31775" y="177051"/>
                </a:cubicBezTo>
                <a:cubicBezTo>
                  <a:pt x="28775" y="174050"/>
                  <a:pt x="28027" y="169110"/>
                  <a:pt x="24714" y="166459"/>
                </a:cubicBezTo>
                <a:cubicBezTo>
                  <a:pt x="18441" y="161441"/>
                  <a:pt x="6732" y="162929"/>
                  <a:pt x="0" y="162929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3386138" y="1741488"/>
            <a:ext cx="571500" cy="514350"/>
          </a:xfrm>
          <a:custGeom>
            <a:avLst/>
            <a:gdLst>
              <a:gd name="connsiteX0" fmla="*/ 571942 w 571942"/>
              <a:gd name="connsiteY0" fmla="*/ 514921 h 514921"/>
              <a:gd name="connsiteX1" fmla="*/ 568411 w 571942"/>
              <a:gd name="connsiteY1" fmla="*/ 504329 h 514921"/>
              <a:gd name="connsiteX2" fmla="*/ 564881 w 571942"/>
              <a:gd name="connsiteY2" fmla="*/ 476085 h 514921"/>
              <a:gd name="connsiteX3" fmla="*/ 547228 w 571942"/>
              <a:gd name="connsiteY3" fmla="*/ 458433 h 514921"/>
              <a:gd name="connsiteX4" fmla="*/ 504862 w 571942"/>
              <a:gd name="connsiteY4" fmla="*/ 461963 h 514921"/>
              <a:gd name="connsiteX5" fmla="*/ 494271 w 571942"/>
              <a:gd name="connsiteY5" fmla="*/ 451372 h 514921"/>
              <a:gd name="connsiteX6" fmla="*/ 483679 w 571942"/>
              <a:gd name="connsiteY6" fmla="*/ 447841 h 514921"/>
              <a:gd name="connsiteX7" fmla="*/ 434252 w 571942"/>
              <a:gd name="connsiteY7" fmla="*/ 451372 h 514921"/>
              <a:gd name="connsiteX8" fmla="*/ 395417 w 571942"/>
              <a:gd name="connsiteY8" fmla="*/ 447841 h 514921"/>
              <a:gd name="connsiteX9" fmla="*/ 328337 w 571942"/>
              <a:gd name="connsiteY9" fmla="*/ 444311 h 514921"/>
              <a:gd name="connsiteX10" fmla="*/ 317746 w 571942"/>
              <a:gd name="connsiteY10" fmla="*/ 437250 h 514921"/>
              <a:gd name="connsiteX11" fmla="*/ 307154 w 571942"/>
              <a:gd name="connsiteY11" fmla="*/ 433719 h 514921"/>
              <a:gd name="connsiteX12" fmla="*/ 271849 w 571942"/>
              <a:gd name="connsiteY12" fmla="*/ 423128 h 514921"/>
              <a:gd name="connsiteX13" fmla="*/ 264788 w 571942"/>
              <a:gd name="connsiteY13" fmla="*/ 380762 h 514921"/>
              <a:gd name="connsiteX14" fmla="*/ 257727 w 571942"/>
              <a:gd name="connsiteY14" fmla="*/ 370170 h 514921"/>
              <a:gd name="connsiteX15" fmla="*/ 247135 w 571942"/>
              <a:gd name="connsiteY15" fmla="*/ 348987 h 514921"/>
              <a:gd name="connsiteX16" fmla="*/ 250666 w 571942"/>
              <a:gd name="connsiteY16" fmla="*/ 320743 h 514921"/>
              <a:gd name="connsiteX17" fmla="*/ 229483 w 571942"/>
              <a:gd name="connsiteY17" fmla="*/ 299560 h 514921"/>
              <a:gd name="connsiteX18" fmla="*/ 201239 w 571942"/>
              <a:gd name="connsiteY18" fmla="*/ 264255 h 514921"/>
              <a:gd name="connsiteX19" fmla="*/ 190647 w 571942"/>
              <a:gd name="connsiteY19" fmla="*/ 257194 h 514921"/>
              <a:gd name="connsiteX20" fmla="*/ 162403 w 571942"/>
              <a:gd name="connsiteY20" fmla="*/ 253664 h 514921"/>
              <a:gd name="connsiteX21" fmla="*/ 155342 w 571942"/>
              <a:gd name="connsiteY21" fmla="*/ 243072 h 514921"/>
              <a:gd name="connsiteX22" fmla="*/ 158873 w 571942"/>
              <a:gd name="connsiteY22" fmla="*/ 207767 h 514921"/>
              <a:gd name="connsiteX23" fmla="*/ 197708 w 571942"/>
              <a:gd name="connsiteY23" fmla="*/ 197176 h 514921"/>
              <a:gd name="connsiteX24" fmla="*/ 218891 w 571942"/>
              <a:gd name="connsiteY24" fmla="*/ 186584 h 514921"/>
              <a:gd name="connsiteX25" fmla="*/ 222422 w 571942"/>
              <a:gd name="connsiteY25" fmla="*/ 172462 h 514921"/>
              <a:gd name="connsiteX26" fmla="*/ 204769 w 571942"/>
              <a:gd name="connsiteY26" fmla="*/ 154810 h 514921"/>
              <a:gd name="connsiteX27" fmla="*/ 190647 w 571942"/>
              <a:gd name="connsiteY27" fmla="*/ 123035 h 514921"/>
              <a:gd name="connsiteX28" fmla="*/ 187117 w 571942"/>
              <a:gd name="connsiteY28" fmla="*/ 101852 h 514921"/>
              <a:gd name="connsiteX29" fmla="*/ 180056 w 571942"/>
              <a:gd name="connsiteY29" fmla="*/ 91261 h 514921"/>
              <a:gd name="connsiteX30" fmla="*/ 176525 w 571942"/>
              <a:gd name="connsiteY30" fmla="*/ 73608 h 514921"/>
              <a:gd name="connsiteX31" fmla="*/ 165934 w 571942"/>
              <a:gd name="connsiteY31" fmla="*/ 63016 h 514921"/>
              <a:gd name="connsiteX32" fmla="*/ 144751 w 571942"/>
              <a:gd name="connsiteY32" fmla="*/ 38303 h 514921"/>
              <a:gd name="connsiteX33" fmla="*/ 137690 w 571942"/>
              <a:gd name="connsiteY33" fmla="*/ 27711 h 514921"/>
              <a:gd name="connsiteX34" fmla="*/ 123568 w 571942"/>
              <a:gd name="connsiteY34" fmla="*/ 20650 h 514921"/>
              <a:gd name="connsiteX35" fmla="*/ 102385 w 571942"/>
              <a:gd name="connsiteY35" fmla="*/ 10059 h 514921"/>
              <a:gd name="connsiteX36" fmla="*/ 60019 w 571942"/>
              <a:gd name="connsiteY36" fmla="*/ 20650 h 514921"/>
              <a:gd name="connsiteX37" fmla="*/ 49427 w 571942"/>
              <a:gd name="connsiteY37" fmla="*/ 24181 h 514921"/>
              <a:gd name="connsiteX38" fmla="*/ 45897 w 571942"/>
              <a:gd name="connsiteY38" fmla="*/ 13589 h 514921"/>
              <a:gd name="connsiteX39" fmla="*/ 0 w 571942"/>
              <a:gd name="connsiteY39" fmla="*/ 6528 h 514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942" h="514921">
                <a:moveTo>
                  <a:pt x="571942" y="514921"/>
                </a:moveTo>
                <a:cubicBezTo>
                  <a:pt x="570765" y="511390"/>
                  <a:pt x="569077" y="507991"/>
                  <a:pt x="568411" y="504329"/>
                </a:cubicBezTo>
                <a:cubicBezTo>
                  <a:pt x="566714" y="494994"/>
                  <a:pt x="567377" y="485239"/>
                  <a:pt x="564881" y="476085"/>
                </a:cubicBezTo>
                <a:cubicBezTo>
                  <a:pt x="562266" y="466496"/>
                  <a:pt x="554550" y="463314"/>
                  <a:pt x="547228" y="458433"/>
                </a:cubicBezTo>
                <a:cubicBezTo>
                  <a:pt x="533106" y="459610"/>
                  <a:pt x="518909" y="463836"/>
                  <a:pt x="504862" y="461963"/>
                </a:cubicBezTo>
                <a:cubicBezTo>
                  <a:pt x="499913" y="461303"/>
                  <a:pt x="498425" y="454141"/>
                  <a:pt x="494271" y="451372"/>
                </a:cubicBezTo>
                <a:cubicBezTo>
                  <a:pt x="491174" y="449308"/>
                  <a:pt x="487210" y="449018"/>
                  <a:pt x="483679" y="447841"/>
                </a:cubicBezTo>
                <a:cubicBezTo>
                  <a:pt x="467203" y="449018"/>
                  <a:pt x="450770" y="451372"/>
                  <a:pt x="434252" y="451372"/>
                </a:cubicBezTo>
                <a:cubicBezTo>
                  <a:pt x="421254" y="451372"/>
                  <a:pt x="408387" y="448706"/>
                  <a:pt x="395417" y="447841"/>
                </a:cubicBezTo>
                <a:cubicBezTo>
                  <a:pt x="373076" y="446352"/>
                  <a:pt x="350697" y="445488"/>
                  <a:pt x="328337" y="444311"/>
                </a:cubicBezTo>
                <a:cubicBezTo>
                  <a:pt x="324807" y="441957"/>
                  <a:pt x="321541" y="439148"/>
                  <a:pt x="317746" y="437250"/>
                </a:cubicBezTo>
                <a:cubicBezTo>
                  <a:pt x="314417" y="435586"/>
                  <a:pt x="310639" y="435026"/>
                  <a:pt x="307154" y="433719"/>
                </a:cubicBezTo>
                <a:cubicBezTo>
                  <a:pt x="280615" y="423766"/>
                  <a:pt x="298856" y="428528"/>
                  <a:pt x="271849" y="423128"/>
                </a:cubicBezTo>
                <a:cubicBezTo>
                  <a:pt x="250371" y="394492"/>
                  <a:pt x="268901" y="426009"/>
                  <a:pt x="264788" y="380762"/>
                </a:cubicBezTo>
                <a:cubicBezTo>
                  <a:pt x="264404" y="376536"/>
                  <a:pt x="259625" y="373965"/>
                  <a:pt x="257727" y="370170"/>
                </a:cubicBezTo>
                <a:cubicBezTo>
                  <a:pt x="243109" y="340936"/>
                  <a:pt x="267372" y="379343"/>
                  <a:pt x="247135" y="348987"/>
                </a:cubicBezTo>
                <a:cubicBezTo>
                  <a:pt x="254081" y="338568"/>
                  <a:pt x="259898" y="335251"/>
                  <a:pt x="250666" y="320743"/>
                </a:cubicBezTo>
                <a:cubicBezTo>
                  <a:pt x="245305" y="312318"/>
                  <a:pt x="235022" y="307869"/>
                  <a:pt x="229483" y="299560"/>
                </a:cubicBezTo>
                <a:cubicBezTo>
                  <a:pt x="221118" y="287013"/>
                  <a:pt x="212970" y="274031"/>
                  <a:pt x="201239" y="264255"/>
                </a:cubicBezTo>
                <a:cubicBezTo>
                  <a:pt x="197979" y="261538"/>
                  <a:pt x="194741" y="258310"/>
                  <a:pt x="190647" y="257194"/>
                </a:cubicBezTo>
                <a:cubicBezTo>
                  <a:pt x="181493" y="254698"/>
                  <a:pt x="171818" y="254841"/>
                  <a:pt x="162403" y="253664"/>
                </a:cubicBezTo>
                <a:cubicBezTo>
                  <a:pt x="160049" y="250133"/>
                  <a:pt x="155667" y="247303"/>
                  <a:pt x="155342" y="243072"/>
                </a:cubicBezTo>
                <a:cubicBezTo>
                  <a:pt x="154435" y="231280"/>
                  <a:pt x="154324" y="218684"/>
                  <a:pt x="158873" y="207767"/>
                </a:cubicBezTo>
                <a:cubicBezTo>
                  <a:pt x="162285" y="199577"/>
                  <a:pt x="196486" y="197351"/>
                  <a:pt x="197708" y="197176"/>
                </a:cubicBezTo>
                <a:cubicBezTo>
                  <a:pt x="203750" y="195162"/>
                  <a:pt x="214980" y="192450"/>
                  <a:pt x="218891" y="186584"/>
                </a:cubicBezTo>
                <a:cubicBezTo>
                  <a:pt x="221583" y="182547"/>
                  <a:pt x="221245" y="177169"/>
                  <a:pt x="222422" y="172462"/>
                </a:cubicBezTo>
                <a:cubicBezTo>
                  <a:pt x="214773" y="167363"/>
                  <a:pt x="207711" y="164616"/>
                  <a:pt x="204769" y="154810"/>
                </a:cubicBezTo>
                <a:cubicBezTo>
                  <a:pt x="194959" y="122109"/>
                  <a:pt x="211059" y="136643"/>
                  <a:pt x="190647" y="123035"/>
                </a:cubicBezTo>
                <a:cubicBezTo>
                  <a:pt x="189470" y="115974"/>
                  <a:pt x="189381" y="108643"/>
                  <a:pt x="187117" y="101852"/>
                </a:cubicBezTo>
                <a:cubicBezTo>
                  <a:pt x="185775" y="97827"/>
                  <a:pt x="181546" y="95234"/>
                  <a:pt x="180056" y="91261"/>
                </a:cubicBezTo>
                <a:cubicBezTo>
                  <a:pt x="177949" y="85642"/>
                  <a:pt x="179209" y="78975"/>
                  <a:pt x="176525" y="73608"/>
                </a:cubicBezTo>
                <a:cubicBezTo>
                  <a:pt x="174292" y="69142"/>
                  <a:pt x="168836" y="67079"/>
                  <a:pt x="165934" y="63016"/>
                </a:cubicBezTo>
                <a:cubicBezTo>
                  <a:pt x="147297" y="36923"/>
                  <a:pt x="173083" y="59551"/>
                  <a:pt x="144751" y="38303"/>
                </a:cubicBezTo>
                <a:cubicBezTo>
                  <a:pt x="142397" y="34772"/>
                  <a:pt x="140950" y="30428"/>
                  <a:pt x="137690" y="27711"/>
                </a:cubicBezTo>
                <a:cubicBezTo>
                  <a:pt x="133647" y="24342"/>
                  <a:pt x="128138" y="23261"/>
                  <a:pt x="123568" y="20650"/>
                </a:cubicBezTo>
                <a:cubicBezTo>
                  <a:pt x="104406" y="9700"/>
                  <a:pt x="121802" y="16531"/>
                  <a:pt x="102385" y="10059"/>
                </a:cubicBezTo>
                <a:cubicBezTo>
                  <a:pt x="73862" y="14812"/>
                  <a:pt x="87991" y="11326"/>
                  <a:pt x="60019" y="20650"/>
                </a:cubicBezTo>
                <a:lnTo>
                  <a:pt x="49427" y="24181"/>
                </a:lnTo>
                <a:cubicBezTo>
                  <a:pt x="48250" y="20650"/>
                  <a:pt x="48222" y="16495"/>
                  <a:pt x="45897" y="13589"/>
                </a:cubicBezTo>
                <a:cubicBezTo>
                  <a:pt x="35026" y="0"/>
                  <a:pt x="13164" y="6528"/>
                  <a:pt x="0" y="6528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>
            <a:off x="2284413" y="1012825"/>
            <a:ext cx="889000" cy="600075"/>
          </a:xfrm>
          <a:custGeom>
            <a:avLst/>
            <a:gdLst>
              <a:gd name="connsiteX0" fmla="*/ 889686 w 889686"/>
              <a:gd name="connsiteY0" fmla="*/ 596655 h 600185"/>
              <a:gd name="connsiteX1" fmla="*/ 879095 w 889686"/>
              <a:gd name="connsiteY1" fmla="*/ 600185 h 600185"/>
              <a:gd name="connsiteX2" fmla="*/ 840259 w 889686"/>
              <a:gd name="connsiteY2" fmla="*/ 593124 h 600185"/>
              <a:gd name="connsiteX3" fmla="*/ 840259 w 889686"/>
              <a:gd name="connsiteY3" fmla="*/ 554289 h 600185"/>
              <a:gd name="connsiteX4" fmla="*/ 850851 w 889686"/>
              <a:gd name="connsiteY4" fmla="*/ 550758 h 600185"/>
              <a:gd name="connsiteX5" fmla="*/ 854381 w 889686"/>
              <a:gd name="connsiteY5" fmla="*/ 508392 h 600185"/>
              <a:gd name="connsiteX6" fmla="*/ 843790 w 889686"/>
              <a:gd name="connsiteY6" fmla="*/ 504862 h 600185"/>
              <a:gd name="connsiteX7" fmla="*/ 829668 w 889686"/>
              <a:gd name="connsiteY7" fmla="*/ 497801 h 600185"/>
              <a:gd name="connsiteX8" fmla="*/ 833198 w 889686"/>
              <a:gd name="connsiteY8" fmla="*/ 483679 h 600185"/>
              <a:gd name="connsiteX9" fmla="*/ 864973 w 889686"/>
              <a:gd name="connsiteY9" fmla="*/ 473087 h 600185"/>
              <a:gd name="connsiteX10" fmla="*/ 850851 w 889686"/>
              <a:gd name="connsiteY10" fmla="*/ 437782 h 600185"/>
              <a:gd name="connsiteX11" fmla="*/ 840259 w 889686"/>
              <a:gd name="connsiteY11" fmla="*/ 434252 h 600185"/>
              <a:gd name="connsiteX12" fmla="*/ 819076 w 889686"/>
              <a:gd name="connsiteY12" fmla="*/ 420130 h 600185"/>
              <a:gd name="connsiteX13" fmla="*/ 808485 w 889686"/>
              <a:gd name="connsiteY13" fmla="*/ 413069 h 600185"/>
              <a:gd name="connsiteX14" fmla="*/ 776710 w 889686"/>
              <a:gd name="connsiteY14" fmla="*/ 388355 h 600185"/>
              <a:gd name="connsiteX15" fmla="*/ 766119 w 889686"/>
              <a:gd name="connsiteY15" fmla="*/ 384825 h 600185"/>
              <a:gd name="connsiteX16" fmla="*/ 759058 w 889686"/>
              <a:gd name="connsiteY16" fmla="*/ 374233 h 600185"/>
              <a:gd name="connsiteX17" fmla="*/ 776710 w 889686"/>
              <a:gd name="connsiteY17" fmla="*/ 353050 h 600185"/>
              <a:gd name="connsiteX18" fmla="*/ 755527 w 889686"/>
              <a:gd name="connsiteY18" fmla="*/ 345989 h 600185"/>
              <a:gd name="connsiteX19" fmla="*/ 734344 w 889686"/>
              <a:gd name="connsiteY19" fmla="*/ 335398 h 600185"/>
              <a:gd name="connsiteX20" fmla="*/ 713161 w 889686"/>
              <a:gd name="connsiteY20" fmla="*/ 321276 h 600185"/>
              <a:gd name="connsiteX21" fmla="*/ 702570 w 889686"/>
              <a:gd name="connsiteY21" fmla="*/ 314215 h 600185"/>
              <a:gd name="connsiteX22" fmla="*/ 681387 w 889686"/>
              <a:gd name="connsiteY22" fmla="*/ 282440 h 600185"/>
              <a:gd name="connsiteX23" fmla="*/ 674326 w 889686"/>
              <a:gd name="connsiteY23" fmla="*/ 271849 h 600185"/>
              <a:gd name="connsiteX24" fmla="*/ 670795 w 889686"/>
              <a:gd name="connsiteY24" fmla="*/ 257727 h 600185"/>
              <a:gd name="connsiteX25" fmla="*/ 656673 w 889686"/>
              <a:gd name="connsiteY25" fmla="*/ 247135 h 600185"/>
              <a:gd name="connsiteX26" fmla="*/ 631960 w 889686"/>
              <a:gd name="connsiteY26" fmla="*/ 233013 h 600185"/>
              <a:gd name="connsiteX27" fmla="*/ 610777 w 889686"/>
              <a:gd name="connsiteY27" fmla="*/ 218891 h 600185"/>
              <a:gd name="connsiteX28" fmla="*/ 600185 w 889686"/>
              <a:gd name="connsiteY28" fmla="*/ 208300 h 600185"/>
              <a:gd name="connsiteX29" fmla="*/ 589594 w 889686"/>
              <a:gd name="connsiteY29" fmla="*/ 204769 h 600185"/>
              <a:gd name="connsiteX30" fmla="*/ 568411 w 889686"/>
              <a:gd name="connsiteY30" fmla="*/ 225952 h 600185"/>
              <a:gd name="connsiteX31" fmla="*/ 561350 w 889686"/>
              <a:gd name="connsiteY31" fmla="*/ 215361 h 600185"/>
              <a:gd name="connsiteX32" fmla="*/ 554289 w 889686"/>
              <a:gd name="connsiteY32" fmla="*/ 194178 h 600185"/>
              <a:gd name="connsiteX33" fmla="*/ 522514 w 889686"/>
              <a:gd name="connsiteY33" fmla="*/ 201239 h 600185"/>
              <a:gd name="connsiteX34" fmla="*/ 511923 w 889686"/>
              <a:gd name="connsiteY34" fmla="*/ 208300 h 600185"/>
              <a:gd name="connsiteX35" fmla="*/ 501331 w 889686"/>
              <a:gd name="connsiteY35" fmla="*/ 197708 h 600185"/>
              <a:gd name="connsiteX36" fmla="*/ 487209 w 889686"/>
              <a:gd name="connsiteY36" fmla="*/ 176525 h 600185"/>
              <a:gd name="connsiteX37" fmla="*/ 480148 w 889686"/>
              <a:gd name="connsiteY37" fmla="*/ 187117 h 600185"/>
              <a:gd name="connsiteX38" fmla="*/ 455434 w 889686"/>
              <a:gd name="connsiteY38" fmla="*/ 204769 h 600185"/>
              <a:gd name="connsiteX39" fmla="*/ 434251 w 889686"/>
              <a:gd name="connsiteY39" fmla="*/ 169464 h 600185"/>
              <a:gd name="connsiteX40" fmla="*/ 413068 w 889686"/>
              <a:gd name="connsiteY40" fmla="*/ 180056 h 600185"/>
              <a:gd name="connsiteX41" fmla="*/ 402477 w 889686"/>
              <a:gd name="connsiteY41" fmla="*/ 183586 h 600185"/>
              <a:gd name="connsiteX42" fmla="*/ 395416 w 889686"/>
              <a:gd name="connsiteY42" fmla="*/ 172995 h 600185"/>
              <a:gd name="connsiteX43" fmla="*/ 384824 w 889686"/>
              <a:gd name="connsiteY43" fmla="*/ 151812 h 600185"/>
              <a:gd name="connsiteX44" fmla="*/ 374233 w 889686"/>
              <a:gd name="connsiteY44" fmla="*/ 98854 h 600185"/>
              <a:gd name="connsiteX45" fmla="*/ 367172 w 889686"/>
              <a:gd name="connsiteY45" fmla="*/ 70610 h 600185"/>
              <a:gd name="connsiteX46" fmla="*/ 360111 w 889686"/>
              <a:gd name="connsiteY46" fmla="*/ 60019 h 600185"/>
              <a:gd name="connsiteX47" fmla="*/ 303623 w 889686"/>
              <a:gd name="connsiteY47" fmla="*/ 70610 h 600185"/>
              <a:gd name="connsiteX48" fmla="*/ 296562 w 889686"/>
              <a:gd name="connsiteY48" fmla="*/ 81202 h 600185"/>
              <a:gd name="connsiteX49" fmla="*/ 285970 w 889686"/>
              <a:gd name="connsiteY49" fmla="*/ 77671 h 600185"/>
              <a:gd name="connsiteX50" fmla="*/ 282440 w 889686"/>
              <a:gd name="connsiteY50" fmla="*/ 63549 h 600185"/>
              <a:gd name="connsiteX51" fmla="*/ 264787 w 889686"/>
              <a:gd name="connsiteY51" fmla="*/ 42366 h 600185"/>
              <a:gd name="connsiteX52" fmla="*/ 243604 w 889686"/>
              <a:gd name="connsiteY52" fmla="*/ 28244 h 600185"/>
              <a:gd name="connsiteX53" fmla="*/ 204769 w 889686"/>
              <a:gd name="connsiteY53" fmla="*/ 31775 h 600185"/>
              <a:gd name="connsiteX54" fmla="*/ 190647 w 889686"/>
              <a:gd name="connsiteY54" fmla="*/ 35305 h 600185"/>
              <a:gd name="connsiteX55" fmla="*/ 183586 w 889686"/>
              <a:gd name="connsiteY55" fmla="*/ 45897 h 600185"/>
              <a:gd name="connsiteX56" fmla="*/ 187116 w 889686"/>
              <a:gd name="connsiteY56" fmla="*/ 74141 h 600185"/>
              <a:gd name="connsiteX57" fmla="*/ 197708 w 889686"/>
              <a:gd name="connsiteY57" fmla="*/ 81202 h 600185"/>
              <a:gd name="connsiteX58" fmla="*/ 180055 w 889686"/>
              <a:gd name="connsiteY58" fmla="*/ 95324 h 600185"/>
              <a:gd name="connsiteX59" fmla="*/ 162403 w 889686"/>
              <a:gd name="connsiteY59" fmla="*/ 88263 h 600185"/>
              <a:gd name="connsiteX60" fmla="*/ 141220 w 889686"/>
              <a:gd name="connsiteY60" fmla="*/ 77671 h 600185"/>
              <a:gd name="connsiteX61" fmla="*/ 120037 w 889686"/>
              <a:gd name="connsiteY61" fmla="*/ 56488 h 600185"/>
              <a:gd name="connsiteX62" fmla="*/ 84732 w 889686"/>
              <a:gd name="connsiteY62" fmla="*/ 49427 h 600185"/>
              <a:gd name="connsiteX63" fmla="*/ 60018 w 889686"/>
              <a:gd name="connsiteY63" fmla="*/ 24714 h 600185"/>
              <a:gd name="connsiteX64" fmla="*/ 38835 w 889686"/>
              <a:gd name="connsiteY64" fmla="*/ 17653 h 600185"/>
              <a:gd name="connsiteX65" fmla="*/ 28244 w 889686"/>
              <a:gd name="connsiteY65" fmla="*/ 14122 h 600185"/>
              <a:gd name="connsiteX66" fmla="*/ 10591 w 889686"/>
              <a:gd name="connsiteY66" fmla="*/ 10592 h 600185"/>
              <a:gd name="connsiteX67" fmla="*/ 0 w 889686"/>
              <a:gd name="connsiteY67" fmla="*/ 0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889686" h="600185">
                <a:moveTo>
                  <a:pt x="889686" y="596655"/>
                </a:moveTo>
                <a:cubicBezTo>
                  <a:pt x="886156" y="597832"/>
                  <a:pt x="882816" y="600185"/>
                  <a:pt x="879095" y="600185"/>
                </a:cubicBezTo>
                <a:cubicBezTo>
                  <a:pt x="859132" y="600185"/>
                  <a:pt x="855155" y="598090"/>
                  <a:pt x="840259" y="593124"/>
                </a:cubicBezTo>
                <a:cubicBezTo>
                  <a:pt x="835444" y="578677"/>
                  <a:pt x="831895" y="573108"/>
                  <a:pt x="840259" y="554289"/>
                </a:cubicBezTo>
                <a:cubicBezTo>
                  <a:pt x="841770" y="550888"/>
                  <a:pt x="847320" y="551935"/>
                  <a:pt x="850851" y="550758"/>
                </a:cubicBezTo>
                <a:cubicBezTo>
                  <a:pt x="861236" y="535181"/>
                  <a:pt x="864879" y="534637"/>
                  <a:pt x="854381" y="508392"/>
                </a:cubicBezTo>
                <a:cubicBezTo>
                  <a:pt x="852999" y="504937"/>
                  <a:pt x="847210" y="506328"/>
                  <a:pt x="843790" y="504862"/>
                </a:cubicBezTo>
                <a:cubicBezTo>
                  <a:pt x="838953" y="502789"/>
                  <a:pt x="834375" y="500155"/>
                  <a:pt x="829668" y="497801"/>
                </a:cubicBezTo>
                <a:cubicBezTo>
                  <a:pt x="830845" y="493094"/>
                  <a:pt x="830507" y="487716"/>
                  <a:pt x="833198" y="483679"/>
                </a:cubicBezTo>
                <a:cubicBezTo>
                  <a:pt x="839403" y="474371"/>
                  <a:pt x="857054" y="474407"/>
                  <a:pt x="864973" y="473087"/>
                </a:cubicBezTo>
                <a:cubicBezTo>
                  <a:pt x="862182" y="453550"/>
                  <a:pt x="866458" y="448187"/>
                  <a:pt x="850851" y="437782"/>
                </a:cubicBezTo>
                <a:cubicBezTo>
                  <a:pt x="847754" y="435718"/>
                  <a:pt x="843790" y="435429"/>
                  <a:pt x="840259" y="434252"/>
                </a:cubicBezTo>
                <a:lnTo>
                  <a:pt x="819076" y="420130"/>
                </a:lnTo>
                <a:cubicBezTo>
                  <a:pt x="815546" y="417776"/>
                  <a:pt x="811485" y="416069"/>
                  <a:pt x="808485" y="413069"/>
                </a:cubicBezTo>
                <a:cubicBezTo>
                  <a:pt x="799347" y="403931"/>
                  <a:pt x="789378" y="392577"/>
                  <a:pt x="776710" y="388355"/>
                </a:cubicBezTo>
                <a:lnTo>
                  <a:pt x="766119" y="384825"/>
                </a:lnTo>
                <a:cubicBezTo>
                  <a:pt x="763765" y="381294"/>
                  <a:pt x="759058" y="378476"/>
                  <a:pt x="759058" y="374233"/>
                </a:cubicBezTo>
                <a:cubicBezTo>
                  <a:pt x="759058" y="369319"/>
                  <a:pt x="774687" y="355073"/>
                  <a:pt x="776710" y="353050"/>
                </a:cubicBezTo>
                <a:cubicBezTo>
                  <a:pt x="769649" y="350696"/>
                  <a:pt x="761720" y="350118"/>
                  <a:pt x="755527" y="345989"/>
                </a:cubicBezTo>
                <a:cubicBezTo>
                  <a:pt x="741840" y="336864"/>
                  <a:pt x="748961" y="340270"/>
                  <a:pt x="734344" y="335398"/>
                </a:cubicBezTo>
                <a:lnTo>
                  <a:pt x="713161" y="321276"/>
                </a:lnTo>
                <a:lnTo>
                  <a:pt x="702570" y="314215"/>
                </a:lnTo>
                <a:lnTo>
                  <a:pt x="681387" y="282440"/>
                </a:lnTo>
                <a:lnTo>
                  <a:pt x="674326" y="271849"/>
                </a:lnTo>
                <a:cubicBezTo>
                  <a:pt x="673149" y="267142"/>
                  <a:pt x="673615" y="261675"/>
                  <a:pt x="670795" y="257727"/>
                </a:cubicBezTo>
                <a:cubicBezTo>
                  <a:pt x="667375" y="252939"/>
                  <a:pt x="661461" y="250555"/>
                  <a:pt x="656673" y="247135"/>
                </a:cubicBezTo>
                <a:cubicBezTo>
                  <a:pt x="635304" y="231871"/>
                  <a:pt x="657815" y="248526"/>
                  <a:pt x="631960" y="233013"/>
                </a:cubicBezTo>
                <a:cubicBezTo>
                  <a:pt x="624683" y="228647"/>
                  <a:pt x="616778" y="224891"/>
                  <a:pt x="610777" y="218891"/>
                </a:cubicBezTo>
                <a:cubicBezTo>
                  <a:pt x="607246" y="215361"/>
                  <a:pt x="604339" y="211070"/>
                  <a:pt x="600185" y="208300"/>
                </a:cubicBezTo>
                <a:cubicBezTo>
                  <a:pt x="597089" y="206236"/>
                  <a:pt x="593124" y="205946"/>
                  <a:pt x="589594" y="204769"/>
                </a:cubicBezTo>
                <a:cubicBezTo>
                  <a:pt x="582533" y="211830"/>
                  <a:pt x="573950" y="234261"/>
                  <a:pt x="568411" y="225952"/>
                </a:cubicBezTo>
                <a:cubicBezTo>
                  <a:pt x="566057" y="222422"/>
                  <a:pt x="563073" y="219238"/>
                  <a:pt x="561350" y="215361"/>
                </a:cubicBezTo>
                <a:cubicBezTo>
                  <a:pt x="558327" y="208560"/>
                  <a:pt x="554289" y="194178"/>
                  <a:pt x="554289" y="194178"/>
                </a:cubicBezTo>
                <a:cubicBezTo>
                  <a:pt x="546149" y="195534"/>
                  <a:pt x="531207" y="196892"/>
                  <a:pt x="522514" y="201239"/>
                </a:cubicBezTo>
                <a:cubicBezTo>
                  <a:pt x="518719" y="203137"/>
                  <a:pt x="515453" y="205946"/>
                  <a:pt x="511923" y="208300"/>
                </a:cubicBezTo>
                <a:cubicBezTo>
                  <a:pt x="508392" y="204769"/>
                  <a:pt x="504396" y="201649"/>
                  <a:pt x="501331" y="197708"/>
                </a:cubicBezTo>
                <a:cubicBezTo>
                  <a:pt x="496121" y="191009"/>
                  <a:pt x="487209" y="176525"/>
                  <a:pt x="487209" y="176525"/>
                </a:cubicBezTo>
                <a:cubicBezTo>
                  <a:pt x="484855" y="180056"/>
                  <a:pt x="483148" y="184117"/>
                  <a:pt x="480148" y="187117"/>
                </a:cubicBezTo>
                <a:cubicBezTo>
                  <a:pt x="475769" y="191496"/>
                  <a:pt x="461447" y="200760"/>
                  <a:pt x="455434" y="204769"/>
                </a:cubicBezTo>
                <a:cubicBezTo>
                  <a:pt x="443666" y="169464"/>
                  <a:pt x="455434" y="176526"/>
                  <a:pt x="434251" y="169464"/>
                </a:cubicBezTo>
                <a:cubicBezTo>
                  <a:pt x="407624" y="178341"/>
                  <a:pt x="440451" y="166365"/>
                  <a:pt x="413068" y="180056"/>
                </a:cubicBezTo>
                <a:cubicBezTo>
                  <a:pt x="409740" y="181720"/>
                  <a:pt x="406007" y="182409"/>
                  <a:pt x="402477" y="183586"/>
                </a:cubicBezTo>
                <a:cubicBezTo>
                  <a:pt x="400123" y="180056"/>
                  <a:pt x="397314" y="176790"/>
                  <a:pt x="395416" y="172995"/>
                </a:cubicBezTo>
                <a:cubicBezTo>
                  <a:pt x="380799" y="143762"/>
                  <a:pt x="405059" y="182163"/>
                  <a:pt x="384824" y="151812"/>
                </a:cubicBezTo>
                <a:cubicBezTo>
                  <a:pt x="375770" y="124644"/>
                  <a:pt x="385743" y="156406"/>
                  <a:pt x="374233" y="98854"/>
                </a:cubicBezTo>
                <a:cubicBezTo>
                  <a:pt x="372330" y="89338"/>
                  <a:pt x="372555" y="78684"/>
                  <a:pt x="367172" y="70610"/>
                </a:cubicBezTo>
                <a:lnTo>
                  <a:pt x="360111" y="60019"/>
                </a:lnTo>
                <a:cubicBezTo>
                  <a:pt x="340487" y="61528"/>
                  <a:pt x="318546" y="55686"/>
                  <a:pt x="303623" y="70610"/>
                </a:cubicBezTo>
                <a:cubicBezTo>
                  <a:pt x="300623" y="73611"/>
                  <a:pt x="298916" y="77671"/>
                  <a:pt x="296562" y="81202"/>
                </a:cubicBezTo>
                <a:cubicBezTo>
                  <a:pt x="293031" y="80025"/>
                  <a:pt x="288295" y="80577"/>
                  <a:pt x="285970" y="77671"/>
                </a:cubicBezTo>
                <a:cubicBezTo>
                  <a:pt x="282939" y="73882"/>
                  <a:pt x="284351" y="68009"/>
                  <a:pt x="282440" y="63549"/>
                </a:cubicBezTo>
                <a:cubicBezTo>
                  <a:pt x="279526" y="56750"/>
                  <a:pt x="270239" y="46607"/>
                  <a:pt x="264787" y="42366"/>
                </a:cubicBezTo>
                <a:cubicBezTo>
                  <a:pt x="258088" y="37156"/>
                  <a:pt x="243604" y="28244"/>
                  <a:pt x="243604" y="28244"/>
                </a:cubicBezTo>
                <a:cubicBezTo>
                  <a:pt x="230659" y="29421"/>
                  <a:pt x="217653" y="30057"/>
                  <a:pt x="204769" y="31775"/>
                </a:cubicBezTo>
                <a:cubicBezTo>
                  <a:pt x="199959" y="32416"/>
                  <a:pt x="194684" y="32614"/>
                  <a:pt x="190647" y="35305"/>
                </a:cubicBezTo>
                <a:cubicBezTo>
                  <a:pt x="187116" y="37659"/>
                  <a:pt x="185940" y="42366"/>
                  <a:pt x="183586" y="45897"/>
                </a:cubicBezTo>
                <a:cubicBezTo>
                  <a:pt x="184763" y="55312"/>
                  <a:pt x="183592" y="65332"/>
                  <a:pt x="187116" y="74141"/>
                </a:cubicBezTo>
                <a:cubicBezTo>
                  <a:pt x="188692" y="78081"/>
                  <a:pt x="196876" y="77041"/>
                  <a:pt x="197708" y="81202"/>
                </a:cubicBezTo>
                <a:cubicBezTo>
                  <a:pt x="199704" y="91182"/>
                  <a:pt x="184917" y="93703"/>
                  <a:pt x="180055" y="95324"/>
                </a:cubicBezTo>
                <a:cubicBezTo>
                  <a:pt x="174171" y="92970"/>
                  <a:pt x="168337" y="90488"/>
                  <a:pt x="162403" y="88263"/>
                </a:cubicBezTo>
                <a:cubicBezTo>
                  <a:pt x="151792" y="84284"/>
                  <a:pt x="150340" y="85778"/>
                  <a:pt x="141220" y="77671"/>
                </a:cubicBezTo>
                <a:cubicBezTo>
                  <a:pt x="133757" y="71037"/>
                  <a:pt x="129511" y="59645"/>
                  <a:pt x="120037" y="56488"/>
                </a:cubicBezTo>
                <a:cubicBezTo>
                  <a:pt x="101551" y="50327"/>
                  <a:pt x="113129" y="53484"/>
                  <a:pt x="84732" y="49427"/>
                </a:cubicBezTo>
                <a:cubicBezTo>
                  <a:pt x="76494" y="41189"/>
                  <a:pt x="71070" y="28398"/>
                  <a:pt x="60018" y="24714"/>
                </a:cubicBezTo>
                <a:lnTo>
                  <a:pt x="38835" y="17653"/>
                </a:lnTo>
                <a:cubicBezTo>
                  <a:pt x="35305" y="16476"/>
                  <a:pt x="31893" y="14852"/>
                  <a:pt x="28244" y="14122"/>
                </a:cubicBezTo>
                <a:lnTo>
                  <a:pt x="10591" y="10592"/>
                </a:lnTo>
                <a:lnTo>
                  <a:pt x="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1814513" y="762000"/>
            <a:ext cx="346075" cy="265113"/>
          </a:xfrm>
          <a:custGeom>
            <a:avLst/>
            <a:gdLst>
              <a:gd name="connsiteX0" fmla="*/ 345989 w 345989"/>
              <a:gd name="connsiteY0" fmla="*/ 229483 h 264788"/>
              <a:gd name="connsiteX1" fmla="*/ 335398 w 345989"/>
              <a:gd name="connsiteY1" fmla="*/ 236544 h 264788"/>
              <a:gd name="connsiteX2" fmla="*/ 296562 w 345989"/>
              <a:gd name="connsiteY2" fmla="*/ 243605 h 264788"/>
              <a:gd name="connsiteX3" fmla="*/ 282440 w 345989"/>
              <a:gd name="connsiteY3" fmla="*/ 250666 h 264788"/>
              <a:gd name="connsiteX4" fmla="*/ 261257 w 345989"/>
              <a:gd name="connsiteY4" fmla="*/ 261258 h 264788"/>
              <a:gd name="connsiteX5" fmla="*/ 233013 w 345989"/>
              <a:gd name="connsiteY5" fmla="*/ 264788 h 264788"/>
              <a:gd name="connsiteX6" fmla="*/ 218891 w 345989"/>
              <a:gd name="connsiteY6" fmla="*/ 261258 h 264788"/>
              <a:gd name="connsiteX7" fmla="*/ 215361 w 345989"/>
              <a:gd name="connsiteY7" fmla="*/ 250666 h 264788"/>
              <a:gd name="connsiteX8" fmla="*/ 204769 w 345989"/>
              <a:gd name="connsiteY8" fmla="*/ 243605 h 264788"/>
              <a:gd name="connsiteX9" fmla="*/ 201239 w 345989"/>
              <a:gd name="connsiteY9" fmla="*/ 211831 h 264788"/>
              <a:gd name="connsiteX10" fmla="*/ 211830 w 345989"/>
              <a:gd name="connsiteY10" fmla="*/ 208300 h 264788"/>
              <a:gd name="connsiteX11" fmla="*/ 222422 w 345989"/>
              <a:gd name="connsiteY11" fmla="*/ 197709 h 264788"/>
              <a:gd name="connsiteX12" fmla="*/ 211830 w 345989"/>
              <a:gd name="connsiteY12" fmla="*/ 190648 h 264788"/>
              <a:gd name="connsiteX13" fmla="*/ 187117 w 345989"/>
              <a:gd name="connsiteY13" fmla="*/ 176526 h 264788"/>
              <a:gd name="connsiteX14" fmla="*/ 183586 w 345989"/>
              <a:gd name="connsiteY14" fmla="*/ 151812 h 264788"/>
              <a:gd name="connsiteX15" fmla="*/ 176525 w 345989"/>
              <a:gd name="connsiteY15" fmla="*/ 130629 h 264788"/>
              <a:gd name="connsiteX16" fmla="*/ 180056 w 345989"/>
              <a:gd name="connsiteY16" fmla="*/ 120037 h 264788"/>
              <a:gd name="connsiteX17" fmla="*/ 169464 w 345989"/>
              <a:gd name="connsiteY17" fmla="*/ 98854 h 264788"/>
              <a:gd name="connsiteX18" fmla="*/ 162403 w 345989"/>
              <a:gd name="connsiteY18" fmla="*/ 84732 h 264788"/>
              <a:gd name="connsiteX19" fmla="*/ 158873 w 345989"/>
              <a:gd name="connsiteY19" fmla="*/ 70610 h 264788"/>
              <a:gd name="connsiteX20" fmla="*/ 141220 w 345989"/>
              <a:gd name="connsiteY20" fmla="*/ 84732 h 264788"/>
              <a:gd name="connsiteX21" fmla="*/ 130629 w 345989"/>
              <a:gd name="connsiteY21" fmla="*/ 95324 h 264788"/>
              <a:gd name="connsiteX22" fmla="*/ 123568 w 345989"/>
              <a:gd name="connsiteY22" fmla="*/ 95324 h 264788"/>
              <a:gd name="connsiteX23" fmla="*/ 116507 w 345989"/>
              <a:gd name="connsiteY23" fmla="*/ 84732 h 264788"/>
              <a:gd name="connsiteX24" fmla="*/ 98854 w 345989"/>
              <a:gd name="connsiteY24" fmla="*/ 49427 h 264788"/>
              <a:gd name="connsiteX25" fmla="*/ 91793 w 345989"/>
              <a:gd name="connsiteY25" fmla="*/ 38836 h 264788"/>
              <a:gd name="connsiteX26" fmla="*/ 60019 w 345989"/>
              <a:gd name="connsiteY26" fmla="*/ 38836 h 264788"/>
              <a:gd name="connsiteX27" fmla="*/ 21183 w 345989"/>
              <a:gd name="connsiteY27" fmla="*/ 45897 h 264788"/>
              <a:gd name="connsiteX28" fmla="*/ 10591 w 345989"/>
              <a:gd name="connsiteY28" fmla="*/ 42366 h 264788"/>
              <a:gd name="connsiteX29" fmla="*/ 0 w 345989"/>
              <a:gd name="connsiteY29" fmla="*/ 21183 h 264788"/>
              <a:gd name="connsiteX30" fmla="*/ 3530 w 345989"/>
              <a:gd name="connsiteY30" fmla="*/ 0 h 2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45989" h="264788">
                <a:moveTo>
                  <a:pt x="345989" y="229483"/>
                </a:moveTo>
                <a:cubicBezTo>
                  <a:pt x="342459" y="231837"/>
                  <a:pt x="339193" y="234646"/>
                  <a:pt x="335398" y="236544"/>
                </a:cubicBezTo>
                <a:cubicBezTo>
                  <a:pt x="324512" y="241987"/>
                  <a:pt x="306303" y="242388"/>
                  <a:pt x="296562" y="243605"/>
                </a:cubicBezTo>
                <a:cubicBezTo>
                  <a:pt x="291855" y="245959"/>
                  <a:pt x="287010" y="248055"/>
                  <a:pt x="282440" y="250666"/>
                </a:cubicBezTo>
                <a:cubicBezTo>
                  <a:pt x="271888" y="256696"/>
                  <a:pt x="273124" y="259100"/>
                  <a:pt x="261257" y="261258"/>
                </a:cubicBezTo>
                <a:cubicBezTo>
                  <a:pt x="251922" y="262955"/>
                  <a:pt x="242428" y="263611"/>
                  <a:pt x="233013" y="264788"/>
                </a:cubicBezTo>
                <a:cubicBezTo>
                  <a:pt x="228306" y="263611"/>
                  <a:pt x="222680" y="264289"/>
                  <a:pt x="218891" y="261258"/>
                </a:cubicBezTo>
                <a:cubicBezTo>
                  <a:pt x="215985" y="258933"/>
                  <a:pt x="217686" y="253572"/>
                  <a:pt x="215361" y="250666"/>
                </a:cubicBezTo>
                <a:cubicBezTo>
                  <a:pt x="212710" y="247353"/>
                  <a:pt x="208300" y="245959"/>
                  <a:pt x="204769" y="243605"/>
                </a:cubicBezTo>
                <a:cubicBezTo>
                  <a:pt x="197014" y="231973"/>
                  <a:pt x="191482" y="228907"/>
                  <a:pt x="201239" y="211831"/>
                </a:cubicBezTo>
                <a:cubicBezTo>
                  <a:pt x="203085" y="208600"/>
                  <a:pt x="208300" y="209477"/>
                  <a:pt x="211830" y="208300"/>
                </a:cubicBezTo>
                <a:cubicBezTo>
                  <a:pt x="215361" y="204770"/>
                  <a:pt x="222422" y="202702"/>
                  <a:pt x="222422" y="197709"/>
                </a:cubicBezTo>
                <a:cubicBezTo>
                  <a:pt x="222422" y="193466"/>
                  <a:pt x="215514" y="192753"/>
                  <a:pt x="211830" y="190648"/>
                </a:cubicBezTo>
                <a:cubicBezTo>
                  <a:pt x="180483" y="172736"/>
                  <a:pt x="212914" y="193725"/>
                  <a:pt x="187117" y="176526"/>
                </a:cubicBezTo>
                <a:cubicBezTo>
                  <a:pt x="185940" y="168288"/>
                  <a:pt x="185457" y="159921"/>
                  <a:pt x="183586" y="151812"/>
                </a:cubicBezTo>
                <a:cubicBezTo>
                  <a:pt x="181912" y="144560"/>
                  <a:pt x="176525" y="130629"/>
                  <a:pt x="176525" y="130629"/>
                </a:cubicBezTo>
                <a:cubicBezTo>
                  <a:pt x="177702" y="127098"/>
                  <a:pt x="180056" y="123759"/>
                  <a:pt x="180056" y="120037"/>
                </a:cubicBezTo>
                <a:cubicBezTo>
                  <a:pt x="180056" y="111948"/>
                  <a:pt x="173033" y="105099"/>
                  <a:pt x="169464" y="98854"/>
                </a:cubicBezTo>
                <a:cubicBezTo>
                  <a:pt x="166853" y="94284"/>
                  <a:pt x="164757" y="89439"/>
                  <a:pt x="162403" y="84732"/>
                </a:cubicBezTo>
                <a:cubicBezTo>
                  <a:pt x="161226" y="80025"/>
                  <a:pt x="163034" y="73106"/>
                  <a:pt x="158873" y="70610"/>
                </a:cubicBezTo>
                <a:cubicBezTo>
                  <a:pt x="143602" y="61448"/>
                  <a:pt x="144398" y="79965"/>
                  <a:pt x="141220" y="84732"/>
                </a:cubicBezTo>
                <a:cubicBezTo>
                  <a:pt x="138450" y="88886"/>
                  <a:pt x="134159" y="91793"/>
                  <a:pt x="130629" y="95324"/>
                </a:cubicBezTo>
                <a:cubicBezTo>
                  <a:pt x="124979" y="112270"/>
                  <a:pt x="129216" y="106621"/>
                  <a:pt x="123568" y="95324"/>
                </a:cubicBezTo>
                <a:cubicBezTo>
                  <a:pt x="121670" y="91529"/>
                  <a:pt x="118861" y="88263"/>
                  <a:pt x="116507" y="84732"/>
                </a:cubicBezTo>
                <a:cubicBezTo>
                  <a:pt x="108417" y="52371"/>
                  <a:pt x="117521" y="61871"/>
                  <a:pt x="98854" y="49427"/>
                </a:cubicBezTo>
                <a:cubicBezTo>
                  <a:pt x="96500" y="45897"/>
                  <a:pt x="95323" y="41190"/>
                  <a:pt x="91793" y="38836"/>
                </a:cubicBezTo>
                <a:cubicBezTo>
                  <a:pt x="81095" y="31704"/>
                  <a:pt x="70996" y="37007"/>
                  <a:pt x="60019" y="38836"/>
                </a:cubicBezTo>
                <a:cubicBezTo>
                  <a:pt x="22063" y="45162"/>
                  <a:pt x="48298" y="39117"/>
                  <a:pt x="21183" y="45897"/>
                </a:cubicBezTo>
                <a:cubicBezTo>
                  <a:pt x="17652" y="44720"/>
                  <a:pt x="13497" y="44691"/>
                  <a:pt x="10591" y="42366"/>
                </a:cubicBezTo>
                <a:cubicBezTo>
                  <a:pt x="4368" y="37388"/>
                  <a:pt x="2326" y="28161"/>
                  <a:pt x="0" y="21183"/>
                </a:cubicBezTo>
                <a:lnTo>
                  <a:pt x="3530" y="0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>
            <a:off x="1136650" y="2630488"/>
            <a:ext cx="1624013" cy="1096962"/>
          </a:xfrm>
          <a:custGeom>
            <a:avLst/>
            <a:gdLst>
              <a:gd name="connsiteX0" fmla="*/ 1624957 w 1624957"/>
              <a:gd name="connsiteY0" fmla="*/ 0 h 1097986"/>
              <a:gd name="connsiteX1" fmla="*/ 1575529 w 1624957"/>
              <a:gd name="connsiteY1" fmla="*/ 3530 h 1097986"/>
              <a:gd name="connsiteX2" fmla="*/ 1554346 w 1624957"/>
              <a:gd name="connsiteY2" fmla="*/ 10591 h 1097986"/>
              <a:gd name="connsiteX3" fmla="*/ 1543755 w 1624957"/>
              <a:gd name="connsiteY3" fmla="*/ 14122 h 1097986"/>
              <a:gd name="connsiteX4" fmla="*/ 1519041 w 1624957"/>
              <a:gd name="connsiteY4" fmla="*/ 17652 h 1097986"/>
              <a:gd name="connsiteX5" fmla="*/ 1504919 w 1624957"/>
              <a:gd name="connsiteY5" fmla="*/ 21183 h 1097986"/>
              <a:gd name="connsiteX6" fmla="*/ 1487267 w 1624957"/>
              <a:gd name="connsiteY6" fmla="*/ 24713 h 1097986"/>
              <a:gd name="connsiteX7" fmla="*/ 1466084 w 1624957"/>
              <a:gd name="connsiteY7" fmla="*/ 28244 h 1097986"/>
              <a:gd name="connsiteX8" fmla="*/ 1444901 w 1624957"/>
              <a:gd name="connsiteY8" fmla="*/ 35305 h 1097986"/>
              <a:gd name="connsiteX9" fmla="*/ 1388413 w 1624957"/>
              <a:gd name="connsiteY9" fmla="*/ 42366 h 1097986"/>
              <a:gd name="connsiteX10" fmla="*/ 1374291 w 1624957"/>
              <a:gd name="connsiteY10" fmla="*/ 45896 h 1097986"/>
              <a:gd name="connsiteX11" fmla="*/ 1363699 w 1624957"/>
              <a:gd name="connsiteY11" fmla="*/ 52957 h 1097986"/>
              <a:gd name="connsiteX12" fmla="*/ 1353108 w 1624957"/>
              <a:gd name="connsiteY12" fmla="*/ 56488 h 1097986"/>
              <a:gd name="connsiteX13" fmla="*/ 1342516 w 1624957"/>
              <a:gd name="connsiteY13" fmla="*/ 67079 h 1097986"/>
              <a:gd name="connsiteX14" fmla="*/ 1321333 w 1624957"/>
              <a:gd name="connsiteY14" fmla="*/ 81201 h 1097986"/>
              <a:gd name="connsiteX15" fmla="*/ 1307211 w 1624957"/>
              <a:gd name="connsiteY15" fmla="*/ 98854 h 1097986"/>
              <a:gd name="connsiteX16" fmla="*/ 1303681 w 1624957"/>
              <a:gd name="connsiteY16" fmla="*/ 112976 h 1097986"/>
              <a:gd name="connsiteX17" fmla="*/ 1296620 w 1624957"/>
              <a:gd name="connsiteY17" fmla="*/ 127098 h 1097986"/>
              <a:gd name="connsiteX18" fmla="*/ 1286028 w 1624957"/>
              <a:gd name="connsiteY18" fmla="*/ 148281 h 1097986"/>
              <a:gd name="connsiteX19" fmla="*/ 1268376 w 1624957"/>
              <a:gd name="connsiteY19" fmla="*/ 180056 h 1097986"/>
              <a:gd name="connsiteX20" fmla="*/ 1247193 w 1624957"/>
              <a:gd name="connsiteY20" fmla="*/ 201239 h 1097986"/>
              <a:gd name="connsiteX21" fmla="*/ 1240132 w 1624957"/>
              <a:gd name="connsiteY21" fmla="*/ 215361 h 1097986"/>
              <a:gd name="connsiteX22" fmla="*/ 1229540 w 1624957"/>
              <a:gd name="connsiteY22" fmla="*/ 218891 h 1097986"/>
              <a:gd name="connsiteX23" fmla="*/ 1187174 w 1624957"/>
              <a:gd name="connsiteY23" fmla="*/ 222422 h 1097986"/>
              <a:gd name="connsiteX24" fmla="*/ 1165991 w 1624957"/>
              <a:gd name="connsiteY24" fmla="*/ 225952 h 1097986"/>
              <a:gd name="connsiteX25" fmla="*/ 1123625 w 1624957"/>
              <a:gd name="connsiteY25" fmla="*/ 233013 h 1097986"/>
              <a:gd name="connsiteX26" fmla="*/ 1116564 w 1624957"/>
              <a:gd name="connsiteY26" fmla="*/ 243605 h 1097986"/>
              <a:gd name="connsiteX27" fmla="*/ 1116564 w 1624957"/>
              <a:gd name="connsiteY27" fmla="*/ 317745 h 1097986"/>
              <a:gd name="connsiteX28" fmla="*/ 1120095 w 1624957"/>
              <a:gd name="connsiteY28" fmla="*/ 338928 h 1097986"/>
              <a:gd name="connsiteX29" fmla="*/ 1130686 w 1624957"/>
              <a:gd name="connsiteY29" fmla="*/ 342459 h 1097986"/>
              <a:gd name="connsiteX30" fmla="*/ 1127156 w 1624957"/>
              <a:gd name="connsiteY30" fmla="*/ 370703 h 1097986"/>
              <a:gd name="connsiteX31" fmla="*/ 1123625 w 1624957"/>
              <a:gd name="connsiteY31" fmla="*/ 391886 h 1097986"/>
              <a:gd name="connsiteX32" fmla="*/ 1109503 w 1624957"/>
              <a:gd name="connsiteY32" fmla="*/ 413069 h 1097986"/>
              <a:gd name="connsiteX33" fmla="*/ 1102442 w 1624957"/>
              <a:gd name="connsiteY33" fmla="*/ 423660 h 1097986"/>
              <a:gd name="connsiteX34" fmla="*/ 1091851 w 1624957"/>
              <a:gd name="connsiteY34" fmla="*/ 434252 h 1097986"/>
              <a:gd name="connsiteX35" fmla="*/ 1077729 w 1624957"/>
              <a:gd name="connsiteY35" fmla="*/ 455435 h 1097986"/>
              <a:gd name="connsiteX36" fmla="*/ 1070668 w 1624957"/>
              <a:gd name="connsiteY36" fmla="*/ 466026 h 1097986"/>
              <a:gd name="connsiteX37" fmla="*/ 1060076 w 1624957"/>
              <a:gd name="connsiteY37" fmla="*/ 473087 h 1097986"/>
              <a:gd name="connsiteX38" fmla="*/ 1045954 w 1624957"/>
              <a:gd name="connsiteY38" fmla="*/ 487209 h 1097986"/>
              <a:gd name="connsiteX39" fmla="*/ 1021241 w 1624957"/>
              <a:gd name="connsiteY39" fmla="*/ 494270 h 1097986"/>
              <a:gd name="connsiteX40" fmla="*/ 1010649 w 1624957"/>
              <a:gd name="connsiteY40" fmla="*/ 501331 h 1097986"/>
              <a:gd name="connsiteX41" fmla="*/ 1000058 w 1624957"/>
              <a:gd name="connsiteY41" fmla="*/ 504862 h 1097986"/>
              <a:gd name="connsiteX42" fmla="*/ 989466 w 1624957"/>
              <a:gd name="connsiteY42" fmla="*/ 515453 h 1097986"/>
              <a:gd name="connsiteX43" fmla="*/ 978875 w 1624957"/>
              <a:gd name="connsiteY43" fmla="*/ 522514 h 1097986"/>
              <a:gd name="connsiteX44" fmla="*/ 957692 w 1624957"/>
              <a:gd name="connsiteY44" fmla="*/ 518984 h 1097986"/>
              <a:gd name="connsiteX45" fmla="*/ 947100 w 1624957"/>
              <a:gd name="connsiteY45" fmla="*/ 494270 h 1097986"/>
              <a:gd name="connsiteX46" fmla="*/ 925917 w 1624957"/>
              <a:gd name="connsiteY46" fmla="*/ 483679 h 1097986"/>
              <a:gd name="connsiteX47" fmla="*/ 911795 w 1624957"/>
              <a:gd name="connsiteY47" fmla="*/ 487209 h 1097986"/>
              <a:gd name="connsiteX48" fmla="*/ 908265 w 1624957"/>
              <a:gd name="connsiteY48" fmla="*/ 497801 h 1097986"/>
              <a:gd name="connsiteX49" fmla="*/ 901204 w 1624957"/>
              <a:gd name="connsiteY49" fmla="*/ 511923 h 1097986"/>
              <a:gd name="connsiteX50" fmla="*/ 880021 w 1624957"/>
              <a:gd name="connsiteY50" fmla="*/ 518984 h 1097986"/>
              <a:gd name="connsiteX51" fmla="*/ 865899 w 1624957"/>
              <a:gd name="connsiteY51" fmla="*/ 522514 h 1097986"/>
              <a:gd name="connsiteX52" fmla="*/ 855307 w 1624957"/>
              <a:gd name="connsiteY52" fmla="*/ 526045 h 1097986"/>
              <a:gd name="connsiteX53" fmla="*/ 816472 w 1624957"/>
              <a:gd name="connsiteY53" fmla="*/ 533106 h 1097986"/>
              <a:gd name="connsiteX54" fmla="*/ 805880 w 1624957"/>
              <a:gd name="connsiteY54" fmla="*/ 529575 h 1097986"/>
              <a:gd name="connsiteX55" fmla="*/ 759984 w 1624957"/>
              <a:gd name="connsiteY55" fmla="*/ 526045 h 1097986"/>
              <a:gd name="connsiteX56" fmla="*/ 752923 w 1624957"/>
              <a:gd name="connsiteY56" fmla="*/ 515453 h 1097986"/>
              <a:gd name="connsiteX57" fmla="*/ 742331 w 1624957"/>
              <a:gd name="connsiteY57" fmla="*/ 508392 h 1097986"/>
              <a:gd name="connsiteX58" fmla="*/ 731740 w 1624957"/>
              <a:gd name="connsiteY58" fmla="*/ 511923 h 1097986"/>
              <a:gd name="connsiteX59" fmla="*/ 710557 w 1624957"/>
              <a:gd name="connsiteY59" fmla="*/ 529575 h 1097986"/>
              <a:gd name="connsiteX60" fmla="*/ 685843 w 1624957"/>
              <a:gd name="connsiteY60" fmla="*/ 533106 h 1097986"/>
              <a:gd name="connsiteX61" fmla="*/ 675251 w 1624957"/>
              <a:gd name="connsiteY61" fmla="*/ 543697 h 1097986"/>
              <a:gd name="connsiteX62" fmla="*/ 650538 w 1624957"/>
              <a:gd name="connsiteY62" fmla="*/ 550758 h 1097986"/>
              <a:gd name="connsiteX63" fmla="*/ 629355 w 1624957"/>
              <a:gd name="connsiteY63" fmla="*/ 568411 h 1097986"/>
              <a:gd name="connsiteX64" fmla="*/ 604641 w 1624957"/>
              <a:gd name="connsiteY64" fmla="*/ 593124 h 1097986"/>
              <a:gd name="connsiteX65" fmla="*/ 569336 w 1624957"/>
              <a:gd name="connsiteY65" fmla="*/ 610777 h 1097986"/>
              <a:gd name="connsiteX66" fmla="*/ 565806 w 1624957"/>
              <a:gd name="connsiteY66" fmla="*/ 621368 h 1097986"/>
              <a:gd name="connsiteX67" fmla="*/ 562275 w 1624957"/>
              <a:gd name="connsiteY67" fmla="*/ 635490 h 1097986"/>
              <a:gd name="connsiteX68" fmla="*/ 551684 w 1624957"/>
              <a:gd name="connsiteY68" fmla="*/ 639021 h 1097986"/>
              <a:gd name="connsiteX69" fmla="*/ 516379 w 1624957"/>
              <a:gd name="connsiteY69" fmla="*/ 642551 h 1097986"/>
              <a:gd name="connsiteX70" fmla="*/ 502257 w 1624957"/>
              <a:gd name="connsiteY70" fmla="*/ 663734 h 1097986"/>
              <a:gd name="connsiteX71" fmla="*/ 495196 w 1624957"/>
              <a:gd name="connsiteY71" fmla="*/ 674326 h 1097986"/>
              <a:gd name="connsiteX72" fmla="*/ 463421 w 1624957"/>
              <a:gd name="connsiteY72" fmla="*/ 691978 h 1097986"/>
              <a:gd name="connsiteX73" fmla="*/ 449299 w 1624957"/>
              <a:gd name="connsiteY73" fmla="*/ 688448 h 1097986"/>
              <a:gd name="connsiteX74" fmla="*/ 438708 w 1624957"/>
              <a:gd name="connsiteY74" fmla="*/ 681387 h 1097986"/>
              <a:gd name="connsiteX75" fmla="*/ 417525 w 1624957"/>
              <a:gd name="connsiteY75" fmla="*/ 688448 h 1097986"/>
              <a:gd name="connsiteX76" fmla="*/ 406933 w 1624957"/>
              <a:gd name="connsiteY76" fmla="*/ 691978 h 1097986"/>
              <a:gd name="connsiteX77" fmla="*/ 396342 w 1624957"/>
              <a:gd name="connsiteY77" fmla="*/ 681387 h 1097986"/>
              <a:gd name="connsiteX78" fmla="*/ 368098 w 1624957"/>
              <a:gd name="connsiteY78" fmla="*/ 674326 h 1097986"/>
              <a:gd name="connsiteX79" fmla="*/ 361037 w 1624957"/>
              <a:gd name="connsiteY79" fmla="*/ 684917 h 1097986"/>
              <a:gd name="connsiteX80" fmla="*/ 350445 w 1624957"/>
              <a:gd name="connsiteY80" fmla="*/ 688448 h 1097986"/>
              <a:gd name="connsiteX81" fmla="*/ 322201 w 1624957"/>
              <a:gd name="connsiteY81" fmla="*/ 691978 h 1097986"/>
              <a:gd name="connsiteX82" fmla="*/ 304549 w 1624957"/>
              <a:gd name="connsiteY82" fmla="*/ 709631 h 1097986"/>
              <a:gd name="connsiteX83" fmla="*/ 301018 w 1624957"/>
              <a:gd name="connsiteY83" fmla="*/ 720222 h 1097986"/>
              <a:gd name="connsiteX84" fmla="*/ 279835 w 1624957"/>
              <a:gd name="connsiteY84" fmla="*/ 727283 h 1097986"/>
              <a:gd name="connsiteX85" fmla="*/ 269244 w 1624957"/>
              <a:gd name="connsiteY85" fmla="*/ 730814 h 1097986"/>
              <a:gd name="connsiteX86" fmla="*/ 265713 w 1624957"/>
              <a:gd name="connsiteY86" fmla="*/ 741405 h 1097986"/>
              <a:gd name="connsiteX87" fmla="*/ 262183 w 1624957"/>
              <a:gd name="connsiteY87" fmla="*/ 755527 h 1097986"/>
              <a:gd name="connsiteX88" fmla="*/ 251591 w 1624957"/>
              <a:gd name="connsiteY88" fmla="*/ 762588 h 1097986"/>
              <a:gd name="connsiteX89" fmla="*/ 244530 w 1624957"/>
              <a:gd name="connsiteY89" fmla="*/ 783771 h 1097986"/>
              <a:gd name="connsiteX90" fmla="*/ 223347 w 1624957"/>
              <a:gd name="connsiteY90" fmla="*/ 790832 h 1097986"/>
              <a:gd name="connsiteX91" fmla="*/ 212756 w 1624957"/>
              <a:gd name="connsiteY91" fmla="*/ 794363 h 1097986"/>
              <a:gd name="connsiteX92" fmla="*/ 202164 w 1624957"/>
              <a:gd name="connsiteY92" fmla="*/ 790832 h 1097986"/>
              <a:gd name="connsiteX93" fmla="*/ 184512 w 1624957"/>
              <a:gd name="connsiteY93" fmla="*/ 808485 h 1097986"/>
              <a:gd name="connsiteX94" fmla="*/ 173920 w 1624957"/>
              <a:gd name="connsiteY94" fmla="*/ 819076 h 1097986"/>
              <a:gd name="connsiteX95" fmla="*/ 163329 w 1624957"/>
              <a:gd name="connsiteY95" fmla="*/ 815546 h 1097986"/>
              <a:gd name="connsiteX96" fmla="*/ 135085 w 1624957"/>
              <a:gd name="connsiteY96" fmla="*/ 822607 h 1097986"/>
              <a:gd name="connsiteX97" fmla="*/ 120963 w 1624957"/>
              <a:gd name="connsiteY97" fmla="*/ 843790 h 1097986"/>
              <a:gd name="connsiteX98" fmla="*/ 89188 w 1624957"/>
              <a:gd name="connsiteY98" fmla="*/ 857912 h 1097986"/>
              <a:gd name="connsiteX99" fmla="*/ 85658 w 1624957"/>
              <a:gd name="connsiteY99" fmla="*/ 868503 h 1097986"/>
              <a:gd name="connsiteX100" fmla="*/ 78597 w 1624957"/>
              <a:gd name="connsiteY100" fmla="*/ 879095 h 1097986"/>
              <a:gd name="connsiteX101" fmla="*/ 75066 w 1624957"/>
              <a:gd name="connsiteY101" fmla="*/ 896747 h 1097986"/>
              <a:gd name="connsiteX102" fmla="*/ 53883 w 1624957"/>
              <a:gd name="connsiteY102" fmla="*/ 907339 h 1097986"/>
              <a:gd name="connsiteX103" fmla="*/ 36231 w 1624957"/>
              <a:gd name="connsiteY103" fmla="*/ 928522 h 1097986"/>
              <a:gd name="connsiteX104" fmla="*/ 29170 w 1624957"/>
              <a:gd name="connsiteY104" fmla="*/ 939113 h 1097986"/>
              <a:gd name="connsiteX105" fmla="*/ 15048 w 1624957"/>
              <a:gd name="connsiteY105" fmla="*/ 942644 h 1097986"/>
              <a:gd name="connsiteX106" fmla="*/ 7987 w 1624957"/>
              <a:gd name="connsiteY106" fmla="*/ 956766 h 1097986"/>
              <a:gd name="connsiteX107" fmla="*/ 926 w 1624957"/>
              <a:gd name="connsiteY107" fmla="*/ 967357 h 1097986"/>
              <a:gd name="connsiteX108" fmla="*/ 4456 w 1624957"/>
              <a:gd name="connsiteY108" fmla="*/ 1006193 h 1097986"/>
              <a:gd name="connsiteX109" fmla="*/ 926 w 1624957"/>
              <a:gd name="connsiteY109" fmla="*/ 1097986 h 1097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24957" h="1097986">
                <a:moveTo>
                  <a:pt x="1624957" y="0"/>
                </a:moveTo>
                <a:cubicBezTo>
                  <a:pt x="1608481" y="1177"/>
                  <a:pt x="1591864" y="1080"/>
                  <a:pt x="1575529" y="3530"/>
                </a:cubicBezTo>
                <a:cubicBezTo>
                  <a:pt x="1568168" y="4634"/>
                  <a:pt x="1561407" y="8237"/>
                  <a:pt x="1554346" y="10591"/>
                </a:cubicBezTo>
                <a:cubicBezTo>
                  <a:pt x="1550816" y="11768"/>
                  <a:pt x="1547439" y="13596"/>
                  <a:pt x="1543755" y="14122"/>
                </a:cubicBezTo>
                <a:cubicBezTo>
                  <a:pt x="1535517" y="15299"/>
                  <a:pt x="1527228" y="16163"/>
                  <a:pt x="1519041" y="17652"/>
                </a:cubicBezTo>
                <a:cubicBezTo>
                  <a:pt x="1514267" y="18520"/>
                  <a:pt x="1509656" y="20130"/>
                  <a:pt x="1504919" y="21183"/>
                </a:cubicBezTo>
                <a:cubicBezTo>
                  <a:pt x="1499061" y="22485"/>
                  <a:pt x="1493171" y="23640"/>
                  <a:pt x="1487267" y="24713"/>
                </a:cubicBezTo>
                <a:cubicBezTo>
                  <a:pt x="1480224" y="25994"/>
                  <a:pt x="1473029" y="26508"/>
                  <a:pt x="1466084" y="28244"/>
                </a:cubicBezTo>
                <a:cubicBezTo>
                  <a:pt x="1458863" y="30049"/>
                  <a:pt x="1452269" y="34253"/>
                  <a:pt x="1444901" y="35305"/>
                </a:cubicBezTo>
                <a:cubicBezTo>
                  <a:pt x="1409638" y="40342"/>
                  <a:pt x="1428458" y="37916"/>
                  <a:pt x="1388413" y="42366"/>
                </a:cubicBezTo>
                <a:cubicBezTo>
                  <a:pt x="1383706" y="43543"/>
                  <a:pt x="1378751" y="43985"/>
                  <a:pt x="1374291" y="45896"/>
                </a:cubicBezTo>
                <a:cubicBezTo>
                  <a:pt x="1370391" y="47567"/>
                  <a:pt x="1367494" y="51059"/>
                  <a:pt x="1363699" y="52957"/>
                </a:cubicBezTo>
                <a:cubicBezTo>
                  <a:pt x="1360371" y="54621"/>
                  <a:pt x="1356638" y="55311"/>
                  <a:pt x="1353108" y="56488"/>
                </a:cubicBezTo>
                <a:cubicBezTo>
                  <a:pt x="1349577" y="60018"/>
                  <a:pt x="1346457" y="64014"/>
                  <a:pt x="1342516" y="67079"/>
                </a:cubicBezTo>
                <a:cubicBezTo>
                  <a:pt x="1335817" y="72289"/>
                  <a:pt x="1321333" y="81201"/>
                  <a:pt x="1321333" y="81201"/>
                </a:cubicBezTo>
                <a:cubicBezTo>
                  <a:pt x="1309794" y="115825"/>
                  <a:pt x="1328502" y="66918"/>
                  <a:pt x="1307211" y="98854"/>
                </a:cubicBezTo>
                <a:cubicBezTo>
                  <a:pt x="1304520" y="102891"/>
                  <a:pt x="1305385" y="108433"/>
                  <a:pt x="1303681" y="112976"/>
                </a:cubicBezTo>
                <a:cubicBezTo>
                  <a:pt x="1301833" y="117904"/>
                  <a:pt x="1298693" y="122261"/>
                  <a:pt x="1296620" y="127098"/>
                </a:cubicBezTo>
                <a:cubicBezTo>
                  <a:pt x="1287850" y="147560"/>
                  <a:pt x="1299596" y="127929"/>
                  <a:pt x="1286028" y="148281"/>
                </a:cubicBezTo>
                <a:cubicBezTo>
                  <a:pt x="1281589" y="161601"/>
                  <a:pt x="1280517" y="167915"/>
                  <a:pt x="1268376" y="180056"/>
                </a:cubicBezTo>
                <a:cubicBezTo>
                  <a:pt x="1261315" y="187117"/>
                  <a:pt x="1251659" y="192307"/>
                  <a:pt x="1247193" y="201239"/>
                </a:cubicBezTo>
                <a:cubicBezTo>
                  <a:pt x="1244839" y="205946"/>
                  <a:pt x="1243854" y="211640"/>
                  <a:pt x="1240132" y="215361"/>
                </a:cubicBezTo>
                <a:cubicBezTo>
                  <a:pt x="1237500" y="217992"/>
                  <a:pt x="1233229" y="218399"/>
                  <a:pt x="1229540" y="218891"/>
                </a:cubicBezTo>
                <a:cubicBezTo>
                  <a:pt x="1215493" y="220764"/>
                  <a:pt x="1201258" y="220857"/>
                  <a:pt x="1187174" y="222422"/>
                </a:cubicBezTo>
                <a:cubicBezTo>
                  <a:pt x="1180059" y="223213"/>
                  <a:pt x="1173066" y="224864"/>
                  <a:pt x="1165991" y="225952"/>
                </a:cubicBezTo>
                <a:cubicBezTo>
                  <a:pt x="1128048" y="231790"/>
                  <a:pt x="1154695" y="226800"/>
                  <a:pt x="1123625" y="233013"/>
                </a:cubicBezTo>
                <a:cubicBezTo>
                  <a:pt x="1121271" y="236544"/>
                  <a:pt x="1116776" y="239367"/>
                  <a:pt x="1116564" y="243605"/>
                </a:cubicBezTo>
                <a:cubicBezTo>
                  <a:pt x="1111557" y="343752"/>
                  <a:pt x="1127092" y="275638"/>
                  <a:pt x="1116564" y="317745"/>
                </a:cubicBezTo>
                <a:cubicBezTo>
                  <a:pt x="1117741" y="324806"/>
                  <a:pt x="1116543" y="332713"/>
                  <a:pt x="1120095" y="338928"/>
                </a:cubicBezTo>
                <a:cubicBezTo>
                  <a:pt x="1121941" y="342159"/>
                  <a:pt x="1129879" y="338826"/>
                  <a:pt x="1130686" y="342459"/>
                </a:cubicBezTo>
                <a:cubicBezTo>
                  <a:pt x="1132744" y="351721"/>
                  <a:pt x="1128498" y="361310"/>
                  <a:pt x="1127156" y="370703"/>
                </a:cubicBezTo>
                <a:cubicBezTo>
                  <a:pt x="1126144" y="377789"/>
                  <a:pt x="1126378" y="385278"/>
                  <a:pt x="1123625" y="391886"/>
                </a:cubicBezTo>
                <a:cubicBezTo>
                  <a:pt x="1120361" y="399719"/>
                  <a:pt x="1114210" y="406008"/>
                  <a:pt x="1109503" y="413069"/>
                </a:cubicBezTo>
                <a:cubicBezTo>
                  <a:pt x="1107149" y="416599"/>
                  <a:pt x="1105442" y="420660"/>
                  <a:pt x="1102442" y="423660"/>
                </a:cubicBezTo>
                <a:cubicBezTo>
                  <a:pt x="1098912" y="427191"/>
                  <a:pt x="1094916" y="430311"/>
                  <a:pt x="1091851" y="434252"/>
                </a:cubicBezTo>
                <a:cubicBezTo>
                  <a:pt x="1086641" y="440951"/>
                  <a:pt x="1082436" y="448374"/>
                  <a:pt x="1077729" y="455435"/>
                </a:cubicBezTo>
                <a:cubicBezTo>
                  <a:pt x="1075375" y="458965"/>
                  <a:pt x="1074198" y="463672"/>
                  <a:pt x="1070668" y="466026"/>
                </a:cubicBezTo>
                <a:cubicBezTo>
                  <a:pt x="1067137" y="468380"/>
                  <a:pt x="1063298" y="470326"/>
                  <a:pt x="1060076" y="473087"/>
                </a:cubicBezTo>
                <a:cubicBezTo>
                  <a:pt x="1055021" y="477419"/>
                  <a:pt x="1051371" y="483339"/>
                  <a:pt x="1045954" y="487209"/>
                </a:cubicBezTo>
                <a:cubicBezTo>
                  <a:pt x="1043224" y="489159"/>
                  <a:pt x="1022722" y="493900"/>
                  <a:pt x="1021241" y="494270"/>
                </a:cubicBezTo>
                <a:cubicBezTo>
                  <a:pt x="1017710" y="496624"/>
                  <a:pt x="1014444" y="499433"/>
                  <a:pt x="1010649" y="501331"/>
                </a:cubicBezTo>
                <a:cubicBezTo>
                  <a:pt x="1007321" y="502995"/>
                  <a:pt x="1003154" y="502798"/>
                  <a:pt x="1000058" y="504862"/>
                </a:cubicBezTo>
                <a:cubicBezTo>
                  <a:pt x="995904" y="507632"/>
                  <a:pt x="993302" y="512257"/>
                  <a:pt x="989466" y="515453"/>
                </a:cubicBezTo>
                <a:cubicBezTo>
                  <a:pt x="986206" y="518169"/>
                  <a:pt x="982405" y="520160"/>
                  <a:pt x="978875" y="522514"/>
                </a:cubicBezTo>
                <a:cubicBezTo>
                  <a:pt x="971814" y="521337"/>
                  <a:pt x="963762" y="522778"/>
                  <a:pt x="957692" y="518984"/>
                </a:cubicBezTo>
                <a:cubicBezTo>
                  <a:pt x="947595" y="512673"/>
                  <a:pt x="953265" y="501977"/>
                  <a:pt x="947100" y="494270"/>
                </a:cubicBezTo>
                <a:cubicBezTo>
                  <a:pt x="942122" y="488047"/>
                  <a:pt x="932895" y="486005"/>
                  <a:pt x="925917" y="483679"/>
                </a:cubicBezTo>
                <a:cubicBezTo>
                  <a:pt x="921210" y="484856"/>
                  <a:pt x="915584" y="484178"/>
                  <a:pt x="911795" y="487209"/>
                </a:cubicBezTo>
                <a:cubicBezTo>
                  <a:pt x="908889" y="489534"/>
                  <a:pt x="909731" y="494380"/>
                  <a:pt x="908265" y="497801"/>
                </a:cubicBezTo>
                <a:cubicBezTo>
                  <a:pt x="906192" y="502638"/>
                  <a:pt x="905414" y="508765"/>
                  <a:pt x="901204" y="511923"/>
                </a:cubicBezTo>
                <a:cubicBezTo>
                  <a:pt x="895250" y="516389"/>
                  <a:pt x="887242" y="517179"/>
                  <a:pt x="880021" y="518984"/>
                </a:cubicBezTo>
                <a:cubicBezTo>
                  <a:pt x="875314" y="520161"/>
                  <a:pt x="870564" y="521181"/>
                  <a:pt x="865899" y="522514"/>
                </a:cubicBezTo>
                <a:cubicBezTo>
                  <a:pt x="862321" y="523536"/>
                  <a:pt x="858918" y="525142"/>
                  <a:pt x="855307" y="526045"/>
                </a:cubicBezTo>
                <a:cubicBezTo>
                  <a:pt x="845449" y="528509"/>
                  <a:pt x="825901" y="531534"/>
                  <a:pt x="816472" y="533106"/>
                </a:cubicBezTo>
                <a:cubicBezTo>
                  <a:pt x="812941" y="531929"/>
                  <a:pt x="809573" y="530037"/>
                  <a:pt x="805880" y="529575"/>
                </a:cubicBezTo>
                <a:cubicBezTo>
                  <a:pt x="790655" y="527672"/>
                  <a:pt x="774810" y="529999"/>
                  <a:pt x="759984" y="526045"/>
                </a:cubicBezTo>
                <a:cubicBezTo>
                  <a:pt x="755884" y="524952"/>
                  <a:pt x="755923" y="518453"/>
                  <a:pt x="752923" y="515453"/>
                </a:cubicBezTo>
                <a:cubicBezTo>
                  <a:pt x="749923" y="512453"/>
                  <a:pt x="745862" y="510746"/>
                  <a:pt x="742331" y="508392"/>
                </a:cubicBezTo>
                <a:cubicBezTo>
                  <a:pt x="738801" y="509569"/>
                  <a:pt x="734836" y="509859"/>
                  <a:pt x="731740" y="511923"/>
                </a:cubicBezTo>
                <a:cubicBezTo>
                  <a:pt x="723147" y="517652"/>
                  <a:pt x="721054" y="526426"/>
                  <a:pt x="710557" y="529575"/>
                </a:cubicBezTo>
                <a:cubicBezTo>
                  <a:pt x="702586" y="531966"/>
                  <a:pt x="694081" y="531929"/>
                  <a:pt x="685843" y="533106"/>
                </a:cubicBezTo>
                <a:cubicBezTo>
                  <a:pt x="682312" y="536636"/>
                  <a:pt x="679405" y="540927"/>
                  <a:pt x="675251" y="543697"/>
                </a:cubicBezTo>
                <a:cubicBezTo>
                  <a:pt x="672209" y="545725"/>
                  <a:pt x="652426" y="550286"/>
                  <a:pt x="650538" y="550758"/>
                </a:cubicBezTo>
                <a:cubicBezTo>
                  <a:pt x="641121" y="557036"/>
                  <a:pt x="636675" y="558999"/>
                  <a:pt x="629355" y="568411"/>
                </a:cubicBezTo>
                <a:cubicBezTo>
                  <a:pt x="609528" y="593904"/>
                  <a:pt x="624881" y="586379"/>
                  <a:pt x="604641" y="593124"/>
                </a:cubicBezTo>
                <a:cubicBezTo>
                  <a:pt x="579421" y="609938"/>
                  <a:pt x="591691" y="605188"/>
                  <a:pt x="569336" y="610777"/>
                </a:cubicBezTo>
                <a:cubicBezTo>
                  <a:pt x="568159" y="614307"/>
                  <a:pt x="566828" y="617790"/>
                  <a:pt x="565806" y="621368"/>
                </a:cubicBezTo>
                <a:cubicBezTo>
                  <a:pt x="564473" y="626034"/>
                  <a:pt x="565306" y="631701"/>
                  <a:pt x="562275" y="635490"/>
                </a:cubicBezTo>
                <a:cubicBezTo>
                  <a:pt x="559950" y="638396"/>
                  <a:pt x="555362" y="638455"/>
                  <a:pt x="551684" y="639021"/>
                </a:cubicBezTo>
                <a:cubicBezTo>
                  <a:pt x="539995" y="640819"/>
                  <a:pt x="528147" y="641374"/>
                  <a:pt x="516379" y="642551"/>
                </a:cubicBezTo>
                <a:lnTo>
                  <a:pt x="502257" y="663734"/>
                </a:lnTo>
                <a:cubicBezTo>
                  <a:pt x="499903" y="667265"/>
                  <a:pt x="498727" y="671972"/>
                  <a:pt x="495196" y="674326"/>
                </a:cubicBezTo>
                <a:cubicBezTo>
                  <a:pt x="470916" y="690512"/>
                  <a:pt x="482064" y="685765"/>
                  <a:pt x="463421" y="691978"/>
                </a:cubicBezTo>
                <a:cubicBezTo>
                  <a:pt x="458714" y="690801"/>
                  <a:pt x="453759" y="690359"/>
                  <a:pt x="449299" y="688448"/>
                </a:cubicBezTo>
                <a:cubicBezTo>
                  <a:pt x="445399" y="686777"/>
                  <a:pt x="442951" y="681387"/>
                  <a:pt x="438708" y="681387"/>
                </a:cubicBezTo>
                <a:cubicBezTo>
                  <a:pt x="431265" y="681387"/>
                  <a:pt x="424586" y="686094"/>
                  <a:pt x="417525" y="688448"/>
                </a:cubicBezTo>
                <a:lnTo>
                  <a:pt x="406933" y="691978"/>
                </a:lnTo>
                <a:cubicBezTo>
                  <a:pt x="403403" y="688448"/>
                  <a:pt x="400496" y="684156"/>
                  <a:pt x="396342" y="681387"/>
                </a:cubicBezTo>
                <a:cubicBezTo>
                  <a:pt x="391688" y="678284"/>
                  <a:pt x="370648" y="674836"/>
                  <a:pt x="368098" y="674326"/>
                </a:cubicBezTo>
                <a:cubicBezTo>
                  <a:pt x="365744" y="677856"/>
                  <a:pt x="364350" y="682266"/>
                  <a:pt x="361037" y="684917"/>
                </a:cubicBezTo>
                <a:cubicBezTo>
                  <a:pt x="358131" y="687242"/>
                  <a:pt x="354107" y="687782"/>
                  <a:pt x="350445" y="688448"/>
                </a:cubicBezTo>
                <a:cubicBezTo>
                  <a:pt x="341110" y="690145"/>
                  <a:pt x="331616" y="690801"/>
                  <a:pt x="322201" y="691978"/>
                </a:cubicBezTo>
                <a:cubicBezTo>
                  <a:pt x="311609" y="699040"/>
                  <a:pt x="310434" y="697862"/>
                  <a:pt x="304549" y="709631"/>
                </a:cubicBezTo>
                <a:cubicBezTo>
                  <a:pt x="302885" y="712959"/>
                  <a:pt x="304046" y="718059"/>
                  <a:pt x="301018" y="720222"/>
                </a:cubicBezTo>
                <a:cubicBezTo>
                  <a:pt x="294961" y="724548"/>
                  <a:pt x="286896" y="724929"/>
                  <a:pt x="279835" y="727283"/>
                </a:cubicBezTo>
                <a:lnTo>
                  <a:pt x="269244" y="730814"/>
                </a:lnTo>
                <a:cubicBezTo>
                  <a:pt x="268067" y="734344"/>
                  <a:pt x="266735" y="737827"/>
                  <a:pt x="265713" y="741405"/>
                </a:cubicBezTo>
                <a:cubicBezTo>
                  <a:pt x="264380" y="746070"/>
                  <a:pt x="264874" y="751490"/>
                  <a:pt x="262183" y="755527"/>
                </a:cubicBezTo>
                <a:cubicBezTo>
                  <a:pt x="259829" y="759058"/>
                  <a:pt x="255122" y="760234"/>
                  <a:pt x="251591" y="762588"/>
                </a:cubicBezTo>
                <a:cubicBezTo>
                  <a:pt x="249237" y="769649"/>
                  <a:pt x="251591" y="781417"/>
                  <a:pt x="244530" y="783771"/>
                </a:cubicBezTo>
                <a:lnTo>
                  <a:pt x="223347" y="790832"/>
                </a:lnTo>
                <a:lnTo>
                  <a:pt x="212756" y="794363"/>
                </a:lnTo>
                <a:cubicBezTo>
                  <a:pt x="209225" y="793186"/>
                  <a:pt x="205835" y="790220"/>
                  <a:pt x="202164" y="790832"/>
                </a:cubicBezTo>
                <a:cubicBezTo>
                  <a:pt x="192142" y="792502"/>
                  <a:pt x="189826" y="802108"/>
                  <a:pt x="184512" y="808485"/>
                </a:cubicBezTo>
                <a:cubicBezTo>
                  <a:pt x="181316" y="812321"/>
                  <a:pt x="177451" y="815546"/>
                  <a:pt x="173920" y="819076"/>
                </a:cubicBezTo>
                <a:cubicBezTo>
                  <a:pt x="170390" y="817899"/>
                  <a:pt x="167050" y="815546"/>
                  <a:pt x="163329" y="815546"/>
                </a:cubicBezTo>
                <a:cubicBezTo>
                  <a:pt x="154804" y="815546"/>
                  <a:pt x="143445" y="819820"/>
                  <a:pt x="135085" y="822607"/>
                </a:cubicBezTo>
                <a:cubicBezTo>
                  <a:pt x="130378" y="829668"/>
                  <a:pt x="129014" y="841106"/>
                  <a:pt x="120963" y="843790"/>
                </a:cubicBezTo>
                <a:cubicBezTo>
                  <a:pt x="95754" y="852193"/>
                  <a:pt x="105973" y="846723"/>
                  <a:pt x="89188" y="857912"/>
                </a:cubicBezTo>
                <a:cubicBezTo>
                  <a:pt x="88011" y="861442"/>
                  <a:pt x="87322" y="865175"/>
                  <a:pt x="85658" y="868503"/>
                </a:cubicBezTo>
                <a:cubicBezTo>
                  <a:pt x="83760" y="872298"/>
                  <a:pt x="80087" y="875122"/>
                  <a:pt x="78597" y="879095"/>
                </a:cubicBezTo>
                <a:cubicBezTo>
                  <a:pt x="76490" y="884713"/>
                  <a:pt x="78043" y="891537"/>
                  <a:pt x="75066" y="896747"/>
                </a:cubicBezTo>
                <a:cubicBezTo>
                  <a:pt x="71845" y="902383"/>
                  <a:pt x="59319" y="905527"/>
                  <a:pt x="53883" y="907339"/>
                </a:cubicBezTo>
                <a:cubicBezTo>
                  <a:pt x="36352" y="933634"/>
                  <a:pt x="58883" y="901338"/>
                  <a:pt x="36231" y="928522"/>
                </a:cubicBezTo>
                <a:cubicBezTo>
                  <a:pt x="33515" y="931782"/>
                  <a:pt x="32700" y="936759"/>
                  <a:pt x="29170" y="939113"/>
                </a:cubicBezTo>
                <a:cubicBezTo>
                  <a:pt x="25133" y="941805"/>
                  <a:pt x="19755" y="941467"/>
                  <a:pt x="15048" y="942644"/>
                </a:cubicBezTo>
                <a:cubicBezTo>
                  <a:pt x="12694" y="947351"/>
                  <a:pt x="10598" y="952196"/>
                  <a:pt x="7987" y="956766"/>
                </a:cubicBezTo>
                <a:cubicBezTo>
                  <a:pt x="5882" y="960450"/>
                  <a:pt x="1228" y="963125"/>
                  <a:pt x="926" y="967357"/>
                </a:cubicBezTo>
                <a:cubicBezTo>
                  <a:pt x="0" y="980323"/>
                  <a:pt x="3279" y="993248"/>
                  <a:pt x="4456" y="1006193"/>
                </a:cubicBezTo>
                <a:lnTo>
                  <a:pt x="926" y="1097986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822325" y="3819525"/>
            <a:ext cx="106363" cy="120650"/>
          </a:xfrm>
          <a:custGeom>
            <a:avLst/>
            <a:gdLst>
              <a:gd name="connsiteX0" fmla="*/ 106287 w 106287"/>
              <a:gd name="connsiteY0" fmla="*/ 0 h 120037"/>
              <a:gd name="connsiteX1" fmla="*/ 85104 w 106287"/>
              <a:gd name="connsiteY1" fmla="*/ 49427 h 120037"/>
              <a:gd name="connsiteX2" fmla="*/ 78043 w 106287"/>
              <a:gd name="connsiteY2" fmla="*/ 60019 h 120037"/>
              <a:gd name="connsiteX3" fmla="*/ 25085 w 106287"/>
              <a:gd name="connsiteY3" fmla="*/ 63549 h 120037"/>
              <a:gd name="connsiteX4" fmla="*/ 14494 w 106287"/>
              <a:gd name="connsiteY4" fmla="*/ 74141 h 120037"/>
              <a:gd name="connsiteX5" fmla="*/ 7433 w 106287"/>
              <a:gd name="connsiteY5" fmla="*/ 95324 h 120037"/>
              <a:gd name="connsiteX6" fmla="*/ 3902 w 106287"/>
              <a:gd name="connsiteY6" fmla="*/ 105915 h 120037"/>
              <a:gd name="connsiteX7" fmla="*/ 372 w 106287"/>
              <a:gd name="connsiteY7" fmla="*/ 120037 h 12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287" h="120037">
                <a:moveTo>
                  <a:pt x="106287" y="0"/>
                </a:moveTo>
                <a:cubicBezTo>
                  <a:pt x="97168" y="36478"/>
                  <a:pt x="104609" y="20169"/>
                  <a:pt x="85104" y="49427"/>
                </a:cubicBezTo>
                <a:cubicBezTo>
                  <a:pt x="82750" y="52958"/>
                  <a:pt x="82277" y="59737"/>
                  <a:pt x="78043" y="60019"/>
                </a:cubicBezTo>
                <a:lnTo>
                  <a:pt x="25085" y="63549"/>
                </a:lnTo>
                <a:cubicBezTo>
                  <a:pt x="21555" y="67080"/>
                  <a:pt x="16919" y="69776"/>
                  <a:pt x="14494" y="74141"/>
                </a:cubicBezTo>
                <a:cubicBezTo>
                  <a:pt x="10880" y="80647"/>
                  <a:pt x="9787" y="88263"/>
                  <a:pt x="7433" y="95324"/>
                </a:cubicBezTo>
                <a:lnTo>
                  <a:pt x="3902" y="105915"/>
                </a:lnTo>
                <a:cubicBezTo>
                  <a:pt x="0" y="117621"/>
                  <a:pt x="372" y="112786"/>
                  <a:pt x="37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1090613" y="4246563"/>
            <a:ext cx="1150937" cy="1624012"/>
          </a:xfrm>
          <a:custGeom>
            <a:avLst/>
            <a:gdLst>
              <a:gd name="connsiteX0" fmla="*/ 667265 w 1150944"/>
              <a:gd name="connsiteY0" fmla="*/ 1490774 h 1623913"/>
              <a:gd name="connsiteX1" fmla="*/ 681387 w 1150944"/>
              <a:gd name="connsiteY1" fmla="*/ 1511957 h 1623913"/>
              <a:gd name="connsiteX2" fmla="*/ 684917 w 1150944"/>
              <a:gd name="connsiteY2" fmla="*/ 1522548 h 1623913"/>
              <a:gd name="connsiteX3" fmla="*/ 695509 w 1150944"/>
              <a:gd name="connsiteY3" fmla="*/ 1529609 h 1623913"/>
              <a:gd name="connsiteX4" fmla="*/ 713161 w 1150944"/>
              <a:gd name="connsiteY4" fmla="*/ 1550792 h 1623913"/>
              <a:gd name="connsiteX5" fmla="*/ 720222 w 1150944"/>
              <a:gd name="connsiteY5" fmla="*/ 1579036 h 1623913"/>
              <a:gd name="connsiteX6" fmla="*/ 723753 w 1150944"/>
              <a:gd name="connsiteY6" fmla="*/ 1589628 h 1623913"/>
              <a:gd name="connsiteX7" fmla="*/ 734344 w 1150944"/>
              <a:gd name="connsiteY7" fmla="*/ 1596689 h 1623913"/>
              <a:gd name="connsiteX8" fmla="*/ 762589 w 1150944"/>
              <a:gd name="connsiteY8" fmla="*/ 1603750 h 1623913"/>
              <a:gd name="connsiteX9" fmla="*/ 840260 w 1150944"/>
              <a:gd name="connsiteY9" fmla="*/ 1614341 h 1623913"/>
              <a:gd name="connsiteX10" fmla="*/ 907339 w 1150944"/>
              <a:gd name="connsiteY10" fmla="*/ 1614341 h 1623913"/>
              <a:gd name="connsiteX11" fmla="*/ 928522 w 1150944"/>
              <a:gd name="connsiteY11" fmla="*/ 1593158 h 1623913"/>
              <a:gd name="connsiteX12" fmla="*/ 949705 w 1150944"/>
              <a:gd name="connsiteY12" fmla="*/ 1575506 h 1623913"/>
              <a:gd name="connsiteX13" fmla="*/ 963827 w 1150944"/>
              <a:gd name="connsiteY13" fmla="*/ 1550792 h 1623913"/>
              <a:gd name="connsiteX14" fmla="*/ 974419 w 1150944"/>
              <a:gd name="connsiteY14" fmla="*/ 1543731 h 1623913"/>
              <a:gd name="connsiteX15" fmla="*/ 995602 w 1150944"/>
              <a:gd name="connsiteY15" fmla="*/ 1501365 h 1623913"/>
              <a:gd name="connsiteX16" fmla="*/ 999132 w 1150944"/>
              <a:gd name="connsiteY16" fmla="*/ 1490774 h 1623913"/>
              <a:gd name="connsiteX17" fmla="*/ 1020315 w 1150944"/>
              <a:gd name="connsiteY17" fmla="*/ 1476652 h 1623913"/>
              <a:gd name="connsiteX18" fmla="*/ 1030907 w 1150944"/>
              <a:gd name="connsiteY18" fmla="*/ 1469591 h 1623913"/>
              <a:gd name="connsiteX19" fmla="*/ 1037968 w 1150944"/>
              <a:gd name="connsiteY19" fmla="*/ 1420164 h 1623913"/>
              <a:gd name="connsiteX20" fmla="*/ 1045029 w 1150944"/>
              <a:gd name="connsiteY20" fmla="*/ 1398981 h 1623913"/>
              <a:gd name="connsiteX21" fmla="*/ 1055620 w 1150944"/>
              <a:gd name="connsiteY21" fmla="*/ 1374267 h 1623913"/>
              <a:gd name="connsiteX22" fmla="*/ 1055620 w 1150944"/>
              <a:gd name="connsiteY22" fmla="*/ 1328371 h 1623913"/>
              <a:gd name="connsiteX23" fmla="*/ 1059151 w 1150944"/>
              <a:gd name="connsiteY23" fmla="*/ 1300127 h 1623913"/>
              <a:gd name="connsiteX24" fmla="*/ 1055620 w 1150944"/>
              <a:gd name="connsiteY24" fmla="*/ 1286005 h 1623913"/>
              <a:gd name="connsiteX25" fmla="*/ 1048559 w 1150944"/>
              <a:gd name="connsiteY25" fmla="*/ 1275413 h 1623913"/>
              <a:gd name="connsiteX26" fmla="*/ 1069742 w 1150944"/>
              <a:gd name="connsiteY26" fmla="*/ 1254230 h 1623913"/>
              <a:gd name="connsiteX27" fmla="*/ 1076803 w 1150944"/>
              <a:gd name="connsiteY27" fmla="*/ 1243639 h 1623913"/>
              <a:gd name="connsiteX28" fmla="*/ 1087395 w 1150944"/>
              <a:gd name="connsiteY28" fmla="*/ 1208333 h 1623913"/>
              <a:gd name="connsiteX29" fmla="*/ 1094456 w 1150944"/>
              <a:gd name="connsiteY29" fmla="*/ 1187150 h 1623913"/>
              <a:gd name="connsiteX30" fmla="*/ 1105047 w 1150944"/>
              <a:gd name="connsiteY30" fmla="*/ 1176559 h 1623913"/>
              <a:gd name="connsiteX31" fmla="*/ 1112108 w 1150944"/>
              <a:gd name="connsiteY31" fmla="*/ 1137723 h 1623913"/>
              <a:gd name="connsiteX32" fmla="*/ 1126230 w 1150944"/>
              <a:gd name="connsiteY32" fmla="*/ 1105949 h 1623913"/>
              <a:gd name="connsiteX33" fmla="*/ 1140352 w 1150944"/>
              <a:gd name="connsiteY33" fmla="*/ 1084766 h 1623913"/>
              <a:gd name="connsiteX34" fmla="*/ 1147413 w 1150944"/>
              <a:gd name="connsiteY34" fmla="*/ 1060052 h 1623913"/>
              <a:gd name="connsiteX35" fmla="*/ 1150944 w 1150944"/>
              <a:gd name="connsiteY35" fmla="*/ 1049461 h 1623913"/>
              <a:gd name="connsiteX36" fmla="*/ 1140352 w 1150944"/>
              <a:gd name="connsiteY36" fmla="*/ 1045930 h 1623913"/>
              <a:gd name="connsiteX37" fmla="*/ 1073273 w 1150944"/>
              <a:gd name="connsiteY37" fmla="*/ 1035339 h 1623913"/>
              <a:gd name="connsiteX38" fmla="*/ 1055620 w 1150944"/>
              <a:gd name="connsiteY38" fmla="*/ 1014156 h 1623913"/>
              <a:gd name="connsiteX39" fmla="*/ 1034437 w 1150944"/>
              <a:gd name="connsiteY39" fmla="*/ 992973 h 1623913"/>
              <a:gd name="connsiteX40" fmla="*/ 1027376 w 1150944"/>
              <a:gd name="connsiteY40" fmla="*/ 904710 h 1623913"/>
              <a:gd name="connsiteX41" fmla="*/ 1023846 w 1150944"/>
              <a:gd name="connsiteY41" fmla="*/ 894119 h 1623913"/>
              <a:gd name="connsiteX42" fmla="*/ 1013254 w 1150944"/>
              <a:gd name="connsiteY42" fmla="*/ 858814 h 1623913"/>
              <a:gd name="connsiteX43" fmla="*/ 1002663 w 1150944"/>
              <a:gd name="connsiteY43" fmla="*/ 830570 h 1623913"/>
              <a:gd name="connsiteX44" fmla="*/ 992071 w 1150944"/>
              <a:gd name="connsiteY44" fmla="*/ 819978 h 1623913"/>
              <a:gd name="connsiteX45" fmla="*/ 985010 w 1150944"/>
              <a:gd name="connsiteY45" fmla="*/ 805856 h 1623913"/>
              <a:gd name="connsiteX46" fmla="*/ 977949 w 1150944"/>
              <a:gd name="connsiteY46" fmla="*/ 795265 h 1623913"/>
              <a:gd name="connsiteX47" fmla="*/ 970888 w 1150944"/>
              <a:gd name="connsiteY47" fmla="*/ 763490 h 1623913"/>
              <a:gd name="connsiteX48" fmla="*/ 963827 w 1150944"/>
              <a:gd name="connsiteY48" fmla="*/ 724655 h 1623913"/>
              <a:gd name="connsiteX49" fmla="*/ 960297 w 1150944"/>
              <a:gd name="connsiteY49" fmla="*/ 714063 h 1623913"/>
              <a:gd name="connsiteX50" fmla="*/ 956766 w 1150944"/>
              <a:gd name="connsiteY50" fmla="*/ 699941 h 1623913"/>
              <a:gd name="connsiteX51" fmla="*/ 953236 w 1150944"/>
              <a:gd name="connsiteY51" fmla="*/ 689350 h 1623913"/>
              <a:gd name="connsiteX52" fmla="*/ 946175 w 1150944"/>
              <a:gd name="connsiteY52" fmla="*/ 661106 h 1623913"/>
              <a:gd name="connsiteX53" fmla="*/ 949705 w 1150944"/>
              <a:gd name="connsiteY53" fmla="*/ 512825 h 1623913"/>
              <a:gd name="connsiteX54" fmla="*/ 946175 w 1150944"/>
              <a:gd name="connsiteY54" fmla="*/ 498703 h 1623913"/>
              <a:gd name="connsiteX55" fmla="*/ 935583 w 1150944"/>
              <a:gd name="connsiteY55" fmla="*/ 495172 h 1623913"/>
              <a:gd name="connsiteX56" fmla="*/ 921461 w 1150944"/>
              <a:gd name="connsiteY56" fmla="*/ 491642 h 1623913"/>
              <a:gd name="connsiteX57" fmla="*/ 907339 w 1150944"/>
              <a:gd name="connsiteY57" fmla="*/ 481050 h 1623913"/>
              <a:gd name="connsiteX58" fmla="*/ 879095 w 1150944"/>
              <a:gd name="connsiteY58" fmla="*/ 481050 h 1623913"/>
              <a:gd name="connsiteX59" fmla="*/ 847321 w 1150944"/>
              <a:gd name="connsiteY59" fmla="*/ 484581 h 1623913"/>
              <a:gd name="connsiteX60" fmla="*/ 833199 w 1150944"/>
              <a:gd name="connsiteY60" fmla="*/ 488111 h 1623913"/>
              <a:gd name="connsiteX61" fmla="*/ 815546 w 1150944"/>
              <a:gd name="connsiteY61" fmla="*/ 484581 h 1623913"/>
              <a:gd name="connsiteX62" fmla="*/ 783772 w 1150944"/>
              <a:gd name="connsiteY62" fmla="*/ 477520 h 1623913"/>
              <a:gd name="connsiteX63" fmla="*/ 773180 w 1150944"/>
              <a:gd name="connsiteY63" fmla="*/ 470459 h 1623913"/>
              <a:gd name="connsiteX64" fmla="*/ 762589 w 1150944"/>
              <a:gd name="connsiteY64" fmla="*/ 421032 h 1623913"/>
              <a:gd name="connsiteX65" fmla="*/ 730814 w 1150944"/>
              <a:gd name="connsiteY65" fmla="*/ 428093 h 1623913"/>
              <a:gd name="connsiteX66" fmla="*/ 684917 w 1150944"/>
              <a:gd name="connsiteY66" fmla="*/ 431623 h 1623913"/>
              <a:gd name="connsiteX67" fmla="*/ 653143 w 1150944"/>
              <a:gd name="connsiteY67" fmla="*/ 421032 h 1623913"/>
              <a:gd name="connsiteX68" fmla="*/ 639021 w 1150944"/>
              <a:gd name="connsiteY68" fmla="*/ 389257 h 1623913"/>
              <a:gd name="connsiteX69" fmla="*/ 628429 w 1150944"/>
              <a:gd name="connsiteY69" fmla="*/ 382196 h 1623913"/>
              <a:gd name="connsiteX70" fmla="*/ 561350 w 1150944"/>
              <a:gd name="connsiteY70" fmla="*/ 375135 h 1623913"/>
              <a:gd name="connsiteX71" fmla="*/ 540167 w 1150944"/>
              <a:gd name="connsiteY71" fmla="*/ 364544 h 1623913"/>
              <a:gd name="connsiteX72" fmla="*/ 515453 w 1150944"/>
              <a:gd name="connsiteY72" fmla="*/ 350422 h 1623913"/>
              <a:gd name="connsiteX73" fmla="*/ 508392 w 1150944"/>
              <a:gd name="connsiteY73" fmla="*/ 339830 h 1623913"/>
              <a:gd name="connsiteX74" fmla="*/ 501331 w 1150944"/>
              <a:gd name="connsiteY74" fmla="*/ 318647 h 1623913"/>
              <a:gd name="connsiteX75" fmla="*/ 487209 w 1150944"/>
              <a:gd name="connsiteY75" fmla="*/ 315116 h 1623913"/>
              <a:gd name="connsiteX76" fmla="*/ 462496 w 1150944"/>
              <a:gd name="connsiteY76" fmla="*/ 300994 h 1623913"/>
              <a:gd name="connsiteX77" fmla="*/ 451904 w 1150944"/>
              <a:gd name="connsiteY77" fmla="*/ 297464 h 1623913"/>
              <a:gd name="connsiteX78" fmla="*/ 430721 w 1150944"/>
              <a:gd name="connsiteY78" fmla="*/ 286872 h 1623913"/>
              <a:gd name="connsiteX79" fmla="*/ 409538 w 1150944"/>
              <a:gd name="connsiteY79" fmla="*/ 276281 h 1623913"/>
              <a:gd name="connsiteX80" fmla="*/ 402477 w 1150944"/>
              <a:gd name="connsiteY80" fmla="*/ 265689 h 1623913"/>
              <a:gd name="connsiteX81" fmla="*/ 345989 w 1150944"/>
              <a:gd name="connsiteY81" fmla="*/ 251567 h 1623913"/>
              <a:gd name="connsiteX82" fmla="*/ 349520 w 1150944"/>
              <a:gd name="connsiteY82" fmla="*/ 219793 h 1623913"/>
              <a:gd name="connsiteX83" fmla="*/ 353050 w 1150944"/>
              <a:gd name="connsiteY83" fmla="*/ 209201 h 1623913"/>
              <a:gd name="connsiteX84" fmla="*/ 335398 w 1150944"/>
              <a:gd name="connsiteY84" fmla="*/ 188018 h 1623913"/>
              <a:gd name="connsiteX85" fmla="*/ 321276 w 1150944"/>
              <a:gd name="connsiteY85" fmla="*/ 166835 h 1623913"/>
              <a:gd name="connsiteX86" fmla="*/ 324806 w 1150944"/>
              <a:gd name="connsiteY86" fmla="*/ 156244 h 1623913"/>
              <a:gd name="connsiteX87" fmla="*/ 321276 w 1150944"/>
              <a:gd name="connsiteY87" fmla="*/ 145652 h 1623913"/>
              <a:gd name="connsiteX88" fmla="*/ 300093 w 1150944"/>
              <a:gd name="connsiteY88" fmla="*/ 135061 h 1623913"/>
              <a:gd name="connsiteX89" fmla="*/ 282440 w 1150944"/>
              <a:gd name="connsiteY89" fmla="*/ 117408 h 1623913"/>
              <a:gd name="connsiteX90" fmla="*/ 261257 w 1150944"/>
              <a:gd name="connsiteY90" fmla="*/ 106817 h 1623913"/>
              <a:gd name="connsiteX91" fmla="*/ 254196 w 1150944"/>
              <a:gd name="connsiteY91" fmla="*/ 96225 h 1623913"/>
              <a:gd name="connsiteX92" fmla="*/ 218891 w 1150944"/>
              <a:gd name="connsiteY92" fmla="*/ 82103 h 1623913"/>
              <a:gd name="connsiteX93" fmla="*/ 197708 w 1150944"/>
              <a:gd name="connsiteY93" fmla="*/ 75042 h 1623913"/>
              <a:gd name="connsiteX94" fmla="*/ 187117 w 1150944"/>
              <a:gd name="connsiteY94" fmla="*/ 78573 h 1623913"/>
              <a:gd name="connsiteX95" fmla="*/ 176525 w 1150944"/>
              <a:gd name="connsiteY95" fmla="*/ 85634 h 1623913"/>
              <a:gd name="connsiteX96" fmla="*/ 169464 w 1150944"/>
              <a:gd name="connsiteY96" fmla="*/ 75042 h 1623913"/>
              <a:gd name="connsiteX97" fmla="*/ 137690 w 1150944"/>
              <a:gd name="connsiteY97" fmla="*/ 57390 h 1623913"/>
              <a:gd name="connsiteX98" fmla="*/ 70610 w 1150944"/>
              <a:gd name="connsiteY98" fmla="*/ 57390 h 1623913"/>
              <a:gd name="connsiteX99" fmla="*/ 60019 w 1150944"/>
              <a:gd name="connsiteY99" fmla="*/ 50329 h 1623913"/>
              <a:gd name="connsiteX100" fmla="*/ 56488 w 1150944"/>
              <a:gd name="connsiteY100" fmla="*/ 36207 h 1623913"/>
              <a:gd name="connsiteX101" fmla="*/ 45897 w 1150944"/>
              <a:gd name="connsiteY101" fmla="*/ 4432 h 1623913"/>
              <a:gd name="connsiteX102" fmla="*/ 35305 w 1150944"/>
              <a:gd name="connsiteY102" fmla="*/ 902 h 1623913"/>
              <a:gd name="connsiteX103" fmla="*/ 0 w 1150944"/>
              <a:gd name="connsiteY103" fmla="*/ 902 h 16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1150944" h="1623913">
                <a:moveTo>
                  <a:pt x="667265" y="1490774"/>
                </a:moveTo>
                <a:cubicBezTo>
                  <a:pt x="671972" y="1497835"/>
                  <a:pt x="678704" y="1503906"/>
                  <a:pt x="681387" y="1511957"/>
                </a:cubicBezTo>
                <a:cubicBezTo>
                  <a:pt x="682564" y="1515487"/>
                  <a:pt x="682592" y="1519642"/>
                  <a:pt x="684917" y="1522548"/>
                </a:cubicBezTo>
                <a:cubicBezTo>
                  <a:pt x="687568" y="1525861"/>
                  <a:pt x="692249" y="1526892"/>
                  <a:pt x="695509" y="1529609"/>
                </a:cubicBezTo>
                <a:cubicBezTo>
                  <a:pt x="702199" y="1535185"/>
                  <a:pt x="709195" y="1542860"/>
                  <a:pt x="713161" y="1550792"/>
                </a:cubicBezTo>
                <a:cubicBezTo>
                  <a:pt x="717198" y="1558865"/>
                  <a:pt x="718207" y="1570974"/>
                  <a:pt x="720222" y="1579036"/>
                </a:cubicBezTo>
                <a:cubicBezTo>
                  <a:pt x="721125" y="1582647"/>
                  <a:pt x="721428" y="1586722"/>
                  <a:pt x="723753" y="1589628"/>
                </a:cubicBezTo>
                <a:cubicBezTo>
                  <a:pt x="726404" y="1592941"/>
                  <a:pt x="730549" y="1594792"/>
                  <a:pt x="734344" y="1596689"/>
                </a:cubicBezTo>
                <a:cubicBezTo>
                  <a:pt x="741275" y="1600155"/>
                  <a:pt x="756369" y="1602652"/>
                  <a:pt x="762589" y="1603750"/>
                </a:cubicBezTo>
                <a:cubicBezTo>
                  <a:pt x="809691" y="1612062"/>
                  <a:pt x="796434" y="1609959"/>
                  <a:pt x="840260" y="1614341"/>
                </a:cubicBezTo>
                <a:cubicBezTo>
                  <a:pt x="863914" y="1619073"/>
                  <a:pt x="879990" y="1623913"/>
                  <a:pt x="907339" y="1614341"/>
                </a:cubicBezTo>
                <a:cubicBezTo>
                  <a:pt x="916764" y="1611042"/>
                  <a:pt x="921461" y="1600219"/>
                  <a:pt x="928522" y="1593158"/>
                </a:cubicBezTo>
                <a:cubicBezTo>
                  <a:pt x="942112" y="1579569"/>
                  <a:pt x="934962" y="1585335"/>
                  <a:pt x="949705" y="1575506"/>
                </a:cubicBezTo>
                <a:cubicBezTo>
                  <a:pt x="953745" y="1563388"/>
                  <a:pt x="953141" y="1561478"/>
                  <a:pt x="963827" y="1550792"/>
                </a:cubicBezTo>
                <a:cubicBezTo>
                  <a:pt x="966827" y="1547792"/>
                  <a:pt x="970888" y="1546085"/>
                  <a:pt x="974419" y="1543731"/>
                </a:cubicBezTo>
                <a:cubicBezTo>
                  <a:pt x="992669" y="1516356"/>
                  <a:pt x="985858" y="1530598"/>
                  <a:pt x="995602" y="1501365"/>
                </a:cubicBezTo>
                <a:cubicBezTo>
                  <a:pt x="996779" y="1497835"/>
                  <a:pt x="996036" y="1492838"/>
                  <a:pt x="999132" y="1490774"/>
                </a:cubicBezTo>
                <a:lnTo>
                  <a:pt x="1020315" y="1476652"/>
                </a:lnTo>
                <a:lnTo>
                  <a:pt x="1030907" y="1469591"/>
                </a:lnTo>
                <a:cubicBezTo>
                  <a:pt x="1033261" y="1453115"/>
                  <a:pt x="1032705" y="1435953"/>
                  <a:pt x="1037968" y="1420164"/>
                </a:cubicBezTo>
                <a:cubicBezTo>
                  <a:pt x="1040322" y="1413103"/>
                  <a:pt x="1042265" y="1405892"/>
                  <a:pt x="1045029" y="1398981"/>
                </a:cubicBezTo>
                <a:cubicBezTo>
                  <a:pt x="1062470" y="1355379"/>
                  <a:pt x="1044263" y="1408344"/>
                  <a:pt x="1055620" y="1374267"/>
                </a:cubicBezTo>
                <a:cubicBezTo>
                  <a:pt x="1065859" y="1302608"/>
                  <a:pt x="1055620" y="1392051"/>
                  <a:pt x="1055620" y="1328371"/>
                </a:cubicBezTo>
                <a:cubicBezTo>
                  <a:pt x="1055620" y="1318883"/>
                  <a:pt x="1057974" y="1309542"/>
                  <a:pt x="1059151" y="1300127"/>
                </a:cubicBezTo>
                <a:cubicBezTo>
                  <a:pt x="1057974" y="1295420"/>
                  <a:pt x="1057531" y="1290465"/>
                  <a:pt x="1055620" y="1286005"/>
                </a:cubicBezTo>
                <a:cubicBezTo>
                  <a:pt x="1053948" y="1282105"/>
                  <a:pt x="1046836" y="1279291"/>
                  <a:pt x="1048559" y="1275413"/>
                </a:cubicBezTo>
                <a:cubicBezTo>
                  <a:pt x="1052615" y="1266288"/>
                  <a:pt x="1064203" y="1262539"/>
                  <a:pt x="1069742" y="1254230"/>
                </a:cubicBezTo>
                <a:lnTo>
                  <a:pt x="1076803" y="1243639"/>
                </a:lnTo>
                <a:cubicBezTo>
                  <a:pt x="1082140" y="1222293"/>
                  <a:pt x="1078799" y="1234123"/>
                  <a:pt x="1087395" y="1208333"/>
                </a:cubicBezTo>
                <a:cubicBezTo>
                  <a:pt x="1087396" y="1208331"/>
                  <a:pt x="1094455" y="1187151"/>
                  <a:pt x="1094456" y="1187150"/>
                </a:cubicBezTo>
                <a:lnTo>
                  <a:pt x="1105047" y="1176559"/>
                </a:lnTo>
                <a:cubicBezTo>
                  <a:pt x="1114710" y="1147573"/>
                  <a:pt x="1100134" y="1193606"/>
                  <a:pt x="1112108" y="1137723"/>
                </a:cubicBezTo>
                <a:cubicBezTo>
                  <a:pt x="1118939" y="1105845"/>
                  <a:pt x="1115936" y="1126535"/>
                  <a:pt x="1126230" y="1105949"/>
                </a:cubicBezTo>
                <a:cubicBezTo>
                  <a:pt x="1136449" y="1085511"/>
                  <a:pt x="1120275" y="1104843"/>
                  <a:pt x="1140352" y="1084766"/>
                </a:cubicBezTo>
                <a:cubicBezTo>
                  <a:pt x="1148820" y="1059364"/>
                  <a:pt x="1138544" y="1091092"/>
                  <a:pt x="1147413" y="1060052"/>
                </a:cubicBezTo>
                <a:cubicBezTo>
                  <a:pt x="1148435" y="1056474"/>
                  <a:pt x="1149767" y="1052991"/>
                  <a:pt x="1150944" y="1049461"/>
                </a:cubicBezTo>
                <a:cubicBezTo>
                  <a:pt x="1147413" y="1048284"/>
                  <a:pt x="1144053" y="1046320"/>
                  <a:pt x="1140352" y="1045930"/>
                </a:cubicBezTo>
                <a:cubicBezTo>
                  <a:pt x="1102818" y="1041979"/>
                  <a:pt x="1094346" y="1052901"/>
                  <a:pt x="1073273" y="1035339"/>
                </a:cubicBezTo>
                <a:cubicBezTo>
                  <a:pt x="1052574" y="1018089"/>
                  <a:pt x="1071490" y="1032010"/>
                  <a:pt x="1055620" y="1014156"/>
                </a:cubicBezTo>
                <a:cubicBezTo>
                  <a:pt x="1048986" y="1006693"/>
                  <a:pt x="1034437" y="992973"/>
                  <a:pt x="1034437" y="992973"/>
                </a:cubicBezTo>
                <a:cubicBezTo>
                  <a:pt x="1022182" y="956200"/>
                  <a:pt x="1034775" y="997198"/>
                  <a:pt x="1027376" y="904710"/>
                </a:cubicBezTo>
                <a:cubicBezTo>
                  <a:pt x="1027079" y="901001"/>
                  <a:pt x="1024653" y="897752"/>
                  <a:pt x="1023846" y="894119"/>
                </a:cubicBezTo>
                <a:cubicBezTo>
                  <a:pt x="1016813" y="862472"/>
                  <a:pt x="1025455" y="883215"/>
                  <a:pt x="1013254" y="858814"/>
                </a:cubicBezTo>
                <a:cubicBezTo>
                  <a:pt x="1010411" y="847441"/>
                  <a:pt x="1009764" y="840512"/>
                  <a:pt x="1002663" y="830570"/>
                </a:cubicBezTo>
                <a:cubicBezTo>
                  <a:pt x="999761" y="826507"/>
                  <a:pt x="994973" y="824041"/>
                  <a:pt x="992071" y="819978"/>
                </a:cubicBezTo>
                <a:cubicBezTo>
                  <a:pt x="989012" y="815695"/>
                  <a:pt x="987621" y="810426"/>
                  <a:pt x="985010" y="805856"/>
                </a:cubicBezTo>
                <a:cubicBezTo>
                  <a:pt x="982905" y="802172"/>
                  <a:pt x="980303" y="798795"/>
                  <a:pt x="977949" y="795265"/>
                </a:cubicBezTo>
                <a:cubicBezTo>
                  <a:pt x="968235" y="736973"/>
                  <a:pt x="979580" y="798258"/>
                  <a:pt x="970888" y="763490"/>
                </a:cubicBezTo>
                <a:cubicBezTo>
                  <a:pt x="964474" y="737834"/>
                  <a:pt x="970111" y="752932"/>
                  <a:pt x="963827" y="724655"/>
                </a:cubicBezTo>
                <a:cubicBezTo>
                  <a:pt x="963020" y="721022"/>
                  <a:pt x="961319" y="717641"/>
                  <a:pt x="960297" y="714063"/>
                </a:cubicBezTo>
                <a:cubicBezTo>
                  <a:pt x="958964" y="709397"/>
                  <a:pt x="958099" y="704607"/>
                  <a:pt x="956766" y="699941"/>
                </a:cubicBezTo>
                <a:cubicBezTo>
                  <a:pt x="955744" y="696363"/>
                  <a:pt x="954215" y="692940"/>
                  <a:pt x="953236" y="689350"/>
                </a:cubicBezTo>
                <a:cubicBezTo>
                  <a:pt x="950683" y="679988"/>
                  <a:pt x="946175" y="661106"/>
                  <a:pt x="946175" y="661106"/>
                </a:cubicBezTo>
                <a:cubicBezTo>
                  <a:pt x="947352" y="611679"/>
                  <a:pt x="949705" y="562266"/>
                  <a:pt x="949705" y="512825"/>
                </a:cubicBezTo>
                <a:cubicBezTo>
                  <a:pt x="949705" y="507973"/>
                  <a:pt x="949206" y="502492"/>
                  <a:pt x="946175" y="498703"/>
                </a:cubicBezTo>
                <a:cubicBezTo>
                  <a:pt x="943850" y="495797"/>
                  <a:pt x="939161" y="496194"/>
                  <a:pt x="935583" y="495172"/>
                </a:cubicBezTo>
                <a:cubicBezTo>
                  <a:pt x="930918" y="493839"/>
                  <a:pt x="926168" y="492819"/>
                  <a:pt x="921461" y="491642"/>
                </a:cubicBezTo>
                <a:cubicBezTo>
                  <a:pt x="916754" y="488111"/>
                  <a:pt x="912602" y="483682"/>
                  <a:pt x="907339" y="481050"/>
                </a:cubicBezTo>
                <a:cubicBezTo>
                  <a:pt x="892942" y="473852"/>
                  <a:pt x="893492" y="478835"/>
                  <a:pt x="879095" y="481050"/>
                </a:cubicBezTo>
                <a:cubicBezTo>
                  <a:pt x="868562" y="482670"/>
                  <a:pt x="857912" y="483404"/>
                  <a:pt x="847321" y="484581"/>
                </a:cubicBezTo>
                <a:cubicBezTo>
                  <a:pt x="842614" y="485758"/>
                  <a:pt x="838051" y="488111"/>
                  <a:pt x="833199" y="488111"/>
                </a:cubicBezTo>
                <a:cubicBezTo>
                  <a:pt x="827198" y="488111"/>
                  <a:pt x="821450" y="485654"/>
                  <a:pt x="815546" y="484581"/>
                </a:cubicBezTo>
                <a:cubicBezTo>
                  <a:pt x="788211" y="479611"/>
                  <a:pt x="802444" y="483743"/>
                  <a:pt x="783772" y="477520"/>
                </a:cubicBezTo>
                <a:cubicBezTo>
                  <a:pt x="780241" y="475166"/>
                  <a:pt x="776180" y="473459"/>
                  <a:pt x="773180" y="470459"/>
                </a:cubicBezTo>
                <a:cubicBezTo>
                  <a:pt x="759623" y="456902"/>
                  <a:pt x="764317" y="440046"/>
                  <a:pt x="762589" y="421032"/>
                </a:cubicBezTo>
                <a:cubicBezTo>
                  <a:pt x="754249" y="423117"/>
                  <a:pt x="738875" y="427197"/>
                  <a:pt x="730814" y="428093"/>
                </a:cubicBezTo>
                <a:cubicBezTo>
                  <a:pt x="715564" y="429787"/>
                  <a:pt x="700216" y="430446"/>
                  <a:pt x="684917" y="431623"/>
                </a:cubicBezTo>
                <a:cubicBezTo>
                  <a:pt x="677726" y="430425"/>
                  <a:pt x="658916" y="430268"/>
                  <a:pt x="653143" y="421032"/>
                </a:cubicBezTo>
                <a:cubicBezTo>
                  <a:pt x="641493" y="402391"/>
                  <a:pt x="652062" y="402298"/>
                  <a:pt x="639021" y="389257"/>
                </a:cubicBezTo>
                <a:cubicBezTo>
                  <a:pt x="636021" y="386257"/>
                  <a:pt x="632604" y="382955"/>
                  <a:pt x="628429" y="382196"/>
                </a:cubicBezTo>
                <a:cubicBezTo>
                  <a:pt x="606308" y="378174"/>
                  <a:pt x="583710" y="377489"/>
                  <a:pt x="561350" y="375135"/>
                </a:cubicBezTo>
                <a:cubicBezTo>
                  <a:pt x="541931" y="368663"/>
                  <a:pt x="559329" y="375494"/>
                  <a:pt x="540167" y="364544"/>
                </a:cubicBezTo>
                <a:cubicBezTo>
                  <a:pt x="508803" y="346622"/>
                  <a:pt x="541265" y="367629"/>
                  <a:pt x="515453" y="350422"/>
                </a:cubicBezTo>
                <a:cubicBezTo>
                  <a:pt x="513099" y="346891"/>
                  <a:pt x="510115" y="343708"/>
                  <a:pt x="508392" y="339830"/>
                </a:cubicBezTo>
                <a:cubicBezTo>
                  <a:pt x="505369" y="333029"/>
                  <a:pt x="508552" y="320452"/>
                  <a:pt x="501331" y="318647"/>
                </a:cubicBezTo>
                <a:lnTo>
                  <a:pt x="487209" y="315116"/>
                </a:lnTo>
                <a:cubicBezTo>
                  <a:pt x="476573" y="308025"/>
                  <a:pt x="475037" y="306368"/>
                  <a:pt x="462496" y="300994"/>
                </a:cubicBezTo>
                <a:cubicBezTo>
                  <a:pt x="459075" y="299528"/>
                  <a:pt x="455435" y="298641"/>
                  <a:pt x="451904" y="297464"/>
                </a:cubicBezTo>
                <a:cubicBezTo>
                  <a:pt x="421553" y="277229"/>
                  <a:pt x="459954" y="301489"/>
                  <a:pt x="430721" y="286872"/>
                </a:cubicBezTo>
                <a:cubicBezTo>
                  <a:pt x="403352" y="273187"/>
                  <a:pt x="436155" y="285152"/>
                  <a:pt x="409538" y="276281"/>
                </a:cubicBezTo>
                <a:cubicBezTo>
                  <a:pt x="407184" y="272750"/>
                  <a:pt x="405477" y="268690"/>
                  <a:pt x="402477" y="265689"/>
                </a:cubicBezTo>
                <a:cubicBezTo>
                  <a:pt x="388426" y="251637"/>
                  <a:pt x="362798" y="253248"/>
                  <a:pt x="345989" y="251567"/>
                </a:cubicBezTo>
                <a:cubicBezTo>
                  <a:pt x="347166" y="240976"/>
                  <a:pt x="347768" y="230305"/>
                  <a:pt x="349520" y="219793"/>
                </a:cubicBezTo>
                <a:cubicBezTo>
                  <a:pt x="350132" y="216122"/>
                  <a:pt x="353662" y="212872"/>
                  <a:pt x="353050" y="209201"/>
                </a:cubicBezTo>
                <a:cubicBezTo>
                  <a:pt x="351903" y="202322"/>
                  <a:pt x="338770" y="192354"/>
                  <a:pt x="335398" y="188018"/>
                </a:cubicBezTo>
                <a:cubicBezTo>
                  <a:pt x="330188" y="181319"/>
                  <a:pt x="321276" y="166835"/>
                  <a:pt x="321276" y="166835"/>
                </a:cubicBezTo>
                <a:cubicBezTo>
                  <a:pt x="322453" y="163305"/>
                  <a:pt x="324806" y="159965"/>
                  <a:pt x="324806" y="156244"/>
                </a:cubicBezTo>
                <a:cubicBezTo>
                  <a:pt x="324806" y="152522"/>
                  <a:pt x="323601" y="148558"/>
                  <a:pt x="321276" y="145652"/>
                </a:cubicBezTo>
                <a:cubicBezTo>
                  <a:pt x="316299" y="139430"/>
                  <a:pt x="307070" y="137386"/>
                  <a:pt x="300093" y="135061"/>
                </a:cubicBezTo>
                <a:cubicBezTo>
                  <a:pt x="271852" y="116234"/>
                  <a:pt x="305973" y="140943"/>
                  <a:pt x="282440" y="117408"/>
                </a:cubicBezTo>
                <a:cubicBezTo>
                  <a:pt x="275596" y="110563"/>
                  <a:pt x="269872" y="109688"/>
                  <a:pt x="261257" y="106817"/>
                </a:cubicBezTo>
                <a:cubicBezTo>
                  <a:pt x="258903" y="103286"/>
                  <a:pt x="257196" y="99226"/>
                  <a:pt x="254196" y="96225"/>
                </a:cubicBezTo>
                <a:cubicBezTo>
                  <a:pt x="244644" y="86672"/>
                  <a:pt x="231031" y="85745"/>
                  <a:pt x="218891" y="82103"/>
                </a:cubicBezTo>
                <a:cubicBezTo>
                  <a:pt x="211762" y="79964"/>
                  <a:pt x="197708" y="75042"/>
                  <a:pt x="197708" y="75042"/>
                </a:cubicBezTo>
                <a:cubicBezTo>
                  <a:pt x="194178" y="76219"/>
                  <a:pt x="190445" y="76909"/>
                  <a:pt x="187117" y="78573"/>
                </a:cubicBezTo>
                <a:cubicBezTo>
                  <a:pt x="183322" y="80471"/>
                  <a:pt x="180686" y="86466"/>
                  <a:pt x="176525" y="85634"/>
                </a:cubicBezTo>
                <a:cubicBezTo>
                  <a:pt x="172364" y="84802"/>
                  <a:pt x="172657" y="77836"/>
                  <a:pt x="169464" y="75042"/>
                </a:cubicBezTo>
                <a:cubicBezTo>
                  <a:pt x="154523" y="61968"/>
                  <a:pt x="152237" y="62239"/>
                  <a:pt x="137690" y="57390"/>
                </a:cubicBezTo>
                <a:cubicBezTo>
                  <a:pt x="101822" y="69346"/>
                  <a:pt x="123863" y="65583"/>
                  <a:pt x="70610" y="57390"/>
                </a:cubicBezTo>
                <a:cubicBezTo>
                  <a:pt x="67080" y="55036"/>
                  <a:pt x="62373" y="53859"/>
                  <a:pt x="60019" y="50329"/>
                </a:cubicBezTo>
                <a:cubicBezTo>
                  <a:pt x="57327" y="46292"/>
                  <a:pt x="57440" y="40965"/>
                  <a:pt x="56488" y="36207"/>
                </a:cubicBezTo>
                <a:cubicBezTo>
                  <a:pt x="54355" y="25543"/>
                  <a:pt x="55687" y="12264"/>
                  <a:pt x="45897" y="4432"/>
                </a:cubicBezTo>
                <a:cubicBezTo>
                  <a:pt x="42991" y="2107"/>
                  <a:pt x="39016" y="1187"/>
                  <a:pt x="35305" y="902"/>
                </a:cubicBezTo>
                <a:cubicBezTo>
                  <a:pt x="23571" y="0"/>
                  <a:pt x="11768" y="902"/>
                  <a:pt x="0" y="902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3165475" y="3548063"/>
            <a:ext cx="569913" cy="571500"/>
          </a:xfrm>
          <a:custGeom>
            <a:avLst/>
            <a:gdLst>
              <a:gd name="connsiteX0" fmla="*/ 569361 w 569361"/>
              <a:gd name="connsiteY0" fmla="*/ 0 h 570644"/>
              <a:gd name="connsiteX1" fmla="*/ 562300 w 569361"/>
              <a:gd name="connsiteY1" fmla="*/ 10592 h 570644"/>
              <a:gd name="connsiteX2" fmla="*/ 544648 w 569361"/>
              <a:gd name="connsiteY2" fmla="*/ 14122 h 570644"/>
              <a:gd name="connsiteX3" fmla="*/ 534056 w 569361"/>
              <a:gd name="connsiteY3" fmla="*/ 17653 h 570644"/>
              <a:gd name="connsiteX4" fmla="*/ 516404 w 569361"/>
              <a:gd name="connsiteY4" fmla="*/ 35305 h 570644"/>
              <a:gd name="connsiteX5" fmla="*/ 505812 w 569361"/>
              <a:gd name="connsiteY5" fmla="*/ 56488 h 570644"/>
              <a:gd name="connsiteX6" fmla="*/ 488159 w 569361"/>
              <a:gd name="connsiteY6" fmla="*/ 74141 h 570644"/>
              <a:gd name="connsiteX7" fmla="*/ 474037 w 569361"/>
              <a:gd name="connsiteY7" fmla="*/ 88263 h 570644"/>
              <a:gd name="connsiteX8" fmla="*/ 452854 w 569361"/>
              <a:gd name="connsiteY8" fmla="*/ 95324 h 570644"/>
              <a:gd name="connsiteX9" fmla="*/ 442263 w 569361"/>
              <a:gd name="connsiteY9" fmla="*/ 105915 h 570644"/>
              <a:gd name="connsiteX10" fmla="*/ 435202 w 569361"/>
              <a:gd name="connsiteY10" fmla="*/ 116507 h 570644"/>
              <a:gd name="connsiteX11" fmla="*/ 424610 w 569361"/>
              <a:gd name="connsiteY11" fmla="*/ 123568 h 570644"/>
              <a:gd name="connsiteX12" fmla="*/ 417549 w 569361"/>
              <a:gd name="connsiteY12" fmla="*/ 134160 h 570644"/>
              <a:gd name="connsiteX13" fmla="*/ 396366 w 569361"/>
              <a:gd name="connsiteY13" fmla="*/ 144751 h 570644"/>
              <a:gd name="connsiteX14" fmla="*/ 378714 w 569361"/>
              <a:gd name="connsiteY14" fmla="*/ 148282 h 570644"/>
              <a:gd name="connsiteX15" fmla="*/ 368122 w 569361"/>
              <a:gd name="connsiteY15" fmla="*/ 151812 h 570644"/>
              <a:gd name="connsiteX16" fmla="*/ 346939 w 569361"/>
              <a:gd name="connsiteY16" fmla="*/ 165934 h 570644"/>
              <a:gd name="connsiteX17" fmla="*/ 339878 w 569361"/>
              <a:gd name="connsiteY17" fmla="*/ 176526 h 570644"/>
              <a:gd name="connsiteX18" fmla="*/ 325756 w 569361"/>
              <a:gd name="connsiteY18" fmla="*/ 180056 h 570644"/>
              <a:gd name="connsiteX19" fmla="*/ 311634 w 569361"/>
              <a:gd name="connsiteY19" fmla="*/ 187117 h 570644"/>
              <a:gd name="connsiteX20" fmla="*/ 301043 w 569361"/>
              <a:gd name="connsiteY20" fmla="*/ 190648 h 570644"/>
              <a:gd name="connsiteX21" fmla="*/ 279860 w 569361"/>
              <a:gd name="connsiteY21" fmla="*/ 204770 h 570644"/>
              <a:gd name="connsiteX22" fmla="*/ 269268 w 569361"/>
              <a:gd name="connsiteY22" fmla="*/ 215361 h 570644"/>
              <a:gd name="connsiteX23" fmla="*/ 258677 w 569361"/>
              <a:gd name="connsiteY23" fmla="*/ 222422 h 570644"/>
              <a:gd name="connsiteX24" fmla="*/ 244555 w 569361"/>
              <a:gd name="connsiteY24" fmla="*/ 243605 h 570644"/>
              <a:gd name="connsiteX25" fmla="*/ 226902 w 569361"/>
              <a:gd name="connsiteY25" fmla="*/ 264788 h 570644"/>
              <a:gd name="connsiteX26" fmla="*/ 177475 w 569361"/>
              <a:gd name="connsiteY26" fmla="*/ 268319 h 570644"/>
              <a:gd name="connsiteX27" fmla="*/ 156292 w 569361"/>
              <a:gd name="connsiteY27" fmla="*/ 282441 h 570644"/>
              <a:gd name="connsiteX28" fmla="*/ 145701 w 569361"/>
              <a:gd name="connsiteY28" fmla="*/ 289502 h 570644"/>
              <a:gd name="connsiteX29" fmla="*/ 142170 w 569361"/>
              <a:gd name="connsiteY29" fmla="*/ 300093 h 570644"/>
              <a:gd name="connsiteX30" fmla="*/ 113926 w 569361"/>
              <a:gd name="connsiteY30" fmla="*/ 324807 h 570644"/>
              <a:gd name="connsiteX31" fmla="*/ 103335 w 569361"/>
              <a:gd name="connsiteY31" fmla="*/ 328337 h 570644"/>
              <a:gd name="connsiteX32" fmla="*/ 96274 w 569361"/>
              <a:gd name="connsiteY32" fmla="*/ 338929 h 570644"/>
              <a:gd name="connsiteX33" fmla="*/ 85682 w 569361"/>
              <a:gd name="connsiteY33" fmla="*/ 388356 h 570644"/>
              <a:gd name="connsiteX34" fmla="*/ 75091 w 569361"/>
              <a:gd name="connsiteY34" fmla="*/ 395417 h 570644"/>
              <a:gd name="connsiteX35" fmla="*/ 71560 w 569361"/>
              <a:gd name="connsiteY35" fmla="*/ 406008 h 570644"/>
              <a:gd name="connsiteX36" fmla="*/ 60969 w 569361"/>
              <a:gd name="connsiteY36" fmla="*/ 409539 h 570644"/>
              <a:gd name="connsiteX37" fmla="*/ 39786 w 569361"/>
              <a:gd name="connsiteY37" fmla="*/ 427191 h 570644"/>
              <a:gd name="connsiteX38" fmla="*/ 25664 w 569361"/>
              <a:gd name="connsiteY38" fmla="*/ 448374 h 570644"/>
              <a:gd name="connsiteX39" fmla="*/ 22133 w 569361"/>
              <a:gd name="connsiteY39" fmla="*/ 458966 h 570644"/>
              <a:gd name="connsiteX40" fmla="*/ 8011 w 569361"/>
              <a:gd name="connsiteY40" fmla="*/ 480149 h 570644"/>
              <a:gd name="connsiteX41" fmla="*/ 950 w 569361"/>
              <a:gd name="connsiteY41" fmla="*/ 494271 h 570644"/>
              <a:gd name="connsiteX42" fmla="*/ 11542 w 569361"/>
              <a:gd name="connsiteY42" fmla="*/ 557820 h 570644"/>
              <a:gd name="connsiteX43" fmla="*/ 22133 w 569361"/>
              <a:gd name="connsiteY43" fmla="*/ 568411 h 57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69361" h="570644">
                <a:moveTo>
                  <a:pt x="569361" y="0"/>
                </a:moveTo>
                <a:cubicBezTo>
                  <a:pt x="567007" y="3531"/>
                  <a:pt x="565984" y="8487"/>
                  <a:pt x="562300" y="10592"/>
                </a:cubicBezTo>
                <a:cubicBezTo>
                  <a:pt x="557090" y="13569"/>
                  <a:pt x="550469" y="12667"/>
                  <a:pt x="544648" y="14122"/>
                </a:cubicBezTo>
                <a:cubicBezTo>
                  <a:pt x="541037" y="15025"/>
                  <a:pt x="537587" y="16476"/>
                  <a:pt x="534056" y="17653"/>
                </a:cubicBezTo>
                <a:cubicBezTo>
                  <a:pt x="515224" y="45900"/>
                  <a:pt x="539943" y="11765"/>
                  <a:pt x="516404" y="35305"/>
                </a:cubicBezTo>
                <a:cubicBezTo>
                  <a:pt x="493188" y="58522"/>
                  <a:pt x="523043" y="33515"/>
                  <a:pt x="505812" y="56488"/>
                </a:cubicBezTo>
                <a:cubicBezTo>
                  <a:pt x="500819" y="63145"/>
                  <a:pt x="494043" y="68257"/>
                  <a:pt x="488159" y="74141"/>
                </a:cubicBezTo>
                <a:cubicBezTo>
                  <a:pt x="483452" y="78848"/>
                  <a:pt x="480353" y="86158"/>
                  <a:pt x="474037" y="88263"/>
                </a:cubicBezTo>
                <a:lnTo>
                  <a:pt x="452854" y="95324"/>
                </a:lnTo>
                <a:cubicBezTo>
                  <a:pt x="449324" y="98854"/>
                  <a:pt x="445459" y="102079"/>
                  <a:pt x="442263" y="105915"/>
                </a:cubicBezTo>
                <a:cubicBezTo>
                  <a:pt x="439547" y="109175"/>
                  <a:pt x="438202" y="113507"/>
                  <a:pt x="435202" y="116507"/>
                </a:cubicBezTo>
                <a:cubicBezTo>
                  <a:pt x="432202" y="119507"/>
                  <a:pt x="428141" y="121214"/>
                  <a:pt x="424610" y="123568"/>
                </a:cubicBezTo>
                <a:cubicBezTo>
                  <a:pt x="422256" y="127099"/>
                  <a:pt x="420549" y="131159"/>
                  <a:pt x="417549" y="134160"/>
                </a:cubicBezTo>
                <a:cubicBezTo>
                  <a:pt x="411795" y="139914"/>
                  <a:pt x="404025" y="142836"/>
                  <a:pt x="396366" y="144751"/>
                </a:cubicBezTo>
                <a:cubicBezTo>
                  <a:pt x="390545" y="146206"/>
                  <a:pt x="384535" y="146827"/>
                  <a:pt x="378714" y="148282"/>
                </a:cubicBezTo>
                <a:cubicBezTo>
                  <a:pt x="375104" y="149185"/>
                  <a:pt x="371653" y="150635"/>
                  <a:pt x="368122" y="151812"/>
                </a:cubicBezTo>
                <a:cubicBezTo>
                  <a:pt x="361061" y="156519"/>
                  <a:pt x="351646" y="158873"/>
                  <a:pt x="346939" y="165934"/>
                </a:cubicBezTo>
                <a:cubicBezTo>
                  <a:pt x="344585" y="169465"/>
                  <a:pt x="343409" y="174172"/>
                  <a:pt x="339878" y="176526"/>
                </a:cubicBezTo>
                <a:cubicBezTo>
                  <a:pt x="335841" y="179217"/>
                  <a:pt x="330463" y="178879"/>
                  <a:pt x="325756" y="180056"/>
                </a:cubicBezTo>
                <a:cubicBezTo>
                  <a:pt x="321049" y="182410"/>
                  <a:pt x="316471" y="185044"/>
                  <a:pt x="311634" y="187117"/>
                </a:cubicBezTo>
                <a:cubicBezTo>
                  <a:pt x="308214" y="188583"/>
                  <a:pt x="304139" y="188584"/>
                  <a:pt x="301043" y="190648"/>
                </a:cubicBezTo>
                <a:cubicBezTo>
                  <a:pt x="274597" y="208279"/>
                  <a:pt x="305043" y="196374"/>
                  <a:pt x="279860" y="204770"/>
                </a:cubicBezTo>
                <a:cubicBezTo>
                  <a:pt x="276329" y="208300"/>
                  <a:pt x="273104" y="212165"/>
                  <a:pt x="269268" y="215361"/>
                </a:cubicBezTo>
                <a:cubicBezTo>
                  <a:pt x="266008" y="218077"/>
                  <a:pt x="261471" y="219229"/>
                  <a:pt x="258677" y="222422"/>
                </a:cubicBezTo>
                <a:cubicBezTo>
                  <a:pt x="253089" y="228809"/>
                  <a:pt x="249262" y="236544"/>
                  <a:pt x="244555" y="243605"/>
                </a:cubicBezTo>
                <a:cubicBezTo>
                  <a:pt x="241708" y="247876"/>
                  <a:pt x="232277" y="263523"/>
                  <a:pt x="226902" y="264788"/>
                </a:cubicBezTo>
                <a:cubicBezTo>
                  <a:pt x="210823" y="268571"/>
                  <a:pt x="193951" y="267142"/>
                  <a:pt x="177475" y="268319"/>
                </a:cubicBezTo>
                <a:lnTo>
                  <a:pt x="156292" y="282441"/>
                </a:lnTo>
                <a:lnTo>
                  <a:pt x="145701" y="289502"/>
                </a:lnTo>
                <a:cubicBezTo>
                  <a:pt x="144524" y="293032"/>
                  <a:pt x="143977" y="296840"/>
                  <a:pt x="142170" y="300093"/>
                </a:cubicBezTo>
                <a:cubicBezTo>
                  <a:pt x="127765" y="326020"/>
                  <a:pt x="134903" y="318813"/>
                  <a:pt x="113926" y="324807"/>
                </a:cubicBezTo>
                <a:cubicBezTo>
                  <a:pt x="110348" y="325829"/>
                  <a:pt x="106865" y="327160"/>
                  <a:pt x="103335" y="328337"/>
                </a:cubicBezTo>
                <a:cubicBezTo>
                  <a:pt x="100981" y="331868"/>
                  <a:pt x="97228" y="334794"/>
                  <a:pt x="96274" y="338929"/>
                </a:cubicBezTo>
                <a:cubicBezTo>
                  <a:pt x="91974" y="357564"/>
                  <a:pt x="98142" y="373404"/>
                  <a:pt x="85682" y="388356"/>
                </a:cubicBezTo>
                <a:cubicBezTo>
                  <a:pt x="82966" y="391616"/>
                  <a:pt x="78621" y="393063"/>
                  <a:pt x="75091" y="395417"/>
                </a:cubicBezTo>
                <a:cubicBezTo>
                  <a:pt x="73914" y="398947"/>
                  <a:pt x="74191" y="403377"/>
                  <a:pt x="71560" y="406008"/>
                </a:cubicBezTo>
                <a:cubicBezTo>
                  <a:pt x="68929" y="408639"/>
                  <a:pt x="64297" y="407875"/>
                  <a:pt x="60969" y="409539"/>
                </a:cubicBezTo>
                <a:cubicBezTo>
                  <a:pt x="53551" y="413248"/>
                  <a:pt x="44756" y="420801"/>
                  <a:pt x="39786" y="427191"/>
                </a:cubicBezTo>
                <a:cubicBezTo>
                  <a:pt x="34576" y="433890"/>
                  <a:pt x="28348" y="440323"/>
                  <a:pt x="25664" y="448374"/>
                </a:cubicBezTo>
                <a:cubicBezTo>
                  <a:pt x="24487" y="451905"/>
                  <a:pt x="23940" y="455713"/>
                  <a:pt x="22133" y="458966"/>
                </a:cubicBezTo>
                <a:cubicBezTo>
                  <a:pt x="18012" y="466384"/>
                  <a:pt x="11806" y="472559"/>
                  <a:pt x="8011" y="480149"/>
                </a:cubicBezTo>
                <a:lnTo>
                  <a:pt x="950" y="494271"/>
                </a:lnTo>
                <a:cubicBezTo>
                  <a:pt x="5099" y="544057"/>
                  <a:pt x="0" y="523192"/>
                  <a:pt x="11542" y="557820"/>
                </a:cubicBezTo>
                <a:cubicBezTo>
                  <a:pt x="15817" y="570644"/>
                  <a:pt x="11351" y="568411"/>
                  <a:pt x="22133" y="568411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>
            <a:off x="3446463" y="3530600"/>
            <a:ext cx="153987" cy="120650"/>
          </a:xfrm>
          <a:custGeom>
            <a:avLst/>
            <a:gdLst>
              <a:gd name="connsiteX0" fmla="*/ 0 w 155342"/>
              <a:gd name="connsiteY0" fmla="*/ 0 h 121016"/>
              <a:gd name="connsiteX1" fmla="*/ 24713 w 155342"/>
              <a:gd name="connsiteY1" fmla="*/ 14122 h 121016"/>
              <a:gd name="connsiteX2" fmla="*/ 28244 w 155342"/>
              <a:gd name="connsiteY2" fmla="*/ 24713 h 121016"/>
              <a:gd name="connsiteX3" fmla="*/ 49427 w 155342"/>
              <a:gd name="connsiteY3" fmla="*/ 31774 h 121016"/>
              <a:gd name="connsiteX4" fmla="*/ 60018 w 155342"/>
              <a:gd name="connsiteY4" fmla="*/ 35305 h 121016"/>
              <a:gd name="connsiteX5" fmla="*/ 63549 w 155342"/>
              <a:gd name="connsiteY5" fmla="*/ 49427 h 121016"/>
              <a:gd name="connsiteX6" fmla="*/ 81201 w 155342"/>
              <a:gd name="connsiteY6" fmla="*/ 74140 h 121016"/>
              <a:gd name="connsiteX7" fmla="*/ 102384 w 155342"/>
              <a:gd name="connsiteY7" fmla="*/ 77671 h 121016"/>
              <a:gd name="connsiteX8" fmla="*/ 127098 w 155342"/>
              <a:gd name="connsiteY8" fmla="*/ 95323 h 121016"/>
              <a:gd name="connsiteX9" fmla="*/ 141220 w 155342"/>
              <a:gd name="connsiteY9" fmla="*/ 98854 h 121016"/>
              <a:gd name="connsiteX10" fmla="*/ 148281 w 155342"/>
              <a:gd name="connsiteY10" fmla="*/ 109445 h 121016"/>
              <a:gd name="connsiteX11" fmla="*/ 151811 w 155342"/>
              <a:gd name="connsiteY11" fmla="*/ 120037 h 121016"/>
              <a:gd name="connsiteX12" fmla="*/ 155342 w 155342"/>
              <a:gd name="connsiteY12" fmla="*/ 120037 h 12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5342" h="121016">
                <a:moveTo>
                  <a:pt x="0" y="0"/>
                </a:moveTo>
                <a:cubicBezTo>
                  <a:pt x="10559" y="3519"/>
                  <a:pt x="16491" y="4256"/>
                  <a:pt x="24713" y="14122"/>
                </a:cubicBezTo>
                <a:cubicBezTo>
                  <a:pt x="27095" y="16981"/>
                  <a:pt x="25216" y="22550"/>
                  <a:pt x="28244" y="24713"/>
                </a:cubicBezTo>
                <a:cubicBezTo>
                  <a:pt x="34301" y="29039"/>
                  <a:pt x="42366" y="29420"/>
                  <a:pt x="49427" y="31774"/>
                </a:cubicBezTo>
                <a:lnTo>
                  <a:pt x="60018" y="35305"/>
                </a:lnTo>
                <a:cubicBezTo>
                  <a:pt x="61195" y="40012"/>
                  <a:pt x="62155" y="44779"/>
                  <a:pt x="63549" y="49427"/>
                </a:cubicBezTo>
                <a:cubicBezTo>
                  <a:pt x="69644" y="69742"/>
                  <a:pt x="64620" y="70455"/>
                  <a:pt x="81201" y="74140"/>
                </a:cubicBezTo>
                <a:cubicBezTo>
                  <a:pt x="88189" y="75693"/>
                  <a:pt x="95323" y="76494"/>
                  <a:pt x="102384" y="77671"/>
                </a:cubicBezTo>
                <a:cubicBezTo>
                  <a:pt x="103992" y="78877"/>
                  <a:pt x="123082" y="93602"/>
                  <a:pt x="127098" y="95323"/>
                </a:cubicBezTo>
                <a:cubicBezTo>
                  <a:pt x="131558" y="97234"/>
                  <a:pt x="136513" y="97677"/>
                  <a:pt x="141220" y="98854"/>
                </a:cubicBezTo>
                <a:cubicBezTo>
                  <a:pt x="143574" y="102384"/>
                  <a:pt x="146384" y="105650"/>
                  <a:pt x="148281" y="109445"/>
                </a:cubicBezTo>
                <a:cubicBezTo>
                  <a:pt x="149945" y="112774"/>
                  <a:pt x="149747" y="116940"/>
                  <a:pt x="151811" y="120037"/>
                </a:cubicBezTo>
                <a:cubicBezTo>
                  <a:pt x="152464" y="121016"/>
                  <a:pt x="154165" y="120037"/>
                  <a:pt x="155342" y="120037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>
            <a:off x="3187700" y="4437063"/>
            <a:ext cx="209550" cy="685800"/>
          </a:xfrm>
          <a:custGeom>
            <a:avLst/>
            <a:gdLst>
              <a:gd name="connsiteX0" fmla="*/ 183586 w 209049"/>
              <a:gd name="connsiteY0" fmla="*/ 0 h 684917"/>
              <a:gd name="connsiteX1" fmla="*/ 201239 w 209049"/>
              <a:gd name="connsiteY1" fmla="*/ 17652 h 684917"/>
              <a:gd name="connsiteX2" fmla="*/ 197708 w 209049"/>
              <a:gd name="connsiteY2" fmla="*/ 42366 h 684917"/>
              <a:gd name="connsiteX3" fmla="*/ 194178 w 209049"/>
              <a:gd name="connsiteY3" fmla="*/ 74140 h 684917"/>
              <a:gd name="connsiteX4" fmla="*/ 197708 w 209049"/>
              <a:gd name="connsiteY4" fmla="*/ 95323 h 684917"/>
              <a:gd name="connsiteX5" fmla="*/ 204769 w 209049"/>
              <a:gd name="connsiteY5" fmla="*/ 105915 h 684917"/>
              <a:gd name="connsiteX6" fmla="*/ 208300 w 209049"/>
              <a:gd name="connsiteY6" fmla="*/ 120037 h 684917"/>
              <a:gd name="connsiteX7" fmla="*/ 204769 w 209049"/>
              <a:gd name="connsiteY7" fmla="*/ 130628 h 684917"/>
              <a:gd name="connsiteX8" fmla="*/ 197708 w 209049"/>
              <a:gd name="connsiteY8" fmla="*/ 137690 h 684917"/>
              <a:gd name="connsiteX9" fmla="*/ 183586 w 209049"/>
              <a:gd name="connsiteY9" fmla="*/ 183586 h 684917"/>
              <a:gd name="connsiteX10" fmla="*/ 169464 w 209049"/>
              <a:gd name="connsiteY10" fmla="*/ 187117 h 684917"/>
              <a:gd name="connsiteX11" fmla="*/ 158873 w 209049"/>
              <a:gd name="connsiteY11" fmla="*/ 194178 h 684917"/>
              <a:gd name="connsiteX12" fmla="*/ 158873 w 209049"/>
              <a:gd name="connsiteY12" fmla="*/ 218891 h 684917"/>
              <a:gd name="connsiteX13" fmla="*/ 165934 w 209049"/>
              <a:gd name="connsiteY13" fmla="*/ 240074 h 684917"/>
              <a:gd name="connsiteX14" fmla="*/ 141220 w 209049"/>
              <a:gd name="connsiteY14" fmla="*/ 254196 h 684917"/>
              <a:gd name="connsiteX15" fmla="*/ 134159 w 209049"/>
              <a:gd name="connsiteY15" fmla="*/ 264788 h 684917"/>
              <a:gd name="connsiteX16" fmla="*/ 130629 w 209049"/>
              <a:gd name="connsiteY16" fmla="*/ 275379 h 684917"/>
              <a:gd name="connsiteX17" fmla="*/ 137690 w 209049"/>
              <a:gd name="connsiteY17" fmla="*/ 303623 h 684917"/>
              <a:gd name="connsiteX18" fmla="*/ 141220 w 209049"/>
              <a:gd name="connsiteY18" fmla="*/ 317745 h 684917"/>
              <a:gd name="connsiteX19" fmla="*/ 137690 w 209049"/>
              <a:gd name="connsiteY19" fmla="*/ 335398 h 684917"/>
              <a:gd name="connsiteX20" fmla="*/ 123568 w 209049"/>
              <a:gd name="connsiteY20" fmla="*/ 342459 h 684917"/>
              <a:gd name="connsiteX21" fmla="*/ 112976 w 209049"/>
              <a:gd name="connsiteY21" fmla="*/ 398947 h 684917"/>
              <a:gd name="connsiteX22" fmla="*/ 98854 w 209049"/>
              <a:gd name="connsiteY22" fmla="*/ 441313 h 684917"/>
              <a:gd name="connsiteX23" fmla="*/ 84732 w 209049"/>
              <a:gd name="connsiteY23" fmla="*/ 462496 h 684917"/>
              <a:gd name="connsiteX24" fmla="*/ 81202 w 209049"/>
              <a:gd name="connsiteY24" fmla="*/ 473087 h 684917"/>
              <a:gd name="connsiteX25" fmla="*/ 70610 w 209049"/>
              <a:gd name="connsiteY25" fmla="*/ 494270 h 684917"/>
              <a:gd name="connsiteX26" fmla="*/ 74141 w 209049"/>
              <a:gd name="connsiteY26" fmla="*/ 515453 h 684917"/>
              <a:gd name="connsiteX27" fmla="*/ 81202 w 209049"/>
              <a:gd name="connsiteY27" fmla="*/ 536636 h 684917"/>
              <a:gd name="connsiteX28" fmla="*/ 84732 w 209049"/>
              <a:gd name="connsiteY28" fmla="*/ 550758 h 684917"/>
              <a:gd name="connsiteX29" fmla="*/ 91793 w 209049"/>
              <a:gd name="connsiteY29" fmla="*/ 571941 h 684917"/>
              <a:gd name="connsiteX30" fmla="*/ 74141 w 209049"/>
              <a:gd name="connsiteY30" fmla="*/ 586063 h 684917"/>
              <a:gd name="connsiteX31" fmla="*/ 70610 w 209049"/>
              <a:gd name="connsiteY31" fmla="*/ 600185 h 684917"/>
              <a:gd name="connsiteX32" fmla="*/ 49427 w 209049"/>
              <a:gd name="connsiteY32" fmla="*/ 607246 h 684917"/>
              <a:gd name="connsiteX33" fmla="*/ 38836 w 209049"/>
              <a:gd name="connsiteY33" fmla="*/ 617838 h 684917"/>
              <a:gd name="connsiteX34" fmla="*/ 31775 w 209049"/>
              <a:gd name="connsiteY34" fmla="*/ 639021 h 684917"/>
              <a:gd name="connsiteX35" fmla="*/ 28244 w 209049"/>
              <a:gd name="connsiteY35" fmla="*/ 663734 h 684917"/>
              <a:gd name="connsiteX36" fmla="*/ 7061 w 209049"/>
              <a:gd name="connsiteY36" fmla="*/ 677856 h 684917"/>
              <a:gd name="connsiteX37" fmla="*/ 0 w 209049"/>
              <a:gd name="connsiteY37" fmla="*/ 684917 h 68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9049" h="684917">
                <a:moveTo>
                  <a:pt x="183586" y="0"/>
                </a:moveTo>
                <a:cubicBezTo>
                  <a:pt x="189133" y="3698"/>
                  <a:pt x="200399" y="9246"/>
                  <a:pt x="201239" y="17652"/>
                </a:cubicBezTo>
                <a:cubicBezTo>
                  <a:pt x="202067" y="25932"/>
                  <a:pt x="198740" y="34109"/>
                  <a:pt x="197708" y="42366"/>
                </a:cubicBezTo>
                <a:cubicBezTo>
                  <a:pt x="196386" y="52940"/>
                  <a:pt x="195355" y="63549"/>
                  <a:pt x="194178" y="74140"/>
                </a:cubicBezTo>
                <a:cubicBezTo>
                  <a:pt x="195355" y="81201"/>
                  <a:pt x="195444" y="88532"/>
                  <a:pt x="197708" y="95323"/>
                </a:cubicBezTo>
                <a:cubicBezTo>
                  <a:pt x="199050" y="99349"/>
                  <a:pt x="203097" y="102015"/>
                  <a:pt x="204769" y="105915"/>
                </a:cubicBezTo>
                <a:cubicBezTo>
                  <a:pt x="206680" y="110375"/>
                  <a:pt x="207123" y="115330"/>
                  <a:pt x="208300" y="120037"/>
                </a:cubicBezTo>
                <a:cubicBezTo>
                  <a:pt x="207123" y="123567"/>
                  <a:pt x="206684" y="127437"/>
                  <a:pt x="204769" y="130628"/>
                </a:cubicBezTo>
                <a:cubicBezTo>
                  <a:pt x="203056" y="133482"/>
                  <a:pt x="198405" y="134435"/>
                  <a:pt x="197708" y="137690"/>
                </a:cubicBezTo>
                <a:cubicBezTo>
                  <a:pt x="188436" y="180964"/>
                  <a:pt x="209049" y="176311"/>
                  <a:pt x="183586" y="183586"/>
                </a:cubicBezTo>
                <a:cubicBezTo>
                  <a:pt x="178920" y="184919"/>
                  <a:pt x="174171" y="185940"/>
                  <a:pt x="169464" y="187117"/>
                </a:cubicBezTo>
                <a:cubicBezTo>
                  <a:pt x="165934" y="189471"/>
                  <a:pt x="161524" y="190865"/>
                  <a:pt x="158873" y="194178"/>
                </a:cubicBezTo>
                <a:cubicBezTo>
                  <a:pt x="152368" y="202309"/>
                  <a:pt x="156316" y="210368"/>
                  <a:pt x="158873" y="218891"/>
                </a:cubicBezTo>
                <a:cubicBezTo>
                  <a:pt x="161012" y="226020"/>
                  <a:pt x="165934" y="240074"/>
                  <a:pt x="165934" y="240074"/>
                </a:cubicBezTo>
                <a:cubicBezTo>
                  <a:pt x="158416" y="262626"/>
                  <a:pt x="169389" y="240112"/>
                  <a:pt x="141220" y="254196"/>
                </a:cubicBezTo>
                <a:cubicBezTo>
                  <a:pt x="137425" y="256094"/>
                  <a:pt x="136513" y="261257"/>
                  <a:pt x="134159" y="264788"/>
                </a:cubicBezTo>
                <a:cubicBezTo>
                  <a:pt x="132982" y="268318"/>
                  <a:pt x="130629" y="271658"/>
                  <a:pt x="130629" y="275379"/>
                </a:cubicBezTo>
                <a:cubicBezTo>
                  <a:pt x="130629" y="286154"/>
                  <a:pt x="134903" y="293868"/>
                  <a:pt x="137690" y="303623"/>
                </a:cubicBezTo>
                <a:cubicBezTo>
                  <a:pt x="139023" y="308288"/>
                  <a:pt x="140043" y="313038"/>
                  <a:pt x="141220" y="317745"/>
                </a:cubicBezTo>
                <a:cubicBezTo>
                  <a:pt x="140043" y="323629"/>
                  <a:pt x="141178" y="330515"/>
                  <a:pt x="137690" y="335398"/>
                </a:cubicBezTo>
                <a:cubicBezTo>
                  <a:pt x="134631" y="339681"/>
                  <a:pt x="125232" y="337466"/>
                  <a:pt x="123568" y="342459"/>
                </a:cubicBezTo>
                <a:cubicBezTo>
                  <a:pt x="94003" y="431150"/>
                  <a:pt x="135657" y="364923"/>
                  <a:pt x="112976" y="398947"/>
                </a:cubicBezTo>
                <a:cubicBezTo>
                  <a:pt x="105962" y="469093"/>
                  <a:pt x="120385" y="416706"/>
                  <a:pt x="98854" y="441313"/>
                </a:cubicBezTo>
                <a:cubicBezTo>
                  <a:pt x="93266" y="447700"/>
                  <a:pt x="84732" y="462496"/>
                  <a:pt x="84732" y="462496"/>
                </a:cubicBezTo>
                <a:cubicBezTo>
                  <a:pt x="83555" y="466026"/>
                  <a:pt x="82866" y="469759"/>
                  <a:pt x="81202" y="473087"/>
                </a:cubicBezTo>
                <a:cubicBezTo>
                  <a:pt x="67511" y="500470"/>
                  <a:pt x="79487" y="467643"/>
                  <a:pt x="70610" y="494270"/>
                </a:cubicBezTo>
                <a:cubicBezTo>
                  <a:pt x="71787" y="501331"/>
                  <a:pt x="72405" y="508508"/>
                  <a:pt x="74141" y="515453"/>
                </a:cubicBezTo>
                <a:cubicBezTo>
                  <a:pt x="75946" y="522674"/>
                  <a:pt x="79397" y="529415"/>
                  <a:pt x="81202" y="536636"/>
                </a:cubicBezTo>
                <a:cubicBezTo>
                  <a:pt x="82379" y="541343"/>
                  <a:pt x="83338" y="546110"/>
                  <a:pt x="84732" y="550758"/>
                </a:cubicBezTo>
                <a:cubicBezTo>
                  <a:pt x="86871" y="557887"/>
                  <a:pt x="91793" y="571941"/>
                  <a:pt x="91793" y="571941"/>
                </a:cubicBezTo>
                <a:cubicBezTo>
                  <a:pt x="80512" y="575702"/>
                  <a:pt x="79464" y="573643"/>
                  <a:pt x="74141" y="586063"/>
                </a:cubicBezTo>
                <a:cubicBezTo>
                  <a:pt x="72229" y="590523"/>
                  <a:pt x="74294" y="597027"/>
                  <a:pt x="70610" y="600185"/>
                </a:cubicBezTo>
                <a:cubicBezTo>
                  <a:pt x="64959" y="605029"/>
                  <a:pt x="49427" y="607246"/>
                  <a:pt x="49427" y="607246"/>
                </a:cubicBezTo>
                <a:cubicBezTo>
                  <a:pt x="45897" y="610777"/>
                  <a:pt x="41261" y="613473"/>
                  <a:pt x="38836" y="617838"/>
                </a:cubicBezTo>
                <a:cubicBezTo>
                  <a:pt x="35222" y="624344"/>
                  <a:pt x="31775" y="639021"/>
                  <a:pt x="31775" y="639021"/>
                </a:cubicBezTo>
                <a:cubicBezTo>
                  <a:pt x="30598" y="647259"/>
                  <a:pt x="32712" y="656714"/>
                  <a:pt x="28244" y="663734"/>
                </a:cubicBezTo>
                <a:cubicBezTo>
                  <a:pt x="23688" y="670893"/>
                  <a:pt x="13062" y="671855"/>
                  <a:pt x="7061" y="677856"/>
                </a:cubicBezTo>
                <a:lnTo>
                  <a:pt x="0" y="684917"/>
                </a:ln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>
            <a:off x="4324350" y="3422650"/>
            <a:ext cx="571500" cy="973138"/>
          </a:xfrm>
          <a:custGeom>
            <a:avLst/>
            <a:gdLst>
              <a:gd name="connsiteX0" fmla="*/ 565073 w 571350"/>
              <a:gd name="connsiteY0" fmla="*/ 2092 h 972980"/>
              <a:gd name="connsiteX1" fmla="*/ 533299 w 571350"/>
              <a:gd name="connsiteY1" fmla="*/ 12683 h 972980"/>
              <a:gd name="connsiteX2" fmla="*/ 522707 w 571350"/>
              <a:gd name="connsiteY2" fmla="*/ 19744 h 972980"/>
              <a:gd name="connsiteX3" fmla="*/ 515646 w 571350"/>
              <a:gd name="connsiteY3" fmla="*/ 30336 h 972980"/>
              <a:gd name="connsiteX4" fmla="*/ 494463 w 571350"/>
              <a:gd name="connsiteY4" fmla="*/ 47988 h 972980"/>
              <a:gd name="connsiteX5" fmla="*/ 483872 w 571350"/>
              <a:gd name="connsiteY5" fmla="*/ 51519 h 972980"/>
              <a:gd name="connsiteX6" fmla="*/ 473280 w 571350"/>
              <a:gd name="connsiteY6" fmla="*/ 62110 h 972980"/>
              <a:gd name="connsiteX7" fmla="*/ 469750 w 571350"/>
              <a:gd name="connsiteY7" fmla="*/ 72702 h 972980"/>
              <a:gd name="connsiteX8" fmla="*/ 462689 w 571350"/>
              <a:gd name="connsiteY8" fmla="*/ 100946 h 972980"/>
              <a:gd name="connsiteX9" fmla="*/ 455628 w 571350"/>
              <a:gd name="connsiteY9" fmla="*/ 111537 h 972980"/>
              <a:gd name="connsiteX10" fmla="*/ 434445 w 571350"/>
              <a:gd name="connsiteY10" fmla="*/ 118598 h 972980"/>
              <a:gd name="connsiteX11" fmla="*/ 409731 w 571350"/>
              <a:gd name="connsiteY11" fmla="*/ 118598 h 972980"/>
              <a:gd name="connsiteX12" fmla="*/ 395609 w 571350"/>
              <a:gd name="connsiteY12" fmla="*/ 136251 h 972980"/>
              <a:gd name="connsiteX13" fmla="*/ 374426 w 571350"/>
              <a:gd name="connsiteY13" fmla="*/ 139781 h 972980"/>
              <a:gd name="connsiteX14" fmla="*/ 363835 w 571350"/>
              <a:gd name="connsiteY14" fmla="*/ 143312 h 972980"/>
              <a:gd name="connsiteX15" fmla="*/ 339121 w 571350"/>
              <a:gd name="connsiteY15" fmla="*/ 150373 h 972980"/>
              <a:gd name="connsiteX16" fmla="*/ 328530 w 571350"/>
              <a:gd name="connsiteY16" fmla="*/ 157434 h 972980"/>
              <a:gd name="connsiteX17" fmla="*/ 324999 w 571350"/>
              <a:gd name="connsiteY17" fmla="*/ 168025 h 972980"/>
              <a:gd name="connsiteX18" fmla="*/ 310877 w 571350"/>
              <a:gd name="connsiteY18" fmla="*/ 189208 h 972980"/>
              <a:gd name="connsiteX19" fmla="*/ 307347 w 571350"/>
              <a:gd name="connsiteY19" fmla="*/ 199800 h 972980"/>
              <a:gd name="connsiteX20" fmla="*/ 317938 w 571350"/>
              <a:gd name="connsiteY20" fmla="*/ 238636 h 972980"/>
              <a:gd name="connsiteX21" fmla="*/ 328530 w 571350"/>
              <a:gd name="connsiteY21" fmla="*/ 242166 h 972980"/>
              <a:gd name="connsiteX22" fmla="*/ 335591 w 571350"/>
              <a:gd name="connsiteY22" fmla="*/ 252758 h 972980"/>
              <a:gd name="connsiteX23" fmla="*/ 328530 w 571350"/>
              <a:gd name="connsiteY23" fmla="*/ 266880 h 972980"/>
              <a:gd name="connsiteX24" fmla="*/ 324999 w 571350"/>
              <a:gd name="connsiteY24" fmla="*/ 277471 h 972980"/>
              <a:gd name="connsiteX25" fmla="*/ 303816 w 571350"/>
              <a:gd name="connsiteY25" fmla="*/ 288063 h 972980"/>
              <a:gd name="connsiteX26" fmla="*/ 293225 w 571350"/>
              <a:gd name="connsiteY26" fmla="*/ 298654 h 972980"/>
              <a:gd name="connsiteX27" fmla="*/ 279103 w 571350"/>
              <a:gd name="connsiteY27" fmla="*/ 337490 h 972980"/>
              <a:gd name="connsiteX28" fmla="*/ 272042 w 571350"/>
              <a:gd name="connsiteY28" fmla="*/ 348081 h 972980"/>
              <a:gd name="connsiteX29" fmla="*/ 261450 w 571350"/>
              <a:gd name="connsiteY29" fmla="*/ 358673 h 972980"/>
              <a:gd name="connsiteX30" fmla="*/ 257920 w 571350"/>
              <a:gd name="connsiteY30" fmla="*/ 369264 h 972980"/>
              <a:gd name="connsiteX31" fmla="*/ 247328 w 571350"/>
              <a:gd name="connsiteY31" fmla="*/ 383386 h 972980"/>
              <a:gd name="connsiteX32" fmla="*/ 222614 w 571350"/>
              <a:gd name="connsiteY32" fmla="*/ 411630 h 972980"/>
              <a:gd name="connsiteX33" fmla="*/ 215553 w 571350"/>
              <a:gd name="connsiteY33" fmla="*/ 422222 h 972980"/>
              <a:gd name="connsiteX34" fmla="*/ 208492 w 571350"/>
              <a:gd name="connsiteY34" fmla="*/ 436344 h 972980"/>
              <a:gd name="connsiteX35" fmla="*/ 197901 w 571350"/>
              <a:gd name="connsiteY35" fmla="*/ 439874 h 972980"/>
              <a:gd name="connsiteX36" fmla="*/ 190840 w 571350"/>
              <a:gd name="connsiteY36" fmla="*/ 450466 h 972980"/>
              <a:gd name="connsiteX37" fmla="*/ 166126 w 571350"/>
              <a:gd name="connsiteY37" fmla="*/ 464588 h 972980"/>
              <a:gd name="connsiteX38" fmla="*/ 162596 w 571350"/>
              <a:gd name="connsiteY38" fmla="*/ 478710 h 972980"/>
              <a:gd name="connsiteX39" fmla="*/ 148474 w 571350"/>
              <a:gd name="connsiteY39" fmla="*/ 496362 h 972980"/>
              <a:gd name="connsiteX40" fmla="*/ 148474 w 571350"/>
              <a:gd name="connsiteY40" fmla="*/ 517545 h 972980"/>
              <a:gd name="connsiteX41" fmla="*/ 137882 w 571350"/>
              <a:gd name="connsiteY41" fmla="*/ 521076 h 972980"/>
              <a:gd name="connsiteX42" fmla="*/ 130821 w 571350"/>
              <a:gd name="connsiteY42" fmla="*/ 531667 h 972980"/>
              <a:gd name="connsiteX43" fmla="*/ 148474 w 571350"/>
              <a:gd name="connsiteY43" fmla="*/ 545789 h 972980"/>
              <a:gd name="connsiteX44" fmla="*/ 137882 w 571350"/>
              <a:gd name="connsiteY44" fmla="*/ 556381 h 972980"/>
              <a:gd name="connsiteX45" fmla="*/ 123760 w 571350"/>
              <a:gd name="connsiteY45" fmla="*/ 577564 h 972980"/>
              <a:gd name="connsiteX46" fmla="*/ 130821 w 571350"/>
              <a:gd name="connsiteY46" fmla="*/ 595216 h 972980"/>
              <a:gd name="connsiteX47" fmla="*/ 109638 w 571350"/>
              <a:gd name="connsiteY47" fmla="*/ 609338 h 972980"/>
              <a:gd name="connsiteX48" fmla="*/ 102577 w 571350"/>
              <a:gd name="connsiteY48" fmla="*/ 619930 h 972980"/>
              <a:gd name="connsiteX49" fmla="*/ 95516 w 571350"/>
              <a:gd name="connsiteY49" fmla="*/ 648174 h 972980"/>
              <a:gd name="connsiteX50" fmla="*/ 127291 w 571350"/>
              <a:gd name="connsiteY50" fmla="*/ 658765 h 972980"/>
              <a:gd name="connsiteX51" fmla="*/ 137882 w 571350"/>
              <a:gd name="connsiteY51" fmla="*/ 662296 h 972980"/>
              <a:gd name="connsiteX52" fmla="*/ 141413 w 571350"/>
              <a:gd name="connsiteY52" fmla="*/ 672887 h 972980"/>
              <a:gd name="connsiteX53" fmla="*/ 152004 w 571350"/>
              <a:gd name="connsiteY53" fmla="*/ 683479 h 972980"/>
              <a:gd name="connsiteX54" fmla="*/ 148474 w 571350"/>
              <a:gd name="connsiteY54" fmla="*/ 701131 h 972980"/>
              <a:gd name="connsiteX55" fmla="*/ 152004 w 571350"/>
              <a:gd name="connsiteY55" fmla="*/ 715253 h 972980"/>
              <a:gd name="connsiteX56" fmla="*/ 159065 w 571350"/>
              <a:gd name="connsiteY56" fmla="*/ 725845 h 972980"/>
              <a:gd name="connsiteX57" fmla="*/ 144943 w 571350"/>
              <a:gd name="connsiteY57" fmla="*/ 747028 h 972980"/>
              <a:gd name="connsiteX58" fmla="*/ 123760 w 571350"/>
              <a:gd name="connsiteY58" fmla="*/ 754089 h 972980"/>
              <a:gd name="connsiteX59" fmla="*/ 113169 w 571350"/>
              <a:gd name="connsiteY59" fmla="*/ 761150 h 972980"/>
              <a:gd name="connsiteX60" fmla="*/ 113169 w 571350"/>
              <a:gd name="connsiteY60" fmla="*/ 785863 h 972980"/>
              <a:gd name="connsiteX61" fmla="*/ 123760 w 571350"/>
              <a:gd name="connsiteY61" fmla="*/ 789394 h 972980"/>
              <a:gd name="connsiteX62" fmla="*/ 134352 w 571350"/>
              <a:gd name="connsiteY62" fmla="*/ 810577 h 972980"/>
              <a:gd name="connsiteX63" fmla="*/ 127291 w 571350"/>
              <a:gd name="connsiteY63" fmla="*/ 821168 h 972980"/>
              <a:gd name="connsiteX64" fmla="*/ 120230 w 571350"/>
              <a:gd name="connsiteY64" fmla="*/ 835290 h 972980"/>
              <a:gd name="connsiteX65" fmla="*/ 123760 w 571350"/>
              <a:gd name="connsiteY65" fmla="*/ 849412 h 972980"/>
              <a:gd name="connsiteX66" fmla="*/ 120230 w 571350"/>
              <a:gd name="connsiteY66" fmla="*/ 860004 h 972980"/>
              <a:gd name="connsiteX67" fmla="*/ 109638 w 571350"/>
              <a:gd name="connsiteY67" fmla="*/ 867065 h 972980"/>
              <a:gd name="connsiteX68" fmla="*/ 102577 w 571350"/>
              <a:gd name="connsiteY68" fmla="*/ 877656 h 972980"/>
              <a:gd name="connsiteX69" fmla="*/ 99047 w 571350"/>
              <a:gd name="connsiteY69" fmla="*/ 888248 h 972980"/>
              <a:gd name="connsiteX70" fmla="*/ 95516 w 571350"/>
              <a:gd name="connsiteY70" fmla="*/ 902370 h 972980"/>
              <a:gd name="connsiteX71" fmla="*/ 84925 w 571350"/>
              <a:gd name="connsiteY71" fmla="*/ 905900 h 972980"/>
              <a:gd name="connsiteX72" fmla="*/ 74333 w 571350"/>
              <a:gd name="connsiteY72" fmla="*/ 912961 h 972980"/>
              <a:gd name="connsiteX73" fmla="*/ 63742 w 571350"/>
              <a:gd name="connsiteY73" fmla="*/ 937675 h 972980"/>
              <a:gd name="connsiteX74" fmla="*/ 21376 w 571350"/>
              <a:gd name="connsiteY74" fmla="*/ 934144 h 972980"/>
              <a:gd name="connsiteX75" fmla="*/ 10784 w 571350"/>
              <a:gd name="connsiteY75" fmla="*/ 937675 h 972980"/>
              <a:gd name="connsiteX76" fmla="*/ 3723 w 571350"/>
              <a:gd name="connsiteY76" fmla="*/ 948266 h 972980"/>
              <a:gd name="connsiteX77" fmla="*/ 193 w 571350"/>
              <a:gd name="connsiteY77" fmla="*/ 972980 h 97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71350" h="972980">
                <a:moveTo>
                  <a:pt x="565073" y="2092"/>
                </a:moveTo>
                <a:cubicBezTo>
                  <a:pt x="541009" y="18136"/>
                  <a:pt x="571350" y="0"/>
                  <a:pt x="533299" y="12683"/>
                </a:cubicBezTo>
                <a:cubicBezTo>
                  <a:pt x="529273" y="14025"/>
                  <a:pt x="526238" y="17390"/>
                  <a:pt x="522707" y="19744"/>
                </a:cubicBezTo>
                <a:cubicBezTo>
                  <a:pt x="520353" y="23275"/>
                  <a:pt x="518362" y="27076"/>
                  <a:pt x="515646" y="30336"/>
                </a:cubicBezTo>
                <a:cubicBezTo>
                  <a:pt x="510068" y="37030"/>
                  <a:pt x="502398" y="44020"/>
                  <a:pt x="494463" y="47988"/>
                </a:cubicBezTo>
                <a:cubicBezTo>
                  <a:pt x="491135" y="49652"/>
                  <a:pt x="487402" y="50342"/>
                  <a:pt x="483872" y="51519"/>
                </a:cubicBezTo>
                <a:cubicBezTo>
                  <a:pt x="480341" y="55049"/>
                  <a:pt x="476050" y="57956"/>
                  <a:pt x="473280" y="62110"/>
                </a:cubicBezTo>
                <a:cubicBezTo>
                  <a:pt x="471216" y="65207"/>
                  <a:pt x="470729" y="69112"/>
                  <a:pt x="469750" y="72702"/>
                </a:cubicBezTo>
                <a:cubicBezTo>
                  <a:pt x="467197" y="82065"/>
                  <a:pt x="468072" y="92872"/>
                  <a:pt x="462689" y="100946"/>
                </a:cubicBezTo>
                <a:cubicBezTo>
                  <a:pt x="460335" y="104476"/>
                  <a:pt x="459226" y="109288"/>
                  <a:pt x="455628" y="111537"/>
                </a:cubicBezTo>
                <a:cubicBezTo>
                  <a:pt x="449316" y="115482"/>
                  <a:pt x="434445" y="118598"/>
                  <a:pt x="434445" y="118598"/>
                </a:cubicBezTo>
                <a:cubicBezTo>
                  <a:pt x="425851" y="115734"/>
                  <a:pt x="418857" y="111297"/>
                  <a:pt x="409731" y="118598"/>
                </a:cubicBezTo>
                <a:cubicBezTo>
                  <a:pt x="390464" y="134012"/>
                  <a:pt x="425711" y="126218"/>
                  <a:pt x="395609" y="136251"/>
                </a:cubicBezTo>
                <a:cubicBezTo>
                  <a:pt x="388818" y="138515"/>
                  <a:pt x="381487" y="138604"/>
                  <a:pt x="374426" y="139781"/>
                </a:cubicBezTo>
                <a:cubicBezTo>
                  <a:pt x="370896" y="140958"/>
                  <a:pt x="367413" y="142290"/>
                  <a:pt x="363835" y="143312"/>
                </a:cubicBezTo>
                <a:cubicBezTo>
                  <a:pt x="358550" y="144822"/>
                  <a:pt x="344769" y="147549"/>
                  <a:pt x="339121" y="150373"/>
                </a:cubicBezTo>
                <a:cubicBezTo>
                  <a:pt x="335326" y="152271"/>
                  <a:pt x="332060" y="155080"/>
                  <a:pt x="328530" y="157434"/>
                </a:cubicBezTo>
                <a:cubicBezTo>
                  <a:pt x="327353" y="160964"/>
                  <a:pt x="326806" y="164772"/>
                  <a:pt x="324999" y="168025"/>
                </a:cubicBezTo>
                <a:cubicBezTo>
                  <a:pt x="320878" y="175443"/>
                  <a:pt x="310877" y="189208"/>
                  <a:pt x="310877" y="189208"/>
                </a:cubicBezTo>
                <a:cubicBezTo>
                  <a:pt x="309700" y="192739"/>
                  <a:pt x="307347" y="196078"/>
                  <a:pt x="307347" y="199800"/>
                </a:cubicBezTo>
                <a:cubicBezTo>
                  <a:pt x="307347" y="213848"/>
                  <a:pt x="304560" y="230609"/>
                  <a:pt x="317938" y="238636"/>
                </a:cubicBezTo>
                <a:cubicBezTo>
                  <a:pt x="321129" y="240551"/>
                  <a:pt x="324999" y="240989"/>
                  <a:pt x="328530" y="242166"/>
                </a:cubicBezTo>
                <a:cubicBezTo>
                  <a:pt x="330884" y="245697"/>
                  <a:pt x="335591" y="248515"/>
                  <a:pt x="335591" y="252758"/>
                </a:cubicBezTo>
                <a:cubicBezTo>
                  <a:pt x="335591" y="258021"/>
                  <a:pt x="330603" y="262043"/>
                  <a:pt x="328530" y="266880"/>
                </a:cubicBezTo>
                <a:cubicBezTo>
                  <a:pt x="327064" y="270300"/>
                  <a:pt x="327324" y="274565"/>
                  <a:pt x="324999" y="277471"/>
                </a:cubicBezTo>
                <a:cubicBezTo>
                  <a:pt x="320021" y="283693"/>
                  <a:pt x="310793" y="285737"/>
                  <a:pt x="303816" y="288063"/>
                </a:cubicBezTo>
                <a:cubicBezTo>
                  <a:pt x="300286" y="291593"/>
                  <a:pt x="294693" y="293882"/>
                  <a:pt x="293225" y="298654"/>
                </a:cubicBezTo>
                <a:cubicBezTo>
                  <a:pt x="280296" y="340672"/>
                  <a:pt x="303754" y="329271"/>
                  <a:pt x="279103" y="337490"/>
                </a:cubicBezTo>
                <a:cubicBezTo>
                  <a:pt x="276749" y="341020"/>
                  <a:pt x="274758" y="344821"/>
                  <a:pt x="272042" y="348081"/>
                </a:cubicBezTo>
                <a:cubicBezTo>
                  <a:pt x="268845" y="351917"/>
                  <a:pt x="264220" y="354518"/>
                  <a:pt x="261450" y="358673"/>
                </a:cubicBezTo>
                <a:cubicBezTo>
                  <a:pt x="259386" y="361769"/>
                  <a:pt x="259766" y="366033"/>
                  <a:pt x="257920" y="369264"/>
                </a:cubicBezTo>
                <a:cubicBezTo>
                  <a:pt x="255001" y="374373"/>
                  <a:pt x="250702" y="378565"/>
                  <a:pt x="247328" y="383386"/>
                </a:cubicBezTo>
                <a:cubicBezTo>
                  <a:pt x="229307" y="409130"/>
                  <a:pt x="241040" y="399347"/>
                  <a:pt x="222614" y="411630"/>
                </a:cubicBezTo>
                <a:cubicBezTo>
                  <a:pt x="220260" y="415161"/>
                  <a:pt x="217658" y="418538"/>
                  <a:pt x="215553" y="422222"/>
                </a:cubicBezTo>
                <a:cubicBezTo>
                  <a:pt x="212942" y="426792"/>
                  <a:pt x="212213" y="432623"/>
                  <a:pt x="208492" y="436344"/>
                </a:cubicBezTo>
                <a:cubicBezTo>
                  <a:pt x="205861" y="438975"/>
                  <a:pt x="201431" y="438697"/>
                  <a:pt x="197901" y="439874"/>
                </a:cubicBezTo>
                <a:cubicBezTo>
                  <a:pt x="195547" y="443405"/>
                  <a:pt x="194780" y="448890"/>
                  <a:pt x="190840" y="450466"/>
                </a:cubicBezTo>
                <a:cubicBezTo>
                  <a:pt x="161486" y="462208"/>
                  <a:pt x="158583" y="441955"/>
                  <a:pt x="166126" y="464588"/>
                </a:cubicBezTo>
                <a:cubicBezTo>
                  <a:pt x="164949" y="469295"/>
                  <a:pt x="165287" y="474673"/>
                  <a:pt x="162596" y="478710"/>
                </a:cubicBezTo>
                <a:cubicBezTo>
                  <a:pt x="141304" y="510648"/>
                  <a:pt x="160014" y="461739"/>
                  <a:pt x="148474" y="496362"/>
                </a:cubicBezTo>
                <a:cubicBezTo>
                  <a:pt x="150827" y="503422"/>
                  <a:pt x="155534" y="510485"/>
                  <a:pt x="148474" y="517545"/>
                </a:cubicBezTo>
                <a:cubicBezTo>
                  <a:pt x="145842" y="520177"/>
                  <a:pt x="141413" y="519899"/>
                  <a:pt x="137882" y="521076"/>
                </a:cubicBezTo>
                <a:cubicBezTo>
                  <a:pt x="135528" y="524606"/>
                  <a:pt x="130821" y="527424"/>
                  <a:pt x="130821" y="531667"/>
                </a:cubicBezTo>
                <a:cubicBezTo>
                  <a:pt x="130821" y="542314"/>
                  <a:pt x="141860" y="543585"/>
                  <a:pt x="148474" y="545789"/>
                </a:cubicBezTo>
                <a:cubicBezTo>
                  <a:pt x="144943" y="549320"/>
                  <a:pt x="140947" y="552440"/>
                  <a:pt x="137882" y="556381"/>
                </a:cubicBezTo>
                <a:cubicBezTo>
                  <a:pt x="132672" y="563080"/>
                  <a:pt x="123760" y="577564"/>
                  <a:pt x="123760" y="577564"/>
                </a:cubicBezTo>
                <a:cubicBezTo>
                  <a:pt x="112386" y="611690"/>
                  <a:pt x="124548" y="563846"/>
                  <a:pt x="130821" y="595216"/>
                </a:cubicBezTo>
                <a:cubicBezTo>
                  <a:pt x="133143" y="606827"/>
                  <a:pt x="114070" y="608230"/>
                  <a:pt x="109638" y="609338"/>
                </a:cubicBezTo>
                <a:cubicBezTo>
                  <a:pt x="107284" y="612869"/>
                  <a:pt x="105293" y="616670"/>
                  <a:pt x="102577" y="619930"/>
                </a:cubicBezTo>
                <a:cubicBezTo>
                  <a:pt x="95913" y="627926"/>
                  <a:pt x="81186" y="633844"/>
                  <a:pt x="95516" y="648174"/>
                </a:cubicBezTo>
                <a:cubicBezTo>
                  <a:pt x="95519" y="648177"/>
                  <a:pt x="121993" y="656999"/>
                  <a:pt x="127291" y="658765"/>
                </a:cubicBezTo>
                <a:lnTo>
                  <a:pt x="137882" y="662296"/>
                </a:lnTo>
                <a:cubicBezTo>
                  <a:pt x="139059" y="665826"/>
                  <a:pt x="139349" y="669791"/>
                  <a:pt x="141413" y="672887"/>
                </a:cubicBezTo>
                <a:cubicBezTo>
                  <a:pt x="144183" y="677041"/>
                  <a:pt x="150793" y="678635"/>
                  <a:pt x="152004" y="683479"/>
                </a:cubicBezTo>
                <a:cubicBezTo>
                  <a:pt x="153459" y="689300"/>
                  <a:pt x="149651" y="695247"/>
                  <a:pt x="148474" y="701131"/>
                </a:cubicBezTo>
                <a:cubicBezTo>
                  <a:pt x="149651" y="705838"/>
                  <a:pt x="150093" y="710793"/>
                  <a:pt x="152004" y="715253"/>
                </a:cubicBezTo>
                <a:cubicBezTo>
                  <a:pt x="153675" y="719153"/>
                  <a:pt x="158465" y="721644"/>
                  <a:pt x="159065" y="725845"/>
                </a:cubicBezTo>
                <a:cubicBezTo>
                  <a:pt x="160744" y="737594"/>
                  <a:pt x="154117" y="742951"/>
                  <a:pt x="144943" y="747028"/>
                </a:cubicBezTo>
                <a:cubicBezTo>
                  <a:pt x="138142" y="750051"/>
                  <a:pt x="129953" y="749960"/>
                  <a:pt x="123760" y="754089"/>
                </a:cubicBezTo>
                <a:lnTo>
                  <a:pt x="113169" y="761150"/>
                </a:lnTo>
                <a:cubicBezTo>
                  <a:pt x="110303" y="769745"/>
                  <a:pt x="105867" y="776735"/>
                  <a:pt x="113169" y="785863"/>
                </a:cubicBezTo>
                <a:cubicBezTo>
                  <a:pt x="115494" y="788769"/>
                  <a:pt x="120230" y="788217"/>
                  <a:pt x="123760" y="789394"/>
                </a:cubicBezTo>
                <a:cubicBezTo>
                  <a:pt x="126219" y="793083"/>
                  <a:pt x="135326" y="804730"/>
                  <a:pt x="134352" y="810577"/>
                </a:cubicBezTo>
                <a:cubicBezTo>
                  <a:pt x="133655" y="814762"/>
                  <a:pt x="129645" y="817638"/>
                  <a:pt x="127291" y="821168"/>
                </a:cubicBezTo>
                <a:cubicBezTo>
                  <a:pt x="137561" y="851982"/>
                  <a:pt x="128789" y="813893"/>
                  <a:pt x="120230" y="835290"/>
                </a:cubicBezTo>
                <a:cubicBezTo>
                  <a:pt x="118428" y="839795"/>
                  <a:pt x="122583" y="844705"/>
                  <a:pt x="123760" y="849412"/>
                </a:cubicBezTo>
                <a:cubicBezTo>
                  <a:pt x="122583" y="852943"/>
                  <a:pt x="122555" y="857098"/>
                  <a:pt x="120230" y="860004"/>
                </a:cubicBezTo>
                <a:cubicBezTo>
                  <a:pt x="117579" y="863317"/>
                  <a:pt x="112639" y="864065"/>
                  <a:pt x="109638" y="867065"/>
                </a:cubicBezTo>
                <a:cubicBezTo>
                  <a:pt x="106638" y="870065"/>
                  <a:pt x="104931" y="874126"/>
                  <a:pt x="102577" y="877656"/>
                </a:cubicBezTo>
                <a:cubicBezTo>
                  <a:pt x="101400" y="881187"/>
                  <a:pt x="100069" y="884670"/>
                  <a:pt x="99047" y="888248"/>
                </a:cubicBezTo>
                <a:cubicBezTo>
                  <a:pt x="97714" y="892914"/>
                  <a:pt x="98547" y="898581"/>
                  <a:pt x="95516" y="902370"/>
                </a:cubicBezTo>
                <a:cubicBezTo>
                  <a:pt x="93191" y="905276"/>
                  <a:pt x="88455" y="904723"/>
                  <a:pt x="84925" y="905900"/>
                </a:cubicBezTo>
                <a:cubicBezTo>
                  <a:pt x="81394" y="908254"/>
                  <a:pt x="77050" y="909701"/>
                  <a:pt x="74333" y="912961"/>
                </a:cubicBezTo>
                <a:cubicBezTo>
                  <a:pt x="69484" y="918779"/>
                  <a:pt x="66195" y="930316"/>
                  <a:pt x="63742" y="937675"/>
                </a:cubicBezTo>
                <a:cubicBezTo>
                  <a:pt x="49620" y="936498"/>
                  <a:pt x="35547" y="934144"/>
                  <a:pt x="21376" y="934144"/>
                </a:cubicBezTo>
                <a:cubicBezTo>
                  <a:pt x="17654" y="934144"/>
                  <a:pt x="13690" y="935350"/>
                  <a:pt x="10784" y="937675"/>
                </a:cubicBezTo>
                <a:cubicBezTo>
                  <a:pt x="7471" y="940326"/>
                  <a:pt x="6077" y="944736"/>
                  <a:pt x="3723" y="948266"/>
                </a:cubicBezTo>
                <a:cubicBezTo>
                  <a:pt x="0" y="970610"/>
                  <a:pt x="193" y="962291"/>
                  <a:pt x="193" y="972980"/>
                </a:cubicBezTo>
              </a:path>
            </a:pathLst>
          </a:custGeom>
          <a:ln>
            <a:solidFill>
              <a:srgbClr val="0000FF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074" name="Text Box 138"/>
          <p:cNvSpPr txBox="1">
            <a:spLocks noChangeArrowheads="1"/>
          </p:cNvSpPr>
          <p:nvPr/>
        </p:nvSpPr>
        <p:spPr bwMode="auto">
          <a:xfrm rot="2352251">
            <a:off x="1023938" y="4654550"/>
            <a:ext cx="1273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400">
                <a:solidFill>
                  <a:srgbClr val="0000FF"/>
                </a:solidFill>
                <a:latin typeface="Calibri" pitchFamily="34" charset="0"/>
              </a:rPr>
              <a:t>р. Вала</a:t>
            </a:r>
          </a:p>
        </p:txBody>
      </p:sp>
      <p:graphicFrame>
        <p:nvGraphicFramePr>
          <p:cNvPr id="101413" name="Group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7669070"/>
              </p:ext>
            </p:extLst>
          </p:nvPr>
        </p:nvGraphicFramePr>
        <p:xfrm>
          <a:off x="5436096" y="1673373"/>
          <a:ext cx="3707904" cy="4419746"/>
        </p:xfrm>
        <a:graphic>
          <a:graphicData uri="http://schemas.openxmlformats.org/drawingml/2006/table">
            <a:tbl>
              <a:tblPr/>
              <a:tblGrid>
                <a:gridCol w="1192842"/>
                <a:gridCol w="1217313"/>
                <a:gridCol w="1297749"/>
              </a:tblGrid>
              <a:tr h="511036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07"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Глазовский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д. </a:t>
                      </a:r>
                      <a:r>
                        <a:rPr lang="ru-RU" sz="1400" b="0" i="0" u="none" strike="noStrike" kern="120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Омутница</a:t>
                      </a:r>
                      <a:r>
                        <a:rPr lang="ru-RU" sz="1400" b="0" i="0" u="none" strike="noStrike" kern="120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 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just" rtl="0" eaLnBrk="1" fontAlgn="base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/>
                          <a:cs typeface="Times New Roman"/>
                        </a:rPr>
                        <a:t>р. Чепца</a:t>
                      </a:r>
                      <a:endParaRPr lang="ru-RU" sz="1400" b="0" i="0" u="none" strike="noStrike" dirty="0">
                        <a:effectLst/>
                        <a:latin typeface="Arial"/>
                      </a:endParaRPr>
                    </a:p>
                  </a:txBody>
                  <a:tcPr marT="45723" marB="45723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Полом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Б.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Олып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Пызеп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Балезинский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Кожило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Балезинский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Балезино</a:t>
                      </a: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Дебесский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Лесагурт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Чепца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Кезский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Дырпа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Пызеп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061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Воткинский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Гавриловка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Сива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21457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Сюмсинский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Кильмезь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р. Вала (слияние рек).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1036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Игринский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п. Игра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р. </a:t>
                      </a:r>
                      <a:r>
                        <a:rPr kumimoji="0" lang="ru-RU" sz="14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Ита</a:t>
                      </a: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T="45727" marB="4572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2121" name="Группа 44"/>
          <p:cNvGrpSpPr>
            <a:grpSpLocks/>
          </p:cNvGrpSpPr>
          <p:nvPr/>
        </p:nvGrpSpPr>
        <p:grpSpPr bwMode="auto">
          <a:xfrm>
            <a:off x="928688" y="1357313"/>
            <a:ext cx="3643312" cy="2500312"/>
            <a:chOff x="928688" y="1357313"/>
            <a:chExt cx="3643312" cy="2500312"/>
          </a:xfrm>
        </p:grpSpPr>
        <p:sp>
          <p:nvSpPr>
            <p:cNvPr id="39" name="Овал 38"/>
            <p:cNvSpPr/>
            <p:nvPr/>
          </p:nvSpPr>
          <p:spPr>
            <a:xfrm>
              <a:off x="928688" y="3643313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0" name="Овал 39"/>
            <p:cNvSpPr/>
            <p:nvPr/>
          </p:nvSpPr>
          <p:spPr>
            <a:xfrm>
              <a:off x="3143250" y="1571625"/>
              <a:ext cx="214313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1" name="Овал 40"/>
            <p:cNvSpPr/>
            <p:nvPr/>
          </p:nvSpPr>
          <p:spPr>
            <a:xfrm>
              <a:off x="3451793" y="1636108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2" name="Овал 41"/>
            <p:cNvSpPr/>
            <p:nvPr/>
          </p:nvSpPr>
          <p:spPr>
            <a:xfrm>
              <a:off x="3571875" y="1357313"/>
              <a:ext cx="214313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3" name="Овал 42"/>
            <p:cNvSpPr/>
            <p:nvPr/>
          </p:nvSpPr>
          <p:spPr>
            <a:xfrm>
              <a:off x="3929063" y="2143125"/>
              <a:ext cx="214312" cy="214313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4357688" y="3643313"/>
              <a:ext cx="214312" cy="214312"/>
            </a:xfrm>
            <a:prstGeom prst="ellipse">
              <a:avLst/>
            </a:prstGeom>
            <a:noFill/>
            <a:ln w="476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45" name="Овал 44"/>
          <p:cNvSpPr/>
          <p:nvPr/>
        </p:nvSpPr>
        <p:spPr bwMode="auto">
          <a:xfrm>
            <a:off x="3243263" y="1633538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" name="Овал 45"/>
          <p:cNvSpPr/>
          <p:nvPr/>
        </p:nvSpPr>
        <p:spPr bwMode="auto">
          <a:xfrm>
            <a:off x="2854325" y="12049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7" name="Овал 46"/>
          <p:cNvSpPr/>
          <p:nvPr/>
        </p:nvSpPr>
        <p:spPr bwMode="auto">
          <a:xfrm>
            <a:off x="3667125" y="1357313"/>
            <a:ext cx="214313" cy="214312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25" name="Прямоугольник 62"/>
          <p:cNvSpPr>
            <a:spLocks noChangeArrowheads="1"/>
          </p:cNvSpPr>
          <p:nvPr/>
        </p:nvSpPr>
        <p:spPr bwMode="auto">
          <a:xfrm>
            <a:off x="3310119" y="1087380"/>
            <a:ext cx="927100" cy="2079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д</a:t>
            </a:r>
            <a:r>
              <a:rPr lang="ru-RU" sz="1400" dirty="0" smtClean="0">
                <a:latin typeface="Calibri" pitchFamily="34" charset="0"/>
              </a:rPr>
              <a:t>. </a:t>
            </a:r>
            <a:r>
              <a:rPr lang="ru-RU" sz="1400" dirty="0" err="1" smtClean="0">
                <a:latin typeface="Calibri" pitchFamily="34" charset="0"/>
              </a:rPr>
              <a:t>Б.Олып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2126" name="Прямоугольник 62"/>
          <p:cNvSpPr>
            <a:spLocks noChangeArrowheads="1"/>
          </p:cNvSpPr>
          <p:nvPr/>
        </p:nvSpPr>
        <p:spPr bwMode="auto">
          <a:xfrm>
            <a:off x="2389939" y="1914806"/>
            <a:ext cx="1095375" cy="244475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>
                <a:latin typeface="Calibri" pitchFamily="34" charset="0"/>
              </a:rPr>
              <a:t>п</a:t>
            </a:r>
            <a:r>
              <a:rPr lang="ru-RU" sz="1400" dirty="0" smtClean="0">
                <a:latin typeface="Calibri" pitchFamily="34" charset="0"/>
              </a:rPr>
              <a:t>. </a:t>
            </a:r>
            <a:r>
              <a:rPr lang="ru-RU" sz="1400" dirty="0">
                <a:latin typeface="Calibri" pitchFamily="34" charset="0"/>
              </a:rPr>
              <a:t>Балезино</a:t>
            </a:r>
          </a:p>
        </p:txBody>
      </p:sp>
      <p:sp>
        <p:nvSpPr>
          <p:cNvPr id="2127" name="Прямоугольник 62"/>
          <p:cNvSpPr>
            <a:spLocks noChangeArrowheads="1"/>
          </p:cNvSpPr>
          <p:nvPr/>
        </p:nvSpPr>
        <p:spPr bwMode="auto">
          <a:xfrm>
            <a:off x="1392238" y="1404938"/>
            <a:ext cx="1417637" cy="228600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>
                <a:latin typeface="Calibri" pitchFamily="34" charset="0"/>
              </a:rPr>
              <a:t>д. Омутница</a:t>
            </a:r>
          </a:p>
        </p:txBody>
      </p:sp>
      <p:sp>
        <p:nvSpPr>
          <p:cNvPr id="2128" name="Rectangle 90"/>
          <p:cNvSpPr>
            <a:spLocks noChangeArrowheads="1"/>
          </p:cNvSpPr>
          <p:nvPr/>
        </p:nvSpPr>
        <p:spPr bwMode="auto">
          <a:xfrm>
            <a:off x="0" y="0"/>
            <a:ext cx="1108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0" hangingPunct="0"/>
            <a:r>
              <a:rPr lang="ru-RU" sz="1400" dirty="0">
                <a:cs typeface="Times New Roman" pitchFamily="18" charset="0"/>
              </a:rPr>
              <a:t>	</a:t>
            </a:r>
            <a:endParaRPr lang="ru-RU" dirty="0"/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9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58A58A2A-04FD-42F1-B5B3-42AF56BA7300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31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51" name="Овал 50"/>
          <p:cNvSpPr/>
          <p:nvPr/>
        </p:nvSpPr>
        <p:spPr bwMode="auto">
          <a:xfrm>
            <a:off x="3096692" y="2679152"/>
            <a:ext cx="214312" cy="214313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" name="Прямоугольник 62"/>
          <p:cNvSpPr>
            <a:spLocks noChangeArrowheads="1"/>
          </p:cNvSpPr>
          <p:nvPr/>
        </p:nvSpPr>
        <p:spPr bwMode="auto">
          <a:xfrm>
            <a:off x="2710366" y="2967515"/>
            <a:ext cx="986963" cy="21431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8" tIns="45710" rIns="91418" bIns="45710" anchor="ctr"/>
          <a:lstStyle/>
          <a:p>
            <a:pPr algn="ctr"/>
            <a:r>
              <a:rPr lang="ru-RU" sz="1400" dirty="0" smtClean="0">
                <a:latin typeface="Calibri" pitchFamily="34" charset="0"/>
              </a:rPr>
              <a:t>п. Игра</a:t>
            </a:r>
            <a:endParaRPr lang="ru-RU" sz="1400" dirty="0">
              <a:latin typeface="Calibri" pitchFamily="34" charset="0"/>
            </a:endParaRPr>
          </a:p>
        </p:txBody>
      </p:sp>
      <p:sp>
        <p:nvSpPr>
          <p:cNvPr id="53" name="Прямоугольник 47"/>
          <p:cNvSpPr>
            <a:spLocks noChangeArrowheads="1"/>
          </p:cNvSpPr>
          <p:nvPr/>
        </p:nvSpPr>
        <p:spPr bwMode="auto">
          <a:xfrm>
            <a:off x="6620342" y="6211669"/>
            <a:ext cx="2523658" cy="64633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Условные обозначения:</a:t>
            </a:r>
          </a:p>
          <a:p>
            <a:pPr eaLnBrk="0" hangingPunct="0"/>
            <a:endParaRPr lang="ru-RU" sz="800" b="1" dirty="0">
              <a:solidFill>
                <a:srgbClr val="000000"/>
              </a:solidFill>
            </a:endParaRPr>
          </a:p>
          <a:p>
            <a:pPr eaLnBrk="0" hangingPunct="0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        - </a:t>
            </a:r>
            <a:r>
              <a:rPr lang="ru-RU" sz="1400" dirty="0" err="1">
                <a:solidFill>
                  <a:srgbClr val="000000"/>
                </a:solidFill>
                <a:cs typeface="Times New Roman" pitchFamily="18" charset="0"/>
              </a:rPr>
              <a:t>з</a:t>
            </a:r>
            <a:r>
              <a:rPr lang="ru-RU" sz="1400" dirty="0" err="1" smtClean="0">
                <a:solidFill>
                  <a:srgbClr val="000000"/>
                </a:solidFill>
                <a:cs typeface="Times New Roman" pitchFamily="18" charset="0"/>
              </a:rPr>
              <a:t>атороопасный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 участок</a:t>
            </a:r>
            <a:endParaRPr lang="ru-RU" sz="800" dirty="0">
              <a:solidFill>
                <a:srgbClr val="000000"/>
              </a:solidFill>
            </a:endParaRPr>
          </a:p>
        </p:txBody>
      </p:sp>
      <p:sp>
        <p:nvSpPr>
          <p:cNvPr id="54" name="Овал 53"/>
          <p:cNvSpPr/>
          <p:nvPr/>
        </p:nvSpPr>
        <p:spPr bwMode="auto">
          <a:xfrm>
            <a:off x="6732240" y="6534834"/>
            <a:ext cx="214312" cy="215900"/>
          </a:xfrm>
          <a:prstGeom prst="ellipse">
            <a:avLst/>
          </a:prstGeom>
          <a:noFill/>
          <a:ln w="476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5" name="TextBox 54"/>
          <p:cNvSpPr txBox="1"/>
          <p:nvPr/>
        </p:nvSpPr>
        <p:spPr>
          <a:xfrm>
            <a:off x="5436096" y="847784"/>
            <a:ext cx="3707904" cy="830997"/>
          </a:xfrm>
          <a:prstGeom prst="rect">
            <a:avLst/>
          </a:prstGeom>
          <a:solidFill>
            <a:srgbClr val="CCFFFF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600" dirty="0" smtClean="0"/>
              <a:t>Прогноз возникновения заторов в период прохождения весеннего половодья в 2018 году</a:t>
            </a:r>
            <a:endParaRPr lang="ru-RU" sz="1600" dirty="0"/>
          </a:p>
        </p:txBody>
      </p:sp>
    </p:spTree>
    <p:extLst>
      <p:ext uri="{BB962C8B-B14F-4D97-AF65-F5344CB8AC3E}">
        <p14:creationId xmlns:p14="http://schemas.microsoft.com/office/powerpoint/2010/main" val="2839750410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7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</a:t>
            </a:r>
            <a:r>
              <a:rPr lang="ru-RU" sz="1400" b="1" dirty="0" smtClean="0">
                <a:cs typeface="Times New Roman" pitchFamily="18" charset="0"/>
              </a:rPr>
              <a:t>ГОД</a:t>
            </a:r>
            <a:endParaRPr lang="ru-RU" sz="1400" b="1" dirty="0">
              <a:cs typeface="Times New Roman" pitchFamily="18" charset="0"/>
            </a:endParaRPr>
          </a:p>
        </p:txBody>
      </p:sp>
      <p:sp>
        <p:nvSpPr>
          <p:cNvPr id="31747" name="TextBox 1"/>
          <p:cNvSpPr txBox="1">
            <a:spLocks noChangeArrowheads="1"/>
          </p:cNvSpPr>
          <p:nvPr/>
        </p:nvSpPr>
        <p:spPr bwMode="auto">
          <a:xfrm>
            <a:off x="4363195" y="620713"/>
            <a:ext cx="4795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Количество </a:t>
            </a:r>
            <a:r>
              <a:rPr lang="ru-RU" sz="1600" dirty="0" err="1" smtClean="0"/>
              <a:t>оползнеопасных</a:t>
            </a:r>
            <a:r>
              <a:rPr lang="ru-RU" sz="1600" dirty="0" smtClean="0"/>
              <a:t> </a:t>
            </a:r>
            <a:r>
              <a:rPr lang="ru-RU" sz="1600" dirty="0"/>
              <a:t>участков </a:t>
            </a:r>
            <a:r>
              <a:rPr lang="ru-RU" sz="1600" dirty="0" smtClean="0"/>
              <a:t>на </a:t>
            </a:r>
            <a:r>
              <a:rPr lang="ru-RU" sz="1600" dirty="0"/>
              <a:t>территории </a:t>
            </a:r>
            <a:r>
              <a:rPr lang="ru-RU" sz="1600" dirty="0" smtClean="0"/>
              <a:t>Удмуртской </a:t>
            </a:r>
            <a:r>
              <a:rPr lang="ru-RU" sz="1600" dirty="0"/>
              <a:t>Республики</a:t>
            </a:r>
          </a:p>
        </p:txBody>
      </p:sp>
      <p:sp>
        <p:nvSpPr>
          <p:cNvPr id="6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32F837FA-7B42-4FC8-A408-26FBCAC91E98}" type="slidenum">
              <a:rPr lang="ru-RU" sz="1400" smtClean="0"/>
              <a:pPr eaLnBrk="1" hangingPunct="1">
                <a:defRPr/>
              </a:pPr>
              <a:t>32</a:t>
            </a:fld>
            <a:endParaRPr lang="ru-RU" sz="1400" dirty="0" smtClean="0"/>
          </a:p>
        </p:txBody>
      </p:sp>
      <p:grpSp>
        <p:nvGrpSpPr>
          <p:cNvPr id="4" name="Группа 3"/>
          <p:cNvGrpSpPr/>
          <p:nvPr/>
        </p:nvGrpSpPr>
        <p:grpSpPr>
          <a:xfrm>
            <a:off x="6667500" y="3501008"/>
            <a:ext cx="2476500" cy="3342706"/>
            <a:chOff x="6667500" y="3501008"/>
            <a:chExt cx="2476500" cy="3342706"/>
          </a:xfrm>
        </p:grpSpPr>
        <p:sp>
          <p:nvSpPr>
            <p:cNvPr id="31751" name="Text Box 47"/>
            <p:cNvSpPr txBox="1">
              <a:spLocks noChangeArrowheads="1"/>
            </p:cNvSpPr>
            <p:nvPr/>
          </p:nvSpPr>
          <p:spPr bwMode="auto">
            <a:xfrm>
              <a:off x="6667500" y="3501008"/>
              <a:ext cx="24765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11" name="Rectangle 51"/>
            <p:cNvSpPr>
              <a:spLocks noChangeAspect="1" noChangeArrowheads="1"/>
            </p:cNvSpPr>
            <p:nvPr/>
          </p:nvSpPr>
          <p:spPr bwMode="auto">
            <a:xfrm>
              <a:off x="6667500" y="3758138"/>
              <a:ext cx="2476500" cy="30855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6743700" y="5360243"/>
              <a:ext cx="285750" cy="293688"/>
            </a:xfrm>
            <a:prstGeom prst="rect">
              <a:avLst/>
            </a:prstGeom>
            <a:solidFill>
              <a:srgbClr val="FF80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6743700" y="5722193"/>
              <a:ext cx="285750" cy="293688"/>
            </a:xfrm>
            <a:prstGeom prst="rect">
              <a:avLst/>
            </a:prstGeom>
            <a:solidFill>
              <a:srgbClr val="CC66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1755" name="TextBox 25"/>
            <p:cNvSpPr txBox="1">
              <a:spLocks noChangeArrowheads="1"/>
            </p:cNvSpPr>
            <p:nvPr/>
          </p:nvSpPr>
          <p:spPr bwMode="auto">
            <a:xfrm>
              <a:off x="7029450" y="5014332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6 - 7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31756" name="TextBox 26"/>
            <p:cNvSpPr txBox="1">
              <a:spLocks noChangeArrowheads="1"/>
            </p:cNvSpPr>
            <p:nvPr/>
          </p:nvSpPr>
          <p:spPr bwMode="auto">
            <a:xfrm>
              <a:off x="7029450" y="5376282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8 - 9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31757" name="TextBox 27"/>
            <p:cNvSpPr txBox="1">
              <a:spLocks noChangeArrowheads="1"/>
            </p:cNvSpPr>
            <p:nvPr/>
          </p:nvSpPr>
          <p:spPr bwMode="auto">
            <a:xfrm>
              <a:off x="7043845" y="6100182"/>
              <a:ext cx="150299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12 - 13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6743700" y="6084143"/>
              <a:ext cx="285750" cy="293688"/>
            </a:xfrm>
            <a:prstGeom prst="rect">
              <a:avLst/>
            </a:prstGeom>
            <a:solidFill>
              <a:srgbClr val="7A3D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8" name="Прямоугольник 17"/>
            <p:cNvSpPr/>
            <p:nvPr/>
          </p:nvSpPr>
          <p:spPr bwMode="auto">
            <a:xfrm>
              <a:off x="6743700" y="6446093"/>
              <a:ext cx="285750" cy="295275"/>
            </a:xfrm>
            <a:prstGeom prst="rect">
              <a:avLst/>
            </a:prstGeom>
            <a:solidFill>
              <a:srgbClr val="542A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1760" name="TextBox 27"/>
            <p:cNvSpPr txBox="1">
              <a:spLocks noChangeArrowheads="1"/>
            </p:cNvSpPr>
            <p:nvPr/>
          </p:nvSpPr>
          <p:spPr bwMode="auto">
            <a:xfrm>
              <a:off x="7029450" y="5738232"/>
              <a:ext cx="150299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10 - 11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31761" name="TextBox 27"/>
            <p:cNvSpPr txBox="1">
              <a:spLocks noChangeArrowheads="1"/>
            </p:cNvSpPr>
            <p:nvPr/>
          </p:nvSpPr>
          <p:spPr bwMode="auto">
            <a:xfrm>
              <a:off x="7041306" y="6462925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&gt;13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21" name="Прямоугольник 20"/>
            <p:cNvSpPr/>
            <p:nvPr/>
          </p:nvSpPr>
          <p:spPr bwMode="auto">
            <a:xfrm>
              <a:off x="6743700" y="4636343"/>
              <a:ext cx="285750" cy="293688"/>
            </a:xfrm>
            <a:prstGeom prst="rect">
              <a:avLst/>
            </a:prstGeom>
            <a:solidFill>
              <a:srgbClr val="FFB871">
                <a:alpha val="8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2" name="Прямоугольник 21"/>
            <p:cNvSpPr/>
            <p:nvPr/>
          </p:nvSpPr>
          <p:spPr bwMode="auto">
            <a:xfrm>
              <a:off x="6743700" y="3927400"/>
              <a:ext cx="285750" cy="2936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3" name="Прямоугольник 22"/>
            <p:cNvSpPr/>
            <p:nvPr/>
          </p:nvSpPr>
          <p:spPr bwMode="auto">
            <a:xfrm>
              <a:off x="6743700" y="4998293"/>
              <a:ext cx="285750" cy="293688"/>
            </a:xfrm>
            <a:prstGeom prst="rect">
              <a:avLst/>
            </a:prstGeom>
            <a:solidFill>
              <a:srgbClr val="FF9F3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1765" name="TextBox 25"/>
            <p:cNvSpPr txBox="1">
              <a:spLocks noChangeArrowheads="1"/>
            </p:cNvSpPr>
            <p:nvPr/>
          </p:nvSpPr>
          <p:spPr bwMode="auto">
            <a:xfrm>
              <a:off x="7029450" y="4330304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1 - 3 участка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31766" name="TextBox 25"/>
            <p:cNvSpPr txBox="1">
              <a:spLocks noChangeArrowheads="1"/>
            </p:cNvSpPr>
            <p:nvPr/>
          </p:nvSpPr>
          <p:spPr bwMode="auto">
            <a:xfrm>
              <a:off x="7041306" y="4652388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4 - 5 </a:t>
              </a:r>
              <a:r>
                <a:rPr lang="ru-RU" sz="1100" dirty="0">
                  <a:latin typeface="+mn-lt"/>
                </a:rPr>
                <a:t>участков</a:t>
              </a:r>
            </a:p>
          </p:txBody>
        </p:sp>
        <p:sp>
          <p:nvSpPr>
            <p:cNvPr id="24" name="Прямоугольник 23"/>
            <p:cNvSpPr/>
            <p:nvPr/>
          </p:nvSpPr>
          <p:spPr bwMode="auto">
            <a:xfrm>
              <a:off x="6743700" y="4307136"/>
              <a:ext cx="285750" cy="293688"/>
            </a:xfrm>
            <a:prstGeom prst="rect">
              <a:avLst/>
            </a:prstGeom>
            <a:solidFill>
              <a:srgbClr val="FFDBB7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5" name="TextBox 25"/>
            <p:cNvSpPr txBox="1">
              <a:spLocks noChangeArrowheads="1"/>
            </p:cNvSpPr>
            <p:nvPr/>
          </p:nvSpPr>
          <p:spPr bwMode="auto">
            <a:xfrm>
              <a:off x="7041306" y="3943439"/>
              <a:ext cx="12715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0 участков</a:t>
              </a:r>
              <a:endParaRPr lang="ru-RU" sz="1100" dirty="0">
                <a:latin typeface="+mn-lt"/>
              </a:endParaRP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78" r="35278"/>
          <a:stretch/>
        </p:blipFill>
        <p:spPr>
          <a:xfrm>
            <a:off x="0" y="620712"/>
            <a:ext cx="4239460" cy="6237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0884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33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sp>
        <p:nvSpPr>
          <p:cNvPr id="32773" name="TextBox 1"/>
          <p:cNvSpPr txBox="1">
            <a:spLocks noChangeArrowheads="1"/>
          </p:cNvSpPr>
          <p:nvPr/>
        </p:nvSpPr>
        <p:spPr bwMode="auto">
          <a:xfrm>
            <a:off x="-3613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 количества случаев активизации </a:t>
            </a:r>
            <a:r>
              <a:rPr lang="ru-RU" sz="1100" dirty="0" smtClean="0">
                <a:solidFill>
                  <a:srgbClr val="000000"/>
                </a:solidFill>
              </a:rPr>
              <a:t>овражной эрозии в 2017 году </a:t>
            </a:r>
            <a:r>
              <a:rPr lang="ru-RU" sz="1100" dirty="0">
                <a:solidFill>
                  <a:srgbClr val="000000"/>
                </a:solidFill>
              </a:rPr>
              <a:t>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0" y="5748769"/>
            <a:ext cx="9180512" cy="1101293"/>
            <a:chOff x="0" y="5748769"/>
            <a:chExt cx="9180512" cy="1101293"/>
          </a:xfrm>
        </p:grpSpPr>
        <p:sp>
          <p:nvSpPr>
            <p:cNvPr id="32775" name="Text Box 47"/>
            <p:cNvSpPr txBox="1">
              <a:spLocks noChangeArrowheads="1"/>
            </p:cNvSpPr>
            <p:nvPr/>
          </p:nvSpPr>
          <p:spPr bwMode="auto">
            <a:xfrm>
              <a:off x="0" y="5748769"/>
              <a:ext cx="9143999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fontAlgn="base" hangingPunct="1">
                <a:spcBef>
                  <a:spcPct val="5000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25" name="Rectangle 51"/>
            <p:cNvSpPr>
              <a:spLocks noChangeAspect="1" noChangeArrowheads="1"/>
            </p:cNvSpPr>
            <p:nvPr/>
          </p:nvSpPr>
          <p:spPr bwMode="auto">
            <a:xfrm>
              <a:off x="0" y="6021287"/>
              <a:ext cx="9143999" cy="82877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latin typeface="+mn-lt"/>
                  <a:cs typeface="Arial" charset="0"/>
                </a:rPr>
                <a:t>     </a:t>
              </a:r>
            </a:p>
            <a:p>
              <a:pPr defTabSz="1268413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latin typeface="+mn-lt"/>
                  <a:cs typeface="Arial" charset="0"/>
                </a:rPr>
                <a:t>   </a:t>
              </a:r>
            </a:p>
            <a:p>
              <a:pPr defTabSz="1268413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latin typeface="+mn-lt"/>
                  <a:cs typeface="Arial" charset="0"/>
                </a:rPr>
                <a:t>     </a:t>
              </a:r>
            </a:p>
          </p:txBody>
        </p:sp>
        <p:sp>
          <p:nvSpPr>
            <p:cNvPr id="26" name="Прямоугольник 25"/>
            <p:cNvSpPr/>
            <p:nvPr/>
          </p:nvSpPr>
          <p:spPr bwMode="auto">
            <a:xfrm>
              <a:off x="2510606" y="6447680"/>
              <a:ext cx="285750" cy="293688"/>
            </a:xfrm>
            <a:prstGeom prst="rect">
              <a:avLst/>
            </a:prstGeom>
            <a:solidFill>
              <a:srgbClr val="5EFC66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27" name="Прямоугольник 26"/>
            <p:cNvSpPr/>
            <p:nvPr/>
          </p:nvSpPr>
          <p:spPr bwMode="auto">
            <a:xfrm>
              <a:off x="5220072" y="6093527"/>
              <a:ext cx="285750" cy="293688"/>
            </a:xfrm>
            <a:prstGeom prst="rect">
              <a:avLst/>
            </a:prstGeom>
            <a:solidFill>
              <a:srgbClr val="33FB3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32779" name="TextBox 25"/>
            <p:cNvSpPr txBox="1">
              <a:spLocks noChangeArrowheads="1"/>
            </p:cNvSpPr>
            <p:nvPr/>
          </p:nvSpPr>
          <p:spPr bwMode="auto">
            <a:xfrm>
              <a:off x="2782069" y="6085292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- 2 случая</a:t>
              </a:r>
            </a:p>
          </p:txBody>
        </p:sp>
        <p:sp>
          <p:nvSpPr>
            <p:cNvPr id="32780" name="TextBox 26"/>
            <p:cNvSpPr txBox="1">
              <a:spLocks noChangeArrowheads="1"/>
            </p:cNvSpPr>
            <p:nvPr/>
          </p:nvSpPr>
          <p:spPr bwMode="auto">
            <a:xfrm>
              <a:off x="2782069" y="6447347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- 3 случая</a:t>
              </a:r>
            </a:p>
          </p:txBody>
        </p:sp>
        <p:sp>
          <p:nvSpPr>
            <p:cNvPr id="32781" name="TextBox 27"/>
            <p:cNvSpPr txBox="1">
              <a:spLocks noChangeArrowheads="1"/>
            </p:cNvSpPr>
            <p:nvPr/>
          </p:nvSpPr>
          <p:spPr bwMode="auto">
            <a:xfrm>
              <a:off x="5491535" y="6455350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- 5 случаев</a:t>
              </a:r>
            </a:p>
          </p:txBody>
        </p:sp>
        <p:sp>
          <p:nvSpPr>
            <p:cNvPr id="34" name="Прямоугольник 33"/>
            <p:cNvSpPr/>
            <p:nvPr/>
          </p:nvSpPr>
          <p:spPr bwMode="auto">
            <a:xfrm>
              <a:off x="5220072" y="6455477"/>
              <a:ext cx="285750" cy="293688"/>
            </a:xfrm>
            <a:prstGeom prst="rect">
              <a:avLst/>
            </a:prstGeom>
            <a:solidFill>
              <a:srgbClr val="05F11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37" name="Прямоугольник 36"/>
            <p:cNvSpPr/>
            <p:nvPr/>
          </p:nvSpPr>
          <p:spPr bwMode="auto">
            <a:xfrm>
              <a:off x="7623174" y="6237336"/>
              <a:ext cx="285750" cy="295275"/>
            </a:xfrm>
            <a:prstGeom prst="rect">
              <a:avLst/>
            </a:prstGeom>
            <a:solidFill>
              <a:srgbClr val="03970A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32784" name="TextBox 27"/>
            <p:cNvSpPr txBox="1">
              <a:spLocks noChangeArrowheads="1"/>
            </p:cNvSpPr>
            <p:nvPr/>
          </p:nvSpPr>
          <p:spPr bwMode="auto">
            <a:xfrm>
              <a:off x="5491535" y="6093296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- 4 случая</a:t>
              </a:r>
            </a:p>
          </p:txBody>
        </p:sp>
        <p:sp>
          <p:nvSpPr>
            <p:cNvPr id="32785" name="TextBox 27"/>
            <p:cNvSpPr txBox="1">
              <a:spLocks noChangeArrowheads="1"/>
            </p:cNvSpPr>
            <p:nvPr/>
          </p:nvSpPr>
          <p:spPr bwMode="auto">
            <a:xfrm>
              <a:off x="7894637" y="6237312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- 6 случаев</a:t>
              </a:r>
            </a:p>
          </p:txBody>
        </p:sp>
        <p:sp>
          <p:nvSpPr>
            <p:cNvPr id="43" name="Прямоугольник 42"/>
            <p:cNvSpPr/>
            <p:nvPr/>
          </p:nvSpPr>
          <p:spPr bwMode="auto">
            <a:xfrm>
              <a:off x="179512" y="6447680"/>
              <a:ext cx="285750" cy="293688"/>
            </a:xfrm>
            <a:prstGeom prst="rect">
              <a:avLst/>
            </a:prstGeom>
            <a:solidFill>
              <a:srgbClr val="B4FEB8">
                <a:alpha val="8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44" name="Прямоугольник 43"/>
            <p:cNvSpPr/>
            <p:nvPr/>
          </p:nvSpPr>
          <p:spPr bwMode="auto">
            <a:xfrm>
              <a:off x="179512" y="6085730"/>
              <a:ext cx="285750" cy="293688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2510606" y="6085730"/>
              <a:ext cx="285750" cy="293688"/>
            </a:xfrm>
            <a:prstGeom prst="rect">
              <a:avLst/>
            </a:prstGeom>
            <a:solidFill>
              <a:srgbClr val="87FD8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sz="1100">
                <a:solidFill>
                  <a:srgbClr val="FFFFFF"/>
                </a:solidFill>
              </a:endParaRPr>
            </a:p>
          </p:txBody>
        </p:sp>
        <p:sp>
          <p:nvSpPr>
            <p:cNvPr id="32789" name="TextBox 25"/>
            <p:cNvSpPr txBox="1">
              <a:spLocks noChangeArrowheads="1"/>
            </p:cNvSpPr>
            <p:nvPr/>
          </p:nvSpPr>
          <p:spPr bwMode="auto">
            <a:xfrm>
              <a:off x="450975" y="6085085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 dirty="0">
                  <a:solidFill>
                    <a:srgbClr val="000000"/>
                  </a:solidFill>
                  <a:latin typeface="+mn-lt"/>
                </a:rPr>
                <a:t>- 0 случаев</a:t>
              </a:r>
            </a:p>
          </p:txBody>
        </p:sp>
        <p:sp>
          <p:nvSpPr>
            <p:cNvPr id="32790" name="TextBox 25"/>
            <p:cNvSpPr txBox="1">
              <a:spLocks noChangeArrowheads="1"/>
            </p:cNvSpPr>
            <p:nvPr/>
          </p:nvSpPr>
          <p:spPr bwMode="auto">
            <a:xfrm>
              <a:off x="450975" y="6447140"/>
              <a:ext cx="128587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ru-RU" sz="1100">
                  <a:solidFill>
                    <a:srgbClr val="000000"/>
                  </a:solidFill>
                  <a:latin typeface="+mn-lt"/>
                </a:rPr>
                <a:t>- 1 случай</a:t>
              </a:r>
            </a:p>
          </p:txBody>
        </p:sp>
      </p:grpSp>
      <p:pic>
        <p:nvPicPr>
          <p:cNvPr id="22" name="Picture 3" descr="C:\Users\user\Pictures\овражная утв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220878"/>
            <a:ext cx="3056386" cy="4443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1"/>
          <p:cNvSpPr txBox="1">
            <a:spLocks noChangeArrowheads="1"/>
          </p:cNvSpPr>
          <p:nvPr/>
        </p:nvSpPr>
        <p:spPr bwMode="auto">
          <a:xfrm>
            <a:off x="6093174" y="623360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>
                <a:solidFill>
                  <a:srgbClr val="000000"/>
                </a:solidFill>
              </a:rPr>
              <a:t>Прогноз количества случаев активизации </a:t>
            </a:r>
            <a:r>
              <a:rPr lang="ru-RU" sz="1100" dirty="0" smtClean="0">
                <a:solidFill>
                  <a:srgbClr val="000000"/>
                </a:solidFill>
              </a:rPr>
              <a:t>овражной эрозии в 2018 году </a:t>
            </a:r>
            <a:r>
              <a:rPr lang="ru-RU" sz="1100" dirty="0">
                <a:solidFill>
                  <a:srgbClr val="000000"/>
                </a:solidFill>
              </a:rPr>
              <a:t>на территории </a:t>
            </a:r>
            <a:endParaRPr lang="ru-RU" sz="1100" dirty="0" smtClean="0">
              <a:solidFill>
                <a:srgbClr val="000000"/>
              </a:solidFill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sp>
        <p:nvSpPr>
          <p:cNvPr id="30" name="TextBox 1"/>
          <p:cNvSpPr txBox="1">
            <a:spLocks noChangeArrowheads="1"/>
          </p:cNvSpPr>
          <p:nvPr/>
        </p:nvSpPr>
        <p:spPr bwMode="auto">
          <a:xfrm>
            <a:off x="3033174" y="623360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>
                <a:solidFill>
                  <a:srgbClr val="000000"/>
                </a:solidFill>
              </a:rPr>
              <a:t>Зарегистрированное количество случаев активизации овражной эрозии </a:t>
            </a:r>
            <a:r>
              <a:rPr lang="ru-RU" sz="1100" dirty="0" smtClean="0">
                <a:solidFill>
                  <a:srgbClr val="000000"/>
                </a:solidFill>
              </a:rPr>
              <a:t>в </a:t>
            </a:r>
            <a:r>
              <a:rPr lang="ru-RU" sz="1100" dirty="0">
                <a:solidFill>
                  <a:srgbClr val="000000"/>
                </a:solidFill>
              </a:rPr>
              <a:t>2017 году на территории </a:t>
            </a:r>
            <a:r>
              <a:rPr lang="ru-RU" sz="1100" dirty="0" smtClean="0">
                <a:solidFill>
                  <a:srgbClr val="000000"/>
                </a:solidFill>
              </a:rPr>
              <a:t>Удмуртской </a:t>
            </a:r>
            <a:r>
              <a:rPr lang="ru-RU" sz="1100" dirty="0">
                <a:solidFill>
                  <a:srgbClr val="000000"/>
                </a:solidFill>
              </a:rPr>
              <a:t>Республики</a:t>
            </a:r>
          </a:p>
        </p:txBody>
      </p:sp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03" r="33540"/>
          <a:stretch/>
        </p:blipFill>
        <p:spPr>
          <a:xfrm>
            <a:off x="3059832" y="1220877"/>
            <a:ext cx="3056386" cy="4443611"/>
          </a:xfrm>
          <a:prstGeom prst="rect">
            <a:avLst/>
          </a:prstGeom>
        </p:spPr>
      </p:pic>
      <p:pic>
        <p:nvPicPr>
          <p:cNvPr id="32" name="Picture 3" descr="C:\Users\user\Pictures\овражная утв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6218" y="1223524"/>
            <a:ext cx="3036956" cy="44436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6625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8449228"/>
              </p:ext>
            </p:extLst>
          </p:nvPr>
        </p:nvGraphicFramePr>
        <p:xfrm>
          <a:off x="-1" y="624914"/>
          <a:ext cx="9143999" cy="6234750"/>
        </p:xfrm>
        <a:graphic>
          <a:graphicData uri="http://schemas.openxmlformats.org/drawingml/2006/table">
            <a:tbl>
              <a:tblPr/>
              <a:tblGrid>
                <a:gridCol w="1577875"/>
                <a:gridCol w="1362711"/>
                <a:gridCol w="1219268"/>
                <a:gridCol w="1147545"/>
                <a:gridCol w="992794"/>
                <a:gridCol w="1296144"/>
                <a:gridCol w="1547662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Риск  активизации овражной эрозии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1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78,7%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0,3032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34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303050726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39AC445-3EDA-4889-80D6-32CB69CB94E9}" type="slidenum">
              <a:rPr lang="ru-RU" sz="1400" smtClean="0"/>
              <a:pPr eaLnBrk="1" hangingPunct="1">
                <a:defRPr/>
              </a:pPr>
              <a:t>35</a:t>
            </a:fld>
            <a:endParaRPr lang="ru-RU" sz="1400" dirty="0" smtClean="0"/>
          </a:p>
        </p:txBody>
      </p:sp>
      <p:grpSp>
        <p:nvGrpSpPr>
          <p:cNvPr id="2" name="Группа 1"/>
          <p:cNvGrpSpPr/>
          <p:nvPr/>
        </p:nvGrpSpPr>
        <p:grpSpPr>
          <a:xfrm>
            <a:off x="0" y="5748769"/>
            <a:ext cx="9144000" cy="1118751"/>
            <a:chOff x="0" y="5748769"/>
            <a:chExt cx="9144000" cy="1118751"/>
          </a:xfrm>
        </p:grpSpPr>
        <p:sp>
          <p:nvSpPr>
            <p:cNvPr id="37895" name="Text Box 47"/>
            <p:cNvSpPr txBox="1">
              <a:spLocks noChangeArrowheads="1"/>
            </p:cNvSpPr>
            <p:nvPr/>
          </p:nvSpPr>
          <p:spPr bwMode="auto">
            <a:xfrm>
              <a:off x="0" y="5748769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9" name="Rectangle 51"/>
            <p:cNvSpPr>
              <a:spLocks noChangeAspect="1" noChangeArrowheads="1"/>
            </p:cNvSpPr>
            <p:nvPr/>
          </p:nvSpPr>
          <p:spPr bwMode="auto">
            <a:xfrm>
              <a:off x="0" y="6021287"/>
              <a:ext cx="9144000" cy="84623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10" name="Прямоугольник 9"/>
            <p:cNvSpPr/>
            <p:nvPr/>
          </p:nvSpPr>
          <p:spPr bwMode="auto">
            <a:xfrm>
              <a:off x="2439018" y="6447681"/>
              <a:ext cx="285750" cy="293687"/>
            </a:xfrm>
            <a:prstGeom prst="rect">
              <a:avLst/>
            </a:prstGeom>
            <a:solidFill>
              <a:srgbClr val="3FD8E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5004048" y="6093296"/>
              <a:ext cx="285750" cy="293687"/>
            </a:xfrm>
            <a:prstGeom prst="rect">
              <a:avLst/>
            </a:prstGeom>
            <a:solidFill>
              <a:srgbClr val="12B6C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7899" name="TextBox 25"/>
            <p:cNvSpPr txBox="1">
              <a:spLocks noChangeArrowheads="1"/>
            </p:cNvSpPr>
            <p:nvPr/>
          </p:nvSpPr>
          <p:spPr bwMode="auto">
            <a:xfrm>
              <a:off x="2710395" y="6109129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- 2 </a:t>
              </a:r>
              <a:r>
                <a:rPr lang="ru-RU" sz="1100" dirty="0" smtClean="0">
                  <a:latin typeface="+mn-lt"/>
                </a:rPr>
                <a:t>случая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37900" name="TextBox 26"/>
            <p:cNvSpPr txBox="1">
              <a:spLocks noChangeArrowheads="1"/>
            </p:cNvSpPr>
            <p:nvPr/>
          </p:nvSpPr>
          <p:spPr bwMode="auto">
            <a:xfrm>
              <a:off x="2710395" y="6471132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- 3 </a:t>
              </a:r>
              <a:r>
                <a:rPr lang="ru-RU" sz="1100" dirty="0" smtClean="0">
                  <a:latin typeface="+mn-lt"/>
                </a:rPr>
                <a:t>случая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37901" name="TextBox 27"/>
            <p:cNvSpPr txBox="1">
              <a:spLocks noChangeArrowheads="1"/>
            </p:cNvSpPr>
            <p:nvPr/>
          </p:nvSpPr>
          <p:spPr bwMode="auto">
            <a:xfrm>
              <a:off x="5275425" y="6478802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- 7 </a:t>
              </a:r>
              <a:r>
                <a:rPr lang="ru-RU" sz="1100" dirty="0" smtClean="0">
                  <a:latin typeface="+mn-lt"/>
                </a:rPr>
                <a:t>случаев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15" name="Прямоугольник 14"/>
            <p:cNvSpPr/>
            <p:nvPr/>
          </p:nvSpPr>
          <p:spPr bwMode="auto">
            <a:xfrm>
              <a:off x="5004048" y="6455246"/>
              <a:ext cx="285750" cy="293687"/>
            </a:xfrm>
            <a:prstGeom prst="rect">
              <a:avLst/>
            </a:prstGeom>
            <a:solidFill>
              <a:srgbClr val="0F9AA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6" name="Прямоугольник 15"/>
            <p:cNvSpPr/>
            <p:nvPr/>
          </p:nvSpPr>
          <p:spPr bwMode="auto">
            <a:xfrm>
              <a:off x="7452320" y="6302077"/>
              <a:ext cx="285750" cy="295275"/>
            </a:xfrm>
            <a:prstGeom prst="rect">
              <a:avLst/>
            </a:prstGeom>
            <a:solidFill>
              <a:srgbClr val="08596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7904" name="TextBox 27"/>
            <p:cNvSpPr txBox="1">
              <a:spLocks noChangeArrowheads="1"/>
            </p:cNvSpPr>
            <p:nvPr/>
          </p:nvSpPr>
          <p:spPr bwMode="auto">
            <a:xfrm>
              <a:off x="5275425" y="6116799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- 5 </a:t>
              </a:r>
              <a:r>
                <a:rPr lang="ru-RU" sz="1100" dirty="0" smtClean="0">
                  <a:latin typeface="+mn-lt"/>
                </a:rPr>
                <a:t>случаев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37905" name="TextBox 27"/>
            <p:cNvSpPr txBox="1">
              <a:spLocks noChangeArrowheads="1"/>
            </p:cNvSpPr>
            <p:nvPr/>
          </p:nvSpPr>
          <p:spPr bwMode="auto">
            <a:xfrm>
              <a:off x="7723697" y="6325687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</a:t>
              </a:r>
              <a:r>
                <a:rPr lang="ru-RU" sz="1100" dirty="0" smtClean="0">
                  <a:latin typeface="+mn-lt"/>
                </a:rPr>
                <a:t>10 случаев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19" name="Прямоугольник 18"/>
            <p:cNvSpPr/>
            <p:nvPr/>
          </p:nvSpPr>
          <p:spPr bwMode="auto">
            <a:xfrm>
              <a:off x="107504" y="6447681"/>
              <a:ext cx="285750" cy="293687"/>
            </a:xfrm>
            <a:prstGeom prst="rect">
              <a:avLst/>
            </a:prstGeom>
            <a:solidFill>
              <a:srgbClr val="87E8F5">
                <a:alpha val="8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0" name="Прямоугольник 19"/>
            <p:cNvSpPr/>
            <p:nvPr/>
          </p:nvSpPr>
          <p:spPr bwMode="auto">
            <a:xfrm>
              <a:off x="107504" y="6085731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1" name="Прямоугольник 20"/>
            <p:cNvSpPr/>
            <p:nvPr/>
          </p:nvSpPr>
          <p:spPr bwMode="auto">
            <a:xfrm>
              <a:off x="2439018" y="6085732"/>
              <a:ext cx="285750" cy="293687"/>
            </a:xfrm>
            <a:prstGeom prst="rect">
              <a:avLst/>
            </a:prstGeom>
            <a:solidFill>
              <a:srgbClr val="6AE2F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37909" name="TextBox 25"/>
            <p:cNvSpPr txBox="1">
              <a:spLocks noChangeArrowheads="1"/>
            </p:cNvSpPr>
            <p:nvPr/>
          </p:nvSpPr>
          <p:spPr bwMode="auto">
            <a:xfrm>
              <a:off x="378881" y="6109022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- 0 </a:t>
              </a:r>
              <a:r>
                <a:rPr lang="ru-RU" sz="1100" dirty="0" smtClean="0">
                  <a:latin typeface="+mn-lt"/>
                </a:rPr>
                <a:t>случаев</a:t>
              </a:r>
              <a:endParaRPr lang="ru-RU" sz="1100" dirty="0">
                <a:latin typeface="+mn-lt"/>
              </a:endParaRPr>
            </a:p>
          </p:txBody>
        </p:sp>
        <p:sp>
          <p:nvSpPr>
            <p:cNvPr id="37910" name="TextBox 25"/>
            <p:cNvSpPr txBox="1">
              <a:spLocks noChangeArrowheads="1"/>
            </p:cNvSpPr>
            <p:nvPr/>
          </p:nvSpPr>
          <p:spPr bwMode="auto">
            <a:xfrm>
              <a:off x="378881" y="6471025"/>
              <a:ext cx="128554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+mn-lt"/>
                </a:rPr>
                <a:t>- 1 </a:t>
              </a:r>
              <a:r>
                <a:rPr lang="ru-RU" sz="1100" dirty="0" smtClean="0">
                  <a:latin typeface="+mn-lt"/>
                </a:rPr>
                <a:t>случай</a:t>
              </a:r>
              <a:endParaRPr lang="ru-RU" sz="1100" dirty="0">
                <a:latin typeface="+mn-lt"/>
              </a:endParaRPr>
            </a:p>
          </p:txBody>
        </p:sp>
      </p:grpSp>
      <p:sp>
        <p:nvSpPr>
          <p:cNvPr id="37893" name="TextBox 1"/>
          <p:cNvSpPr txBox="1">
            <a:spLocks noChangeArrowheads="1"/>
          </p:cNvSpPr>
          <p:nvPr/>
        </p:nvSpPr>
        <p:spPr bwMode="auto">
          <a:xfrm>
            <a:off x="-1411" y="62071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возникновения возможных аварийных ситуаций на потенциально опасных гидротехнических сооружениях в 2017 году на территории Удмуртской Республики</a:t>
            </a:r>
            <a:endParaRPr lang="ru-RU" sz="1100" dirty="0"/>
          </a:p>
        </p:txBody>
      </p:sp>
      <p:pic>
        <p:nvPicPr>
          <p:cNvPr id="22" name="Picture 2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339" y="1437665"/>
            <a:ext cx="3076928" cy="4223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Box 1"/>
          <p:cNvSpPr txBox="1">
            <a:spLocks noChangeArrowheads="1"/>
          </p:cNvSpPr>
          <p:nvPr/>
        </p:nvSpPr>
        <p:spPr bwMode="auto">
          <a:xfrm>
            <a:off x="6084000" y="62071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возникновения возможных аварийных ситуаций на потенциально опасных гидротехнических сооружениях в 2018 году на территории Удмуртской Республики</a:t>
            </a:r>
            <a:endParaRPr lang="ru-RU" sz="1100" dirty="0"/>
          </a:p>
        </p:txBody>
      </p: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3042000" y="623359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Зарегистрированное количество </a:t>
            </a:r>
            <a:r>
              <a:rPr lang="ru-RU" sz="1100" dirty="0" smtClean="0"/>
              <a:t>аварийных ситуаций </a:t>
            </a:r>
            <a:r>
              <a:rPr lang="ru-RU" sz="1100" dirty="0"/>
              <a:t>на потенциально </a:t>
            </a:r>
            <a:r>
              <a:rPr lang="ru-RU" sz="1100" dirty="0" smtClean="0"/>
              <a:t>опасных гидротехнических </a:t>
            </a:r>
            <a:r>
              <a:rPr lang="ru-RU" sz="1100" dirty="0"/>
              <a:t>сооружениях </a:t>
            </a:r>
            <a:r>
              <a:rPr lang="ru-RU" sz="1100" dirty="0" smtClean="0"/>
              <a:t>в </a:t>
            </a:r>
            <a:r>
              <a:rPr lang="ru-RU" sz="1100" dirty="0"/>
              <a:t>2017 году </a:t>
            </a:r>
            <a:r>
              <a:rPr lang="ru-RU" sz="1100" dirty="0" smtClean="0"/>
              <a:t>на территории Удмуртской Республики</a:t>
            </a:r>
            <a:endParaRPr lang="ru-RU" sz="1100" dirty="0"/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24" r="25747"/>
          <a:stretch/>
        </p:blipFill>
        <p:spPr>
          <a:xfrm>
            <a:off x="3042705" y="1437665"/>
            <a:ext cx="3058589" cy="4223583"/>
          </a:xfrm>
          <a:prstGeom prst="rect">
            <a:avLst/>
          </a:prstGeom>
        </p:spPr>
      </p:pic>
      <p:pic>
        <p:nvPicPr>
          <p:cNvPr id="29" name="Picture 2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2000" y="1437665"/>
            <a:ext cx="3042000" cy="4223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231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9112316"/>
              </p:ext>
            </p:extLst>
          </p:nvPr>
        </p:nvGraphicFramePr>
        <p:xfrm>
          <a:off x="-1" y="624914"/>
          <a:ext cx="9143999" cy="6199625"/>
        </p:xfrm>
        <a:graphic>
          <a:graphicData uri="http://schemas.openxmlformats.org/drawingml/2006/table">
            <a:tbl>
              <a:tblPr/>
              <a:tblGrid>
                <a:gridCol w="1577875"/>
                <a:gridCol w="1362711"/>
                <a:gridCol w="1219268"/>
                <a:gridCol w="1147545"/>
                <a:gridCol w="717216"/>
                <a:gridCol w="1219267"/>
                <a:gridCol w="1900117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Риск возникновения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гидродинамической аварии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0,2707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0,326651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0,104589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10,45%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0,272786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24,28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5,54%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0,147922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14,79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0,055463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2,54%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36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8171971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37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-3613" y="62071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природных пожаров на территории Удмуртской Республики в 2017 году</a:t>
            </a:r>
          </a:p>
        </p:txBody>
      </p:sp>
      <p:sp>
        <p:nvSpPr>
          <p:cNvPr id="25" name="Text Box 47"/>
          <p:cNvSpPr txBox="1">
            <a:spLocks noChangeArrowheads="1"/>
          </p:cNvSpPr>
          <p:nvPr/>
        </p:nvSpPr>
        <p:spPr bwMode="auto">
          <a:xfrm>
            <a:off x="0" y="6119085"/>
            <a:ext cx="9144000" cy="26482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050" dirty="0">
                <a:latin typeface="+mn-lt"/>
              </a:rPr>
              <a:t>Условные обозначения</a:t>
            </a:r>
          </a:p>
        </p:txBody>
      </p:sp>
      <p:sp>
        <p:nvSpPr>
          <p:cNvPr id="26" name="Rectangle 51"/>
          <p:cNvSpPr>
            <a:spLocks noChangeAspect="1" noChangeArrowheads="1"/>
          </p:cNvSpPr>
          <p:nvPr/>
        </p:nvSpPr>
        <p:spPr bwMode="auto">
          <a:xfrm>
            <a:off x="0" y="6381328"/>
            <a:ext cx="9144000" cy="47667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050" dirty="0"/>
              <a:t>     </a:t>
            </a:r>
          </a:p>
          <a:p>
            <a:pPr defTabSz="1268413">
              <a:defRPr/>
            </a:pPr>
            <a:r>
              <a:rPr lang="ru-RU" sz="1100" dirty="0"/>
              <a:t>   </a:t>
            </a:r>
          </a:p>
          <a:p>
            <a:pPr defTabSz="1268413">
              <a:defRPr/>
            </a:pPr>
            <a:r>
              <a:rPr lang="ru-RU" sz="1100" dirty="0"/>
              <a:t>     </a:t>
            </a:r>
          </a:p>
        </p:txBody>
      </p:sp>
      <p:sp>
        <p:nvSpPr>
          <p:cNvPr id="27" name="Прямоугольник 26"/>
          <p:cNvSpPr/>
          <p:nvPr/>
        </p:nvSpPr>
        <p:spPr bwMode="auto">
          <a:xfrm>
            <a:off x="4527250" y="6463590"/>
            <a:ext cx="285750" cy="277778"/>
          </a:xfrm>
          <a:prstGeom prst="rect">
            <a:avLst/>
          </a:prstGeom>
          <a:solidFill>
            <a:srgbClr val="E32E1B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8" name="Прямоугольник 27"/>
          <p:cNvSpPr/>
          <p:nvPr/>
        </p:nvSpPr>
        <p:spPr bwMode="auto">
          <a:xfrm>
            <a:off x="6111426" y="6463590"/>
            <a:ext cx="285750" cy="277778"/>
          </a:xfrm>
          <a:prstGeom prst="rect">
            <a:avLst/>
          </a:pr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2" name="TextBox 25"/>
          <p:cNvSpPr txBox="1">
            <a:spLocks noChangeArrowheads="1"/>
          </p:cNvSpPr>
          <p:nvPr/>
        </p:nvSpPr>
        <p:spPr bwMode="auto">
          <a:xfrm>
            <a:off x="3286459" y="6479607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4-6 пожаров</a:t>
            </a:r>
            <a:endParaRPr lang="ru-RU" sz="1100" dirty="0">
              <a:latin typeface="+mn-lt"/>
            </a:endParaRPr>
          </a:p>
        </p:txBody>
      </p:sp>
      <p:sp>
        <p:nvSpPr>
          <p:cNvPr id="33" name="TextBox 26"/>
          <p:cNvSpPr txBox="1">
            <a:spLocks noChangeArrowheads="1"/>
          </p:cNvSpPr>
          <p:nvPr/>
        </p:nvSpPr>
        <p:spPr bwMode="auto">
          <a:xfrm>
            <a:off x="4798627" y="6479657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7-10 пожаров </a:t>
            </a:r>
            <a:endParaRPr lang="ru-RU" sz="1100" dirty="0">
              <a:latin typeface="+mn-lt"/>
            </a:endParaRPr>
          </a:p>
        </p:txBody>
      </p:sp>
      <p:sp>
        <p:nvSpPr>
          <p:cNvPr id="34" name="TextBox 27"/>
          <p:cNvSpPr txBox="1">
            <a:spLocks noChangeArrowheads="1"/>
          </p:cNvSpPr>
          <p:nvPr/>
        </p:nvSpPr>
        <p:spPr bwMode="auto">
          <a:xfrm>
            <a:off x="7966979" y="6479758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≥17 случаев</a:t>
            </a:r>
            <a:endParaRPr lang="ru-RU" sz="1100" dirty="0">
              <a:latin typeface="+mn-lt"/>
            </a:endParaRP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7700017" y="6463590"/>
            <a:ext cx="285750" cy="277778"/>
          </a:xfrm>
          <a:prstGeom prst="rect">
            <a:avLst/>
          </a:prstGeom>
          <a:solidFill>
            <a:srgbClr val="7B0F0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2" name="TextBox 27"/>
          <p:cNvSpPr txBox="1">
            <a:spLocks noChangeArrowheads="1"/>
          </p:cNvSpPr>
          <p:nvPr/>
        </p:nvSpPr>
        <p:spPr bwMode="auto">
          <a:xfrm>
            <a:off x="6382803" y="6479708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11-16 случаев</a:t>
            </a:r>
            <a:endParaRPr lang="ru-RU" sz="1100" dirty="0">
              <a:latin typeface="+mn-lt"/>
            </a:endParaRPr>
          </a:p>
        </p:txBody>
      </p:sp>
      <p:sp>
        <p:nvSpPr>
          <p:cNvPr id="44" name="Прямоугольник 43"/>
          <p:cNvSpPr/>
          <p:nvPr/>
        </p:nvSpPr>
        <p:spPr bwMode="auto">
          <a:xfrm>
            <a:off x="1621954" y="6453336"/>
            <a:ext cx="285750" cy="277778"/>
          </a:xfrm>
          <a:prstGeom prst="rect">
            <a:avLst/>
          </a:prstGeom>
          <a:solidFill>
            <a:srgbClr val="E7A8A3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5" name="Прямоугольник 44"/>
          <p:cNvSpPr/>
          <p:nvPr/>
        </p:nvSpPr>
        <p:spPr bwMode="auto">
          <a:xfrm>
            <a:off x="107504" y="6453336"/>
            <a:ext cx="285750" cy="27777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" name="Прямоугольник 45"/>
          <p:cNvSpPr/>
          <p:nvPr/>
        </p:nvSpPr>
        <p:spPr bwMode="auto">
          <a:xfrm>
            <a:off x="2987824" y="6463590"/>
            <a:ext cx="285750" cy="277778"/>
          </a:xfrm>
          <a:prstGeom prst="rect">
            <a:avLst/>
          </a:prstGeom>
          <a:solidFill>
            <a:srgbClr val="D6584E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7" name="TextBox 25"/>
          <p:cNvSpPr txBox="1">
            <a:spLocks noChangeArrowheads="1"/>
          </p:cNvSpPr>
          <p:nvPr/>
        </p:nvSpPr>
        <p:spPr bwMode="auto">
          <a:xfrm>
            <a:off x="378881" y="6469253"/>
            <a:ext cx="95275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- 0 </a:t>
            </a:r>
            <a:r>
              <a:rPr lang="ru-RU" sz="1100" dirty="0" smtClean="0">
                <a:latin typeface="+mn-lt"/>
              </a:rPr>
              <a:t>пожаров</a:t>
            </a:r>
            <a:endParaRPr lang="ru-RU" sz="1100" dirty="0">
              <a:latin typeface="+mn-lt"/>
            </a:endParaRPr>
          </a:p>
        </p:txBody>
      </p:sp>
      <p:sp>
        <p:nvSpPr>
          <p:cNvPr id="48" name="TextBox 25"/>
          <p:cNvSpPr txBox="1">
            <a:spLocks noChangeArrowheads="1"/>
          </p:cNvSpPr>
          <p:nvPr/>
        </p:nvSpPr>
        <p:spPr bwMode="auto">
          <a:xfrm>
            <a:off x="1846299" y="6469303"/>
            <a:ext cx="12855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1-3 пожаров </a:t>
            </a:r>
            <a:endParaRPr lang="ru-RU" sz="1100" dirty="0">
              <a:latin typeface="+mn-lt"/>
            </a:endParaRPr>
          </a:p>
        </p:txBody>
      </p:sp>
      <p:pic>
        <p:nvPicPr>
          <p:cNvPr id="136" name="Рисунок 13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79" t="10762" r="33229" b="10912"/>
          <a:stretch/>
        </p:blipFill>
        <p:spPr>
          <a:xfrm>
            <a:off x="0" y="1387054"/>
            <a:ext cx="3056387" cy="4490218"/>
          </a:xfrm>
          <a:prstGeom prst="rect">
            <a:avLst/>
          </a:prstGeom>
        </p:spPr>
      </p:pic>
      <p:sp>
        <p:nvSpPr>
          <p:cNvPr id="137" name="TextBox 1"/>
          <p:cNvSpPr txBox="1">
            <a:spLocks noChangeArrowheads="1"/>
          </p:cNvSpPr>
          <p:nvPr/>
        </p:nvSpPr>
        <p:spPr bwMode="auto">
          <a:xfrm>
            <a:off x="6084000" y="631826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природных пожаров на территории Удмуртской Республики в 2018 году</a:t>
            </a:r>
          </a:p>
        </p:txBody>
      </p:sp>
      <p:sp>
        <p:nvSpPr>
          <p:cNvPr id="138" name="TextBox 1"/>
          <p:cNvSpPr txBox="1">
            <a:spLocks noChangeArrowheads="1"/>
          </p:cNvSpPr>
          <p:nvPr/>
        </p:nvSpPr>
        <p:spPr bwMode="auto">
          <a:xfrm>
            <a:off x="3042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природных пожаров, зарегистрированных на территории</a:t>
            </a:r>
          </a:p>
          <a:p>
            <a:pPr algn="ctr" eaLnBrk="1" hangingPunct="1"/>
            <a:r>
              <a:rPr lang="ru-RU" sz="1100" dirty="0"/>
              <a:t> Удмуртской Республики </a:t>
            </a:r>
            <a:r>
              <a:rPr lang="ru-RU" sz="1100" dirty="0" smtClean="0"/>
              <a:t>в 2017 году</a:t>
            </a:r>
          </a:p>
        </p:txBody>
      </p:sp>
      <p:pic>
        <p:nvPicPr>
          <p:cNvPr id="139" name="Рисунок 13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80" t="10566" r="33404" b="11146"/>
          <a:stretch/>
        </p:blipFill>
        <p:spPr>
          <a:xfrm>
            <a:off x="3042000" y="1386145"/>
            <a:ext cx="3060000" cy="4490218"/>
          </a:xfrm>
          <a:prstGeom prst="rect">
            <a:avLst/>
          </a:prstGeom>
        </p:spPr>
      </p:pic>
      <p:pic>
        <p:nvPicPr>
          <p:cNvPr id="140" name="Рисунок 13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66" t="9837" r="33178" b="11262"/>
          <a:stretch/>
        </p:blipFill>
        <p:spPr>
          <a:xfrm>
            <a:off x="6084000" y="1387054"/>
            <a:ext cx="3069425" cy="4489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3736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443223"/>
              </p:ext>
            </p:extLst>
          </p:nvPr>
        </p:nvGraphicFramePr>
        <p:xfrm>
          <a:off x="-36513" y="624914"/>
          <a:ext cx="9180512" cy="6233877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720080"/>
                <a:gridCol w="1224136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Риск возникновения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природных пожаров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0,3595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0,1454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0,2707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0,3595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0,3595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0,2975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0,1747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0,3293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0,1637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38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8171971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39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428596" y="581779"/>
            <a:ext cx="85360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природных пожаров на территории Удмуртской Республики в 2017 году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2282447"/>
              </p:ext>
            </p:extLst>
          </p:nvPr>
        </p:nvGraphicFramePr>
        <p:xfrm>
          <a:off x="-5631" y="908720"/>
          <a:ext cx="9136063" cy="5949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63736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9E6BDDA0-8754-4224-8E60-E8D294FB75EF}" type="slidenum">
              <a:rPr lang="ru-RU" sz="1400" smtClean="0"/>
              <a:pPr eaLnBrk="1" hangingPunct="1">
                <a:defRPr/>
              </a:pPr>
              <a:t>4</a:t>
            </a:fld>
            <a:endParaRPr lang="ru-RU" sz="1400" dirty="0" smtClean="0"/>
          </a:p>
        </p:txBody>
      </p:sp>
      <p:grpSp>
        <p:nvGrpSpPr>
          <p:cNvPr id="3" name="Группа 2"/>
          <p:cNvGrpSpPr/>
          <p:nvPr/>
        </p:nvGrpSpPr>
        <p:grpSpPr>
          <a:xfrm>
            <a:off x="0" y="5791994"/>
            <a:ext cx="9157403" cy="1066006"/>
            <a:chOff x="0" y="5791994"/>
            <a:chExt cx="9157403" cy="1066006"/>
          </a:xfrm>
        </p:grpSpPr>
        <p:sp>
          <p:nvSpPr>
            <p:cNvPr id="24" name="Text Box 47"/>
            <p:cNvSpPr txBox="1">
              <a:spLocks noChangeArrowheads="1"/>
            </p:cNvSpPr>
            <p:nvPr/>
          </p:nvSpPr>
          <p:spPr bwMode="auto">
            <a:xfrm>
              <a:off x="0" y="5791994"/>
              <a:ext cx="9157403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5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25" name="Rectangle 51"/>
            <p:cNvSpPr>
              <a:spLocks noChangeAspect="1" noChangeArrowheads="1"/>
            </p:cNvSpPr>
            <p:nvPr/>
          </p:nvSpPr>
          <p:spPr bwMode="auto">
            <a:xfrm>
              <a:off x="1" y="6057900"/>
              <a:ext cx="9157402" cy="800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28" name="Прямоугольник 27"/>
            <p:cNvSpPr/>
            <p:nvPr/>
          </p:nvSpPr>
          <p:spPr bwMode="auto">
            <a:xfrm>
              <a:off x="2628082" y="6583188"/>
              <a:ext cx="215900" cy="215900"/>
            </a:xfrm>
            <a:prstGeom prst="rect">
              <a:avLst/>
            </a:prstGeom>
            <a:solidFill>
              <a:srgbClr val="9AD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9" name="Прямоугольник 28"/>
            <p:cNvSpPr/>
            <p:nvPr/>
          </p:nvSpPr>
          <p:spPr bwMode="auto">
            <a:xfrm>
              <a:off x="5148362" y="6151388"/>
              <a:ext cx="215900" cy="215900"/>
            </a:xfrm>
            <a:prstGeom prst="rect">
              <a:avLst/>
            </a:prstGeom>
            <a:solidFill>
              <a:srgbClr val="80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30" name="Прямоугольник 29"/>
            <p:cNvSpPr/>
            <p:nvPr/>
          </p:nvSpPr>
          <p:spPr bwMode="auto">
            <a:xfrm>
              <a:off x="5148362" y="6367288"/>
              <a:ext cx="215900" cy="215900"/>
            </a:xfrm>
            <a:prstGeom prst="rect">
              <a:avLst/>
            </a:prstGeom>
            <a:solidFill>
              <a:srgbClr val="75A0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37" name="Прямоугольник 36"/>
            <p:cNvSpPr/>
            <p:nvPr/>
          </p:nvSpPr>
          <p:spPr bwMode="auto">
            <a:xfrm>
              <a:off x="5148362" y="6583188"/>
              <a:ext cx="215900" cy="215900"/>
            </a:xfrm>
            <a:prstGeom prst="rect">
              <a:avLst/>
            </a:prstGeom>
            <a:solidFill>
              <a:srgbClr val="527B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38" name="Прямоугольник 37"/>
            <p:cNvSpPr/>
            <p:nvPr/>
          </p:nvSpPr>
          <p:spPr bwMode="auto">
            <a:xfrm>
              <a:off x="7596336" y="6165850"/>
              <a:ext cx="215900" cy="215900"/>
            </a:xfrm>
            <a:prstGeom prst="rect">
              <a:avLst/>
            </a:prstGeom>
            <a:solidFill>
              <a:srgbClr val="42640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44" name="Прямоугольник 43"/>
            <p:cNvSpPr/>
            <p:nvPr/>
          </p:nvSpPr>
          <p:spPr bwMode="auto">
            <a:xfrm>
              <a:off x="7596336" y="6381750"/>
              <a:ext cx="215900" cy="215900"/>
            </a:xfrm>
            <a:prstGeom prst="rect">
              <a:avLst/>
            </a:prstGeom>
            <a:solidFill>
              <a:srgbClr val="2D440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45" name="Прямоугольник 44"/>
            <p:cNvSpPr/>
            <p:nvPr/>
          </p:nvSpPr>
          <p:spPr bwMode="auto">
            <a:xfrm>
              <a:off x="7596336" y="6597650"/>
              <a:ext cx="215900" cy="215900"/>
            </a:xfrm>
            <a:prstGeom prst="rect">
              <a:avLst/>
            </a:prstGeom>
            <a:solidFill>
              <a:srgbClr val="121B0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46" name="Прямоугольник 45"/>
            <p:cNvSpPr/>
            <p:nvPr/>
          </p:nvSpPr>
          <p:spPr bwMode="auto">
            <a:xfrm>
              <a:off x="107504" y="6365701"/>
              <a:ext cx="215900" cy="215900"/>
            </a:xfrm>
            <a:prstGeom prst="rect">
              <a:avLst/>
            </a:prstGeom>
            <a:solidFill>
              <a:srgbClr val="ADEA00">
                <a:alpha val="2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49" name="Прямоугольник 48"/>
            <p:cNvSpPr/>
            <p:nvPr/>
          </p:nvSpPr>
          <p:spPr bwMode="auto">
            <a:xfrm>
              <a:off x="107504" y="6581601"/>
              <a:ext cx="215900" cy="215900"/>
            </a:xfrm>
            <a:prstGeom prst="rect">
              <a:avLst/>
            </a:prstGeom>
            <a:solidFill>
              <a:srgbClr val="ADEA00">
                <a:alpha val="5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50" name="Прямоугольник 49"/>
            <p:cNvSpPr/>
            <p:nvPr/>
          </p:nvSpPr>
          <p:spPr bwMode="auto">
            <a:xfrm>
              <a:off x="2628082" y="6149801"/>
              <a:ext cx="215900" cy="215900"/>
            </a:xfrm>
            <a:prstGeom prst="rect">
              <a:avLst/>
            </a:prstGeom>
            <a:solidFill>
              <a:srgbClr val="ADEA00">
                <a:alpha val="7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51" name="Прямоугольник 50"/>
            <p:cNvSpPr/>
            <p:nvPr/>
          </p:nvSpPr>
          <p:spPr bwMode="auto">
            <a:xfrm>
              <a:off x="2628082" y="6365701"/>
              <a:ext cx="215900" cy="217487"/>
            </a:xfrm>
            <a:prstGeom prst="rect">
              <a:avLst/>
            </a:prstGeom>
            <a:solidFill>
              <a:srgbClr val="ADEA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52" name="Прямоугольник 51"/>
            <p:cNvSpPr/>
            <p:nvPr/>
          </p:nvSpPr>
          <p:spPr bwMode="auto">
            <a:xfrm>
              <a:off x="107504" y="6149801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53" name="TextBox 27"/>
            <p:cNvSpPr txBox="1">
              <a:spLocks noChangeArrowheads="1"/>
            </p:cNvSpPr>
            <p:nvPr/>
          </p:nvSpPr>
          <p:spPr bwMode="auto">
            <a:xfrm>
              <a:off x="323404" y="61355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54" name="TextBox 53"/>
            <p:cNvSpPr txBox="1">
              <a:spLocks noChangeArrowheads="1"/>
            </p:cNvSpPr>
            <p:nvPr/>
          </p:nvSpPr>
          <p:spPr bwMode="auto">
            <a:xfrm>
              <a:off x="323404" y="6349826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ЧС</a:t>
              </a:r>
            </a:p>
          </p:txBody>
        </p:sp>
        <p:sp>
          <p:nvSpPr>
            <p:cNvPr id="55" name="TextBox 27"/>
            <p:cNvSpPr txBox="1">
              <a:spLocks noChangeArrowheads="1"/>
            </p:cNvSpPr>
            <p:nvPr/>
          </p:nvSpPr>
          <p:spPr bwMode="auto">
            <a:xfrm>
              <a:off x="323404" y="65673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ЧС</a:t>
              </a:r>
            </a:p>
          </p:txBody>
        </p:sp>
        <p:sp>
          <p:nvSpPr>
            <p:cNvPr id="56" name="TextBox 27"/>
            <p:cNvSpPr txBox="1">
              <a:spLocks noChangeArrowheads="1"/>
            </p:cNvSpPr>
            <p:nvPr/>
          </p:nvSpPr>
          <p:spPr bwMode="auto">
            <a:xfrm>
              <a:off x="2843982" y="61355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ЧС</a:t>
              </a:r>
            </a:p>
          </p:txBody>
        </p:sp>
        <p:sp>
          <p:nvSpPr>
            <p:cNvPr id="57" name="TextBox 27"/>
            <p:cNvSpPr txBox="1">
              <a:spLocks noChangeArrowheads="1"/>
            </p:cNvSpPr>
            <p:nvPr/>
          </p:nvSpPr>
          <p:spPr bwMode="auto">
            <a:xfrm>
              <a:off x="2843982" y="63514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ЧС</a:t>
              </a:r>
            </a:p>
          </p:txBody>
        </p:sp>
        <p:sp>
          <p:nvSpPr>
            <p:cNvPr id="58" name="TextBox 27"/>
            <p:cNvSpPr txBox="1">
              <a:spLocks noChangeArrowheads="1"/>
            </p:cNvSpPr>
            <p:nvPr/>
          </p:nvSpPr>
          <p:spPr bwMode="auto">
            <a:xfrm>
              <a:off x="2843982" y="65673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ЧС</a:t>
              </a:r>
            </a:p>
          </p:txBody>
        </p:sp>
        <p:sp>
          <p:nvSpPr>
            <p:cNvPr id="59" name="TextBox 27"/>
            <p:cNvSpPr txBox="1">
              <a:spLocks noChangeArrowheads="1"/>
            </p:cNvSpPr>
            <p:nvPr/>
          </p:nvSpPr>
          <p:spPr bwMode="auto">
            <a:xfrm>
              <a:off x="5364262" y="61355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ЧС</a:t>
              </a:r>
            </a:p>
          </p:txBody>
        </p:sp>
        <p:sp>
          <p:nvSpPr>
            <p:cNvPr id="60" name="TextBox 27"/>
            <p:cNvSpPr txBox="1">
              <a:spLocks noChangeArrowheads="1"/>
            </p:cNvSpPr>
            <p:nvPr/>
          </p:nvSpPr>
          <p:spPr bwMode="auto">
            <a:xfrm>
              <a:off x="5364262" y="63514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ЧС</a:t>
              </a:r>
            </a:p>
          </p:txBody>
        </p:sp>
        <p:sp>
          <p:nvSpPr>
            <p:cNvPr id="61" name="TextBox 27"/>
            <p:cNvSpPr txBox="1">
              <a:spLocks noChangeArrowheads="1"/>
            </p:cNvSpPr>
            <p:nvPr/>
          </p:nvSpPr>
          <p:spPr bwMode="auto">
            <a:xfrm>
              <a:off x="5364262" y="6567313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ЧС</a:t>
              </a:r>
            </a:p>
          </p:txBody>
        </p:sp>
        <p:sp>
          <p:nvSpPr>
            <p:cNvPr id="62" name="TextBox 27"/>
            <p:cNvSpPr txBox="1">
              <a:spLocks noChangeArrowheads="1"/>
            </p:cNvSpPr>
            <p:nvPr/>
          </p:nvSpPr>
          <p:spPr bwMode="auto">
            <a:xfrm>
              <a:off x="7812236" y="6149975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ЧС</a:t>
              </a:r>
            </a:p>
          </p:txBody>
        </p:sp>
        <p:sp>
          <p:nvSpPr>
            <p:cNvPr id="63" name="TextBox 27"/>
            <p:cNvSpPr txBox="1">
              <a:spLocks noChangeArrowheads="1"/>
            </p:cNvSpPr>
            <p:nvPr/>
          </p:nvSpPr>
          <p:spPr bwMode="auto">
            <a:xfrm>
              <a:off x="7813823" y="6365875"/>
              <a:ext cx="1223963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ЧС</a:t>
              </a:r>
            </a:p>
          </p:txBody>
        </p:sp>
        <p:sp>
          <p:nvSpPr>
            <p:cNvPr id="64" name="TextBox 27"/>
            <p:cNvSpPr txBox="1">
              <a:spLocks noChangeArrowheads="1"/>
            </p:cNvSpPr>
            <p:nvPr/>
          </p:nvSpPr>
          <p:spPr bwMode="auto">
            <a:xfrm>
              <a:off x="7812236" y="6581775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ЧС</a:t>
              </a:r>
            </a:p>
          </p:txBody>
        </p:sp>
      </p:grpSp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ЧС </a:t>
            </a:r>
            <a:r>
              <a:rPr lang="ru-RU" sz="1100" dirty="0" smtClean="0"/>
              <a:t>природного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0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ЧС природного характера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1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ЧС природного характера </a:t>
            </a:r>
            <a:r>
              <a:rPr lang="ru-RU" sz="1100" dirty="0" smtClean="0"/>
              <a:t>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41" r="34643"/>
          <a:stretch/>
        </p:blipFill>
        <p:spPr>
          <a:xfrm>
            <a:off x="0" y="1263723"/>
            <a:ext cx="3045934" cy="4469529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16" r="34643"/>
          <a:stretch/>
        </p:blipFill>
        <p:spPr>
          <a:xfrm>
            <a:off x="3059832" y="1263723"/>
            <a:ext cx="3045933" cy="4469529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12" r="34643"/>
          <a:stretch/>
        </p:blipFill>
        <p:spPr>
          <a:xfrm>
            <a:off x="6123525" y="1263723"/>
            <a:ext cx="3024000" cy="4469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5947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40</a:t>
            </a:fld>
            <a:endParaRPr lang="ru-RU" sz="1400" dirty="0" smtClean="0"/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9601451"/>
              </p:ext>
            </p:extLst>
          </p:nvPr>
        </p:nvGraphicFramePr>
        <p:xfrm>
          <a:off x="-16412" y="1124744"/>
          <a:ext cx="9113193" cy="51845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0" y="620713"/>
            <a:ext cx="9144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Количество  природных пожаров и территории Удмуртской </a:t>
            </a:r>
            <a:r>
              <a:rPr lang="ru-RU" sz="1400" dirty="0" smtClean="0"/>
              <a:t>Республики в мае, МО подверженные </a:t>
            </a:r>
            <a:r>
              <a:rPr lang="ru-RU" sz="1400" dirty="0"/>
              <a:t>природным </a:t>
            </a:r>
            <a:r>
              <a:rPr lang="ru-RU" sz="1400" dirty="0" smtClean="0"/>
              <a:t>пожарам</a:t>
            </a:r>
          </a:p>
        </p:txBody>
      </p:sp>
    </p:spTree>
    <p:extLst>
      <p:ext uri="{BB962C8B-B14F-4D97-AF65-F5344CB8AC3E}">
        <p14:creationId xmlns:p14="http://schemas.microsoft.com/office/powerpoint/2010/main" val="2386710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41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0" y="620713"/>
            <a:ext cx="91281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Количество  природных пожаров и территории Удмуртской </a:t>
            </a:r>
            <a:r>
              <a:rPr lang="ru-RU" sz="1400" dirty="0" smtClean="0"/>
              <a:t>Республики, МО подверженные </a:t>
            </a:r>
            <a:r>
              <a:rPr lang="ru-RU" sz="1400" dirty="0"/>
              <a:t>природным </a:t>
            </a:r>
            <a:r>
              <a:rPr lang="ru-RU" sz="1400" dirty="0" smtClean="0"/>
              <a:t>пожарам</a:t>
            </a:r>
          </a:p>
        </p:txBody>
      </p:sp>
      <p:graphicFrame>
        <p:nvGraphicFramePr>
          <p:cNvPr id="13" name="Диаграмма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7050099"/>
              </p:ext>
            </p:extLst>
          </p:nvPr>
        </p:nvGraphicFramePr>
        <p:xfrm>
          <a:off x="8053" y="928490"/>
          <a:ext cx="9127158" cy="31105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380265"/>
              </p:ext>
            </p:extLst>
          </p:nvPr>
        </p:nvGraphicFramePr>
        <p:xfrm>
          <a:off x="-8931" y="4005064"/>
          <a:ext cx="9137055" cy="28529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263736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42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0" y="620713"/>
            <a:ext cx="91281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Количество  природных пожаров и территории Удмуртской Республики, </a:t>
            </a:r>
            <a:r>
              <a:rPr lang="ru-RU" sz="1400" dirty="0" smtClean="0"/>
              <a:t>МО подверженные </a:t>
            </a:r>
            <a:r>
              <a:rPr lang="ru-RU" sz="1400" dirty="0"/>
              <a:t>природным </a:t>
            </a:r>
            <a:r>
              <a:rPr lang="ru-RU" sz="1400" dirty="0" smtClean="0"/>
              <a:t>пожарам</a:t>
            </a: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5286150"/>
              </p:ext>
            </p:extLst>
          </p:nvPr>
        </p:nvGraphicFramePr>
        <p:xfrm>
          <a:off x="0" y="941463"/>
          <a:ext cx="9144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880647"/>
              </p:ext>
            </p:extLst>
          </p:nvPr>
        </p:nvGraphicFramePr>
        <p:xfrm>
          <a:off x="0" y="3645024"/>
          <a:ext cx="9144000" cy="32015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45998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43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-13981" y="622300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техногенных пожаров на территории Удмуртской Республики в 2017 году</a:t>
            </a:r>
          </a:p>
        </p:txBody>
      </p:sp>
      <p:pic>
        <p:nvPicPr>
          <p:cNvPr id="22" name="Рисунок 2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0" t="10319" r="33535" b="11012"/>
          <a:stretch/>
        </p:blipFill>
        <p:spPr>
          <a:xfrm>
            <a:off x="-13981" y="1231801"/>
            <a:ext cx="3060000" cy="4365015"/>
          </a:xfrm>
          <a:prstGeom prst="rect">
            <a:avLst/>
          </a:prstGeom>
        </p:spPr>
      </p:pic>
      <p:sp>
        <p:nvSpPr>
          <p:cNvPr id="24" name="TextBox 27"/>
          <p:cNvSpPr txBox="1">
            <a:spLocks noChangeArrowheads="1"/>
          </p:cNvSpPr>
          <p:nvPr/>
        </p:nvSpPr>
        <p:spPr bwMode="auto">
          <a:xfrm>
            <a:off x="7380312" y="3962136"/>
            <a:ext cx="11683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100" dirty="0">
              <a:latin typeface="+mn-lt"/>
            </a:endParaRPr>
          </a:p>
        </p:txBody>
      </p:sp>
      <p:sp>
        <p:nvSpPr>
          <p:cNvPr id="29" name="Text Box 47"/>
          <p:cNvSpPr txBox="1">
            <a:spLocks noChangeArrowheads="1"/>
          </p:cNvSpPr>
          <p:nvPr/>
        </p:nvSpPr>
        <p:spPr bwMode="auto">
          <a:xfrm>
            <a:off x="0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dirty="0">
                <a:latin typeface="+mn-lt"/>
              </a:rPr>
              <a:t>Условные обозначения</a:t>
            </a:r>
          </a:p>
        </p:txBody>
      </p:sp>
      <p:sp>
        <p:nvSpPr>
          <p:cNvPr id="30" name="Rectangle 51"/>
          <p:cNvSpPr>
            <a:spLocks noChangeAspect="1" noChangeArrowheads="1"/>
          </p:cNvSpPr>
          <p:nvPr/>
        </p:nvSpPr>
        <p:spPr bwMode="auto">
          <a:xfrm>
            <a:off x="0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2483768" y="6090493"/>
            <a:ext cx="285750" cy="293688"/>
          </a:xfrm>
          <a:prstGeom prst="rect">
            <a:avLst/>
          </a:prstGeom>
          <a:solidFill>
            <a:srgbClr val="FFA59B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5" name="Прямоугольник 34"/>
          <p:cNvSpPr/>
          <p:nvPr/>
        </p:nvSpPr>
        <p:spPr bwMode="auto">
          <a:xfrm>
            <a:off x="2483768" y="6447681"/>
            <a:ext cx="285750" cy="293687"/>
          </a:xfrm>
          <a:prstGeom prst="rect">
            <a:avLst/>
          </a:prstGeom>
          <a:solidFill>
            <a:srgbClr val="FF6C5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5004048" y="6093296"/>
            <a:ext cx="285750" cy="293688"/>
          </a:xfrm>
          <a:prstGeom prst="rect">
            <a:avLst/>
          </a:prstGeom>
          <a:solidFill>
            <a:srgbClr val="FA18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5004048" y="6450484"/>
            <a:ext cx="285750" cy="293687"/>
          </a:xfrm>
          <a:prstGeom prst="rect">
            <a:avLst/>
          </a:prstGeom>
          <a:solidFill>
            <a:srgbClr val="CF070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TextBox 27"/>
          <p:cNvSpPr txBox="1">
            <a:spLocks noChangeArrowheads="1"/>
          </p:cNvSpPr>
          <p:nvPr/>
        </p:nvSpPr>
        <p:spPr bwMode="auto">
          <a:xfrm>
            <a:off x="5289798" y="6453907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5</a:t>
            </a:r>
            <a:r>
              <a:rPr lang="ru-RU" sz="1100" dirty="0" smtClean="0">
                <a:latin typeface="+mn-lt"/>
                <a:sym typeface="Symbol" pitchFamily="18" charset="2"/>
              </a:rPr>
              <a:t>1-100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107504" y="6447681"/>
            <a:ext cx="285750" cy="293687"/>
          </a:xfrm>
          <a:prstGeom prst="rect">
            <a:avLst/>
          </a:prstGeom>
          <a:solidFill>
            <a:srgbClr val="FFC3BD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TextBox 26"/>
          <p:cNvSpPr txBox="1">
            <a:spLocks noChangeArrowheads="1"/>
          </p:cNvSpPr>
          <p:nvPr/>
        </p:nvSpPr>
        <p:spPr bwMode="auto">
          <a:xfrm>
            <a:off x="393254" y="6451104"/>
            <a:ext cx="157162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1-</a:t>
            </a:r>
            <a:r>
              <a:rPr lang="ru-RU" sz="1100" dirty="0" smtClean="0">
                <a:latin typeface="+mn-lt"/>
                <a:sym typeface="Symbol" pitchFamily="18" charset="2"/>
              </a:rPr>
              <a:t>5</a:t>
            </a:r>
            <a:r>
              <a:rPr lang="ru-RU" sz="1100" dirty="0" smtClean="0">
                <a:latin typeface="+mn-lt"/>
              </a:rPr>
              <a:t>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50" name="TextBox 27"/>
          <p:cNvSpPr txBox="1">
            <a:spLocks noChangeArrowheads="1"/>
          </p:cNvSpPr>
          <p:nvPr/>
        </p:nvSpPr>
        <p:spPr bwMode="auto">
          <a:xfrm>
            <a:off x="2769518" y="6098679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</a:rPr>
              <a:t>6-</a:t>
            </a:r>
            <a:r>
              <a:rPr lang="ru-RU" sz="1100" dirty="0" smtClean="0">
                <a:latin typeface="+mn-lt"/>
                <a:sym typeface="Symbol" pitchFamily="18" charset="2"/>
              </a:rPr>
              <a:t>10</a:t>
            </a:r>
            <a:r>
              <a:rPr lang="ru-RU" sz="1100" dirty="0" smtClean="0">
                <a:latin typeface="+mn-lt"/>
              </a:rPr>
              <a:t>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107504" y="6090493"/>
            <a:ext cx="285750" cy="29368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2" name="TextBox 27"/>
          <p:cNvSpPr txBox="1">
            <a:spLocks noChangeArrowheads="1"/>
          </p:cNvSpPr>
          <p:nvPr/>
        </p:nvSpPr>
        <p:spPr bwMode="auto">
          <a:xfrm>
            <a:off x="393254" y="6093916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- 0 пожаров</a:t>
            </a:r>
          </a:p>
        </p:txBody>
      </p:sp>
      <p:sp>
        <p:nvSpPr>
          <p:cNvPr id="53" name="TextBox 27"/>
          <p:cNvSpPr txBox="1">
            <a:spLocks noChangeArrowheads="1"/>
          </p:cNvSpPr>
          <p:nvPr/>
        </p:nvSpPr>
        <p:spPr bwMode="auto">
          <a:xfrm>
            <a:off x="2769518" y="6454606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  <a:sym typeface="Symbol" pitchFamily="18" charset="2"/>
              </a:rPr>
              <a:t>11-25</a:t>
            </a:r>
            <a:r>
              <a:rPr lang="ru-RU" sz="1100" dirty="0" smtClean="0">
                <a:latin typeface="+mn-lt"/>
              </a:rPr>
              <a:t>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54" name="TextBox 27"/>
          <p:cNvSpPr txBox="1">
            <a:spLocks noChangeArrowheads="1"/>
          </p:cNvSpPr>
          <p:nvPr/>
        </p:nvSpPr>
        <p:spPr bwMode="auto">
          <a:xfrm>
            <a:off x="5289798" y="6096719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ru-RU" sz="1100" dirty="0" smtClean="0">
                <a:latin typeface="+mn-lt"/>
                <a:sym typeface="Symbol" pitchFamily="18" charset="2"/>
              </a:rPr>
              <a:t>26-50</a:t>
            </a:r>
            <a:r>
              <a:rPr lang="ru-RU" sz="1100" dirty="0" smtClean="0">
                <a:latin typeface="+mn-lt"/>
              </a:rPr>
              <a:t>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55" name="Прямоугольник 54"/>
          <p:cNvSpPr/>
          <p:nvPr/>
        </p:nvSpPr>
        <p:spPr bwMode="auto">
          <a:xfrm>
            <a:off x="7320855" y="6090493"/>
            <a:ext cx="285750" cy="293688"/>
          </a:xfrm>
          <a:prstGeom prst="rect">
            <a:avLst/>
          </a:prstGeom>
          <a:solidFill>
            <a:srgbClr val="9A04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6" name="TextBox 27"/>
          <p:cNvSpPr txBox="1">
            <a:spLocks noChangeArrowheads="1"/>
          </p:cNvSpPr>
          <p:nvPr/>
        </p:nvSpPr>
        <p:spPr bwMode="auto">
          <a:xfrm>
            <a:off x="7606605" y="6093916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 smtClean="0">
                <a:latin typeface="+mn-lt"/>
              </a:rPr>
              <a:t>-</a:t>
            </a:r>
            <a:r>
              <a:rPr lang="ru-RU" sz="1100" dirty="0" smtClean="0">
                <a:latin typeface="+mn-lt"/>
                <a:sym typeface="Symbol" pitchFamily="18" charset="2"/>
              </a:rPr>
              <a:t>101-200 пожаров</a:t>
            </a:r>
            <a:endParaRPr lang="ru-RU" sz="1100" dirty="0">
              <a:latin typeface="+mn-lt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7320855" y="6447681"/>
            <a:ext cx="285750" cy="293687"/>
          </a:xfrm>
          <a:prstGeom prst="rect">
            <a:avLst/>
          </a:prstGeom>
          <a:solidFill>
            <a:srgbClr val="61030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8" name="TextBox 29"/>
          <p:cNvSpPr txBox="1">
            <a:spLocks noChangeArrowheads="1"/>
          </p:cNvSpPr>
          <p:nvPr/>
        </p:nvSpPr>
        <p:spPr bwMode="auto">
          <a:xfrm>
            <a:off x="7606605" y="6451104"/>
            <a:ext cx="128587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+mn-lt"/>
              </a:rPr>
              <a:t>- </a:t>
            </a:r>
            <a:r>
              <a:rPr lang="en-US" sz="1100" dirty="0" smtClean="0">
                <a:latin typeface="+mn-lt"/>
                <a:sym typeface="Symbol" pitchFamily="18" charset="2"/>
              </a:rPr>
              <a:t>&gt;</a:t>
            </a:r>
            <a:r>
              <a:rPr lang="ru-RU" sz="1100" dirty="0" smtClean="0">
                <a:latin typeface="+mn-lt"/>
                <a:sym typeface="Symbol" pitchFamily="18" charset="2"/>
              </a:rPr>
              <a:t>200 </a:t>
            </a:r>
            <a:r>
              <a:rPr lang="ru-RU" sz="1100" dirty="0">
                <a:latin typeface="+mn-lt"/>
              </a:rPr>
              <a:t>пожаров</a:t>
            </a:r>
          </a:p>
        </p:txBody>
      </p:sp>
      <p:sp>
        <p:nvSpPr>
          <p:cNvPr id="28" name="TextBox 1"/>
          <p:cNvSpPr txBox="1">
            <a:spLocks noChangeArrowheads="1"/>
          </p:cNvSpPr>
          <p:nvPr/>
        </p:nvSpPr>
        <p:spPr bwMode="auto">
          <a:xfrm>
            <a:off x="6084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техногенных пожаров на территории Удмуртской Республики в 2018 году</a:t>
            </a:r>
          </a:p>
        </p:txBody>
      </p:sp>
      <p:sp>
        <p:nvSpPr>
          <p:cNvPr id="32" name="TextBox 1"/>
          <p:cNvSpPr txBox="1">
            <a:spLocks noChangeArrowheads="1"/>
          </p:cNvSpPr>
          <p:nvPr/>
        </p:nvSpPr>
        <p:spPr bwMode="auto">
          <a:xfrm>
            <a:off x="3042000" y="630601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техногенных пожаров, зарегистрированных на территории </a:t>
            </a:r>
          </a:p>
          <a:p>
            <a:pPr algn="ctr" eaLnBrk="1" hangingPunct="1"/>
            <a:r>
              <a:rPr lang="ru-RU" sz="1100" dirty="0"/>
              <a:t>Удмуртской Республики в </a:t>
            </a:r>
            <a:r>
              <a:rPr lang="ru-RU" sz="1100" dirty="0" smtClean="0"/>
              <a:t>2017 году</a:t>
            </a:r>
          </a:p>
        </p:txBody>
      </p:sp>
      <p:pic>
        <p:nvPicPr>
          <p:cNvPr id="33" name="Рисунок 3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95" t="10317" r="33535" b="10827"/>
          <a:stretch/>
        </p:blipFill>
        <p:spPr>
          <a:xfrm>
            <a:off x="3043062" y="1223500"/>
            <a:ext cx="3042000" cy="4373316"/>
          </a:xfrm>
          <a:prstGeom prst="rect">
            <a:avLst/>
          </a:prstGeom>
        </p:spPr>
      </p:pic>
      <p:pic>
        <p:nvPicPr>
          <p:cNvPr id="34" name="Рисунок 3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95" t="10608" r="33535" b="10828"/>
          <a:stretch/>
        </p:blipFill>
        <p:spPr>
          <a:xfrm>
            <a:off x="6084000" y="1231801"/>
            <a:ext cx="3060000" cy="4365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3736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1364734"/>
              </p:ext>
            </p:extLst>
          </p:nvPr>
        </p:nvGraphicFramePr>
        <p:xfrm>
          <a:off x="-36513" y="624914"/>
          <a:ext cx="9180512" cy="6233877"/>
        </p:xfrm>
        <a:graphic>
          <a:graphicData uri="http://schemas.openxmlformats.org/drawingml/2006/table">
            <a:tbl>
              <a:tblPr/>
              <a:tblGrid>
                <a:gridCol w="1872209"/>
                <a:gridCol w="1080120"/>
                <a:gridCol w="1224136"/>
                <a:gridCol w="1368152"/>
                <a:gridCol w="1296144"/>
                <a:gridCol w="1224136"/>
                <a:gridCol w="1115615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Риск возникновения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техногенных пожаров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на  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на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0,1606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0,0801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0,0981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0,0672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0,0795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0,1093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0,1194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0,1251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0,1192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108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0,0383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0,0348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0,0671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0,0981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0,1019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0,1098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0,0835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0,0973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0,1251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0,1249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0,1317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0,1392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0,0785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0,0835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0,0828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0,0765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0,1315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0,1315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0,0973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0,0436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0,0981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0,1428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0,1381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0,0860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0,0829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0,1012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0,0277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0,0261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 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0,0091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0,0587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0,0671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0,0790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0,0482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44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81719710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45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692696"/>
            <a:ext cx="85360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Анализ количества техногенных пожаров на территории Удмуртской Республики в 2017 году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7802412"/>
              </p:ext>
            </p:extLst>
          </p:nvPr>
        </p:nvGraphicFramePr>
        <p:xfrm>
          <a:off x="11947" y="980728"/>
          <a:ext cx="9132053" cy="5877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63736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0" y="635318"/>
            <a:ext cx="3060000" cy="6001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Прогноз количества ДТП </a:t>
            </a:r>
          </a:p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(с пострадавшими)  на 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на 2017 год</a:t>
            </a:r>
            <a:endParaRPr lang="ru-RU" sz="1100" dirty="0">
              <a:latin typeface="+mn-lt"/>
              <a:cs typeface="Arial" pitchFamily="34" charset="0"/>
            </a:endParaRPr>
          </a:p>
        </p:txBody>
      </p:sp>
      <p:sp>
        <p:nvSpPr>
          <p:cNvPr id="36901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/>
              <a:t>Слайд № </a:t>
            </a:r>
            <a:fld id="{2AFD1BED-4978-4EC0-B765-76DC61B355D9}" type="slidenum">
              <a:rPr lang="ru-RU" sz="1400"/>
              <a:pPr algn="r" eaLnBrk="1" hangingPunct="1"/>
              <a:t>46</a:t>
            </a:fld>
            <a:endParaRPr lang="ru-RU" sz="1400"/>
          </a:p>
        </p:txBody>
      </p:sp>
      <p:pic>
        <p:nvPicPr>
          <p:cNvPr id="102" name="Рисунок 10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68" t="1320" r="26768" b="4904"/>
          <a:stretch/>
        </p:blipFill>
        <p:spPr>
          <a:xfrm>
            <a:off x="0" y="1340768"/>
            <a:ext cx="3060000" cy="4479993"/>
          </a:xfrm>
          <a:prstGeom prst="rect">
            <a:avLst/>
          </a:prstGeom>
        </p:spPr>
      </p:pic>
      <p:sp>
        <p:nvSpPr>
          <p:cNvPr id="105" name="Rectangle 51"/>
          <p:cNvSpPr>
            <a:spLocks noChangeAspect="1" noChangeArrowheads="1"/>
          </p:cNvSpPr>
          <p:nvPr/>
        </p:nvSpPr>
        <p:spPr bwMode="auto">
          <a:xfrm>
            <a:off x="0" y="6307983"/>
            <a:ext cx="9159206" cy="55001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</a:rPr>
              <a:t>     </a:t>
            </a:r>
          </a:p>
        </p:txBody>
      </p:sp>
      <p:sp>
        <p:nvSpPr>
          <p:cNvPr id="106" name="Text Box 47"/>
          <p:cNvSpPr txBox="1">
            <a:spLocks noChangeArrowheads="1"/>
          </p:cNvSpPr>
          <p:nvPr/>
        </p:nvSpPr>
        <p:spPr bwMode="auto">
          <a:xfrm>
            <a:off x="-17464" y="6017060"/>
            <a:ext cx="9161463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  <a:cs typeface="Arial" charset="0"/>
              </a:rPr>
              <a:t>Условные обозначения</a:t>
            </a:r>
          </a:p>
        </p:txBody>
      </p:sp>
      <p:sp>
        <p:nvSpPr>
          <p:cNvPr id="107" name="Минус 106"/>
          <p:cNvSpPr/>
          <p:nvPr/>
        </p:nvSpPr>
        <p:spPr bwMode="auto">
          <a:xfrm>
            <a:off x="35496" y="6639294"/>
            <a:ext cx="469900" cy="142875"/>
          </a:xfrm>
          <a:prstGeom prst="mathMinus">
            <a:avLst/>
          </a:prstGeom>
          <a:solidFill>
            <a:srgbClr val="FFCCCC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8" name="Минус 107"/>
          <p:cNvSpPr/>
          <p:nvPr/>
        </p:nvSpPr>
        <p:spPr bwMode="auto">
          <a:xfrm>
            <a:off x="41622" y="6418508"/>
            <a:ext cx="458788" cy="163513"/>
          </a:xfrm>
          <a:prstGeom prst="mathMinus">
            <a:avLst/>
          </a:prstGeom>
          <a:solidFill>
            <a:srgbClr val="FF66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9" name="TextBox 27"/>
          <p:cNvSpPr txBox="1">
            <a:spLocks noChangeArrowheads="1"/>
          </p:cNvSpPr>
          <p:nvPr/>
        </p:nvSpPr>
        <p:spPr bwMode="auto">
          <a:xfrm>
            <a:off x="6195334" y="6598565"/>
            <a:ext cx="989011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- 76-100 ДТП</a:t>
            </a:r>
          </a:p>
        </p:txBody>
      </p:sp>
      <p:sp>
        <p:nvSpPr>
          <p:cNvPr id="110" name="TextBox 27"/>
          <p:cNvSpPr txBox="1">
            <a:spLocks noChangeArrowheads="1"/>
          </p:cNvSpPr>
          <p:nvPr/>
        </p:nvSpPr>
        <p:spPr bwMode="auto">
          <a:xfrm>
            <a:off x="6197004" y="6444631"/>
            <a:ext cx="1092200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- 51-75 ДТП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4355976" y="6382489"/>
            <a:ext cx="180000" cy="144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13" name="Прямоугольник 112"/>
          <p:cNvSpPr/>
          <p:nvPr/>
        </p:nvSpPr>
        <p:spPr bwMode="auto">
          <a:xfrm>
            <a:off x="6015335" y="6669376"/>
            <a:ext cx="180000" cy="144000"/>
          </a:xfrm>
          <a:prstGeom prst="rect">
            <a:avLst/>
          </a:prstGeom>
          <a:solidFill>
            <a:srgbClr val="8A4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14" name="TextBox 25"/>
          <p:cNvSpPr txBox="1">
            <a:spLocks noChangeArrowheads="1"/>
          </p:cNvSpPr>
          <p:nvPr/>
        </p:nvSpPr>
        <p:spPr bwMode="auto">
          <a:xfrm>
            <a:off x="4535976" y="6307983"/>
            <a:ext cx="995362" cy="2492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ДТП</a:t>
            </a:r>
          </a:p>
        </p:txBody>
      </p:sp>
      <p:sp>
        <p:nvSpPr>
          <p:cNvPr id="115" name="TextBox 26"/>
          <p:cNvSpPr txBox="1">
            <a:spLocks noChangeArrowheads="1"/>
          </p:cNvSpPr>
          <p:nvPr/>
        </p:nvSpPr>
        <p:spPr bwMode="auto">
          <a:xfrm>
            <a:off x="4535976" y="6450555"/>
            <a:ext cx="1100137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- 1-10ДТП</a:t>
            </a:r>
          </a:p>
        </p:txBody>
      </p:sp>
      <p:sp>
        <p:nvSpPr>
          <p:cNvPr id="116" name="TextBox 27"/>
          <p:cNvSpPr txBox="1">
            <a:spLocks noChangeArrowheads="1"/>
          </p:cNvSpPr>
          <p:nvPr/>
        </p:nvSpPr>
        <p:spPr bwMode="auto">
          <a:xfrm>
            <a:off x="6195334" y="6299700"/>
            <a:ext cx="976312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- 26-50 ДТП</a:t>
            </a:r>
          </a:p>
        </p:txBody>
      </p:sp>
      <p:sp>
        <p:nvSpPr>
          <p:cNvPr id="117" name="TextBox 27"/>
          <p:cNvSpPr txBox="1">
            <a:spLocks noChangeArrowheads="1"/>
          </p:cNvSpPr>
          <p:nvPr/>
        </p:nvSpPr>
        <p:spPr bwMode="auto">
          <a:xfrm>
            <a:off x="4535976" y="6599533"/>
            <a:ext cx="996949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- 11-25 ДТП</a:t>
            </a:r>
          </a:p>
        </p:txBody>
      </p:sp>
      <p:sp>
        <p:nvSpPr>
          <p:cNvPr id="118" name="Прямоугольник 117"/>
          <p:cNvSpPr/>
          <p:nvPr/>
        </p:nvSpPr>
        <p:spPr bwMode="auto">
          <a:xfrm>
            <a:off x="7524328" y="6382489"/>
            <a:ext cx="180000" cy="144000"/>
          </a:xfrm>
          <a:prstGeom prst="rect">
            <a:avLst/>
          </a:prstGeom>
          <a:solidFill>
            <a:srgbClr val="6C3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19" name="Прямоугольник 118"/>
          <p:cNvSpPr/>
          <p:nvPr/>
        </p:nvSpPr>
        <p:spPr bwMode="auto">
          <a:xfrm>
            <a:off x="7524328" y="6525206"/>
            <a:ext cx="180000" cy="144000"/>
          </a:xfrm>
          <a:prstGeom prst="rect">
            <a:avLst/>
          </a:prstGeom>
          <a:solidFill>
            <a:srgbClr val="4C2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0" name="TextBox 27"/>
          <p:cNvSpPr txBox="1">
            <a:spLocks noChangeArrowheads="1"/>
          </p:cNvSpPr>
          <p:nvPr/>
        </p:nvSpPr>
        <p:spPr bwMode="auto">
          <a:xfrm>
            <a:off x="7704328" y="6299700"/>
            <a:ext cx="979487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-101-250ДТП</a:t>
            </a:r>
          </a:p>
        </p:txBody>
      </p:sp>
      <p:sp>
        <p:nvSpPr>
          <p:cNvPr id="121" name="TextBox 27"/>
          <p:cNvSpPr txBox="1">
            <a:spLocks noChangeArrowheads="1"/>
          </p:cNvSpPr>
          <p:nvPr/>
        </p:nvSpPr>
        <p:spPr bwMode="auto">
          <a:xfrm>
            <a:off x="7704328" y="6451052"/>
            <a:ext cx="1185862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- 251-500 ДТП</a:t>
            </a:r>
          </a:p>
        </p:txBody>
      </p:sp>
      <p:sp>
        <p:nvSpPr>
          <p:cNvPr id="122" name="Прямоугольник 121"/>
          <p:cNvSpPr/>
          <p:nvPr/>
        </p:nvSpPr>
        <p:spPr bwMode="auto">
          <a:xfrm>
            <a:off x="6015335" y="6381206"/>
            <a:ext cx="180000" cy="144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3" name="Прямоугольник 122"/>
          <p:cNvSpPr/>
          <p:nvPr/>
        </p:nvSpPr>
        <p:spPr bwMode="auto">
          <a:xfrm>
            <a:off x="4355976" y="6669376"/>
            <a:ext cx="180000" cy="144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4" name="Прямоугольник 123"/>
          <p:cNvSpPr/>
          <p:nvPr/>
        </p:nvSpPr>
        <p:spPr bwMode="auto">
          <a:xfrm>
            <a:off x="4355976" y="6525932"/>
            <a:ext cx="180000" cy="144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5" name="Прямоугольник 124"/>
          <p:cNvSpPr/>
          <p:nvPr/>
        </p:nvSpPr>
        <p:spPr bwMode="auto">
          <a:xfrm>
            <a:off x="6015335" y="6525206"/>
            <a:ext cx="180000" cy="144000"/>
          </a:xfrm>
          <a:prstGeom prst="rect">
            <a:avLst/>
          </a:prstGeom>
          <a:solidFill>
            <a:srgbClr val="BC5E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6" name="TextBox 27"/>
          <p:cNvSpPr txBox="1">
            <a:spLocks noChangeArrowheads="1"/>
          </p:cNvSpPr>
          <p:nvPr/>
        </p:nvSpPr>
        <p:spPr bwMode="auto">
          <a:xfrm>
            <a:off x="7711553" y="6615746"/>
            <a:ext cx="1181100" cy="2635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en-US" sz="1100" dirty="0" smtClean="0">
                <a:latin typeface="+mn-lt"/>
              </a:rPr>
              <a:t>&gt;</a:t>
            </a:r>
            <a:r>
              <a:rPr lang="ru-RU" sz="1100" dirty="0" smtClean="0">
                <a:latin typeface="+mn-lt"/>
              </a:rPr>
              <a:t> </a:t>
            </a:r>
            <a:r>
              <a:rPr lang="en-US" sz="1100" dirty="0" smtClean="0">
                <a:latin typeface="+mn-lt"/>
              </a:rPr>
              <a:t>500 </a:t>
            </a:r>
            <a:r>
              <a:rPr lang="ru-RU" sz="1100" dirty="0" smtClean="0">
                <a:latin typeface="+mn-lt"/>
              </a:rPr>
              <a:t>ДТП</a:t>
            </a:r>
          </a:p>
        </p:txBody>
      </p:sp>
      <p:sp>
        <p:nvSpPr>
          <p:cNvPr id="135" name="Прямоугольник 134"/>
          <p:cNvSpPr/>
          <p:nvPr/>
        </p:nvSpPr>
        <p:spPr bwMode="auto">
          <a:xfrm>
            <a:off x="7524328" y="6669376"/>
            <a:ext cx="180000" cy="144000"/>
          </a:xfrm>
          <a:prstGeom prst="rect">
            <a:avLst/>
          </a:prstGeom>
          <a:solidFill>
            <a:srgbClr val="4C2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pic>
        <p:nvPicPr>
          <p:cNvPr id="136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2753" y="6468511"/>
            <a:ext cx="326276" cy="25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" name="TextBox 27"/>
          <p:cNvSpPr txBox="1">
            <a:spLocks noChangeArrowheads="1"/>
          </p:cNvSpPr>
          <p:nvPr/>
        </p:nvSpPr>
        <p:spPr bwMode="auto">
          <a:xfrm>
            <a:off x="2430785" y="6382489"/>
            <a:ext cx="1781175" cy="43088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charset="0"/>
              </a:rPr>
              <a:t>- Центральные районные больницы</a:t>
            </a:r>
          </a:p>
        </p:txBody>
      </p:sp>
      <p:sp>
        <p:nvSpPr>
          <p:cNvPr id="148" name="TextBox 27"/>
          <p:cNvSpPr txBox="1">
            <a:spLocks noChangeArrowheads="1"/>
          </p:cNvSpPr>
          <p:nvPr/>
        </p:nvSpPr>
        <p:spPr bwMode="auto">
          <a:xfrm>
            <a:off x="422622" y="6353808"/>
            <a:ext cx="1781175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charset="0"/>
              </a:rPr>
              <a:t>- Федеральные дороги</a:t>
            </a:r>
          </a:p>
        </p:txBody>
      </p:sp>
      <p:sp>
        <p:nvSpPr>
          <p:cNvPr id="152" name="TextBox 27"/>
          <p:cNvSpPr txBox="1">
            <a:spLocks noChangeArrowheads="1"/>
          </p:cNvSpPr>
          <p:nvPr/>
        </p:nvSpPr>
        <p:spPr bwMode="auto">
          <a:xfrm>
            <a:off x="422621" y="6551438"/>
            <a:ext cx="1781175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charset="0"/>
              </a:rPr>
              <a:t>- Региональные дороги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084328" y="635318"/>
            <a:ext cx="3060000" cy="6001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Прогноз количества ДТП </a:t>
            </a:r>
          </a:p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(с пострадавшими)  на 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на 2018 год</a:t>
            </a:r>
            <a:endParaRPr lang="ru-RU" sz="1100" dirty="0">
              <a:latin typeface="+mn-lt"/>
              <a:cs typeface="Arial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033267" y="635318"/>
            <a:ext cx="3060000" cy="6001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Зарегистрированное количество ДТП </a:t>
            </a:r>
          </a:p>
          <a:p>
            <a:pPr algn="ctr">
              <a:defRPr/>
            </a:pPr>
            <a:r>
              <a:rPr lang="ru-RU" sz="1100" dirty="0">
                <a:cs typeface="Times New Roman" pitchFamily="18" charset="0"/>
              </a:rPr>
              <a:t>(с пострадавшими)  </a:t>
            </a:r>
            <a:r>
              <a:rPr lang="ru-RU" sz="1100" dirty="0" smtClean="0">
                <a:cs typeface="Times New Roman" pitchFamily="18" charset="0"/>
              </a:rPr>
              <a:t>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в </a:t>
            </a:r>
            <a:r>
              <a:rPr lang="ru-RU" sz="1100" dirty="0">
                <a:cs typeface="Times New Roman" pitchFamily="18" charset="0"/>
              </a:rPr>
              <a:t>2017 </a:t>
            </a:r>
            <a:r>
              <a:rPr lang="ru-RU" sz="1100" dirty="0" smtClean="0">
                <a:cs typeface="Times New Roman" pitchFamily="18" charset="0"/>
              </a:rPr>
              <a:t>году</a:t>
            </a:r>
            <a:endParaRPr lang="ru-RU" sz="1100" dirty="0">
              <a:latin typeface="+mn-lt"/>
              <a:cs typeface="Arial" pitchFamily="34" charset="0"/>
            </a:endParaRPr>
          </a:p>
        </p:txBody>
      </p:sp>
      <p:pic>
        <p:nvPicPr>
          <p:cNvPr id="61" name="Рисунок 6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70" r="26869" b="2471"/>
          <a:stretch/>
        </p:blipFill>
        <p:spPr>
          <a:xfrm>
            <a:off x="3060000" y="1340767"/>
            <a:ext cx="3077462" cy="4479993"/>
          </a:xfrm>
          <a:prstGeom prst="rect">
            <a:avLst/>
          </a:prstGeom>
        </p:spPr>
      </p:pic>
      <p:pic>
        <p:nvPicPr>
          <p:cNvPr id="64" name="Рисунок 6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69" r="26719" b="1893"/>
          <a:stretch/>
        </p:blipFill>
        <p:spPr>
          <a:xfrm>
            <a:off x="6118743" y="1340768"/>
            <a:ext cx="3040463" cy="4479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810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718004"/>
              </p:ext>
            </p:extLst>
          </p:nvPr>
        </p:nvGraphicFramePr>
        <p:xfrm>
          <a:off x="0" y="642938"/>
          <a:ext cx="9143999" cy="6149983"/>
        </p:xfrm>
        <a:graphic>
          <a:graphicData uri="http://schemas.openxmlformats.org/drawingml/2006/table">
            <a:tbl>
              <a:tblPr/>
              <a:tblGrid>
                <a:gridCol w="2123728"/>
                <a:gridCol w="1152128"/>
                <a:gridCol w="1152128"/>
                <a:gridCol w="1428807"/>
                <a:gridCol w="1111169"/>
                <a:gridCol w="1064870"/>
                <a:gridCol w="1111169"/>
              </a:tblGrid>
              <a:tr h="265771">
                <a:tc gridSpan="7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/>
                        <a:t>Количество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ДТП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(с пострадавшими) </a:t>
                      </a: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за год </a:t>
                      </a:r>
                      <a:r>
                        <a:rPr lang="ru-RU" sz="1100" dirty="0" smtClean="0"/>
                        <a:t>на территории Удмуртской Республики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381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на 2017 г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в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на 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Алнашский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0,0594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0,0599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Балезинский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Вавожский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0,0854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0,0443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0,0438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Глазовский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0,0558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0,0562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Граховский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0,1194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0,1241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Дебесский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0,0683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0,0724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Завьяловский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0,0279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0,0271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Игринский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0,0537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0,0540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Камбарский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0,0765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0,0840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Каракулинский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0,0867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0,0962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Кезский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0,0847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0,0932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Кизнерский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69%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0,0770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Киясовский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0,1185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635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Красногорский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0,1194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Малопургинский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0,0354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0,0361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Можгинский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0,0480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Сарапульский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0,0552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92%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0,0536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Селтинский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0,1060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64%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0,1241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Сюмсинский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0,0963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71%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0,1058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Увинский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0,0607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0,0636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Шарканский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0,0992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0,1046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Юкаменский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0,1144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0,1112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Якшур-Бодьинский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Ярский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0,1024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0,0987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560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0,0169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0,0156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0,0494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0,0498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95%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0,0454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Глазов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0,0646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76%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0,0649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47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Можга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0,0629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88%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0,0614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FD749436-FA00-42B7-8EA8-C0BFAC808982}" type="slidenum">
              <a:rPr lang="ru-RU" sz="1400" smtClean="0"/>
              <a:pPr eaLnBrk="1" hangingPunct="1">
                <a:defRPr/>
              </a:pPr>
              <a:t>47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13069241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48</a:t>
            </a:fld>
            <a:endParaRPr lang="ru-RU" sz="1400" dirty="0" smtClean="0"/>
          </a:p>
        </p:txBody>
      </p:sp>
      <p:graphicFrame>
        <p:nvGraphicFramePr>
          <p:cNvPr id="5" name="Диаграмма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9007187"/>
              </p:ext>
            </p:extLst>
          </p:nvPr>
        </p:nvGraphicFramePr>
        <p:xfrm>
          <a:off x="0" y="628650"/>
          <a:ext cx="9143999" cy="622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8878824"/>
              </p:ext>
            </p:extLst>
          </p:nvPr>
        </p:nvGraphicFramePr>
        <p:xfrm>
          <a:off x="0" y="628650"/>
          <a:ext cx="9143999" cy="622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80821682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5843" name="TextBox 4"/>
          <p:cNvSpPr txBox="1">
            <a:spLocks noChangeArrowheads="1"/>
          </p:cNvSpPr>
          <p:nvPr/>
        </p:nvSpPr>
        <p:spPr bwMode="auto">
          <a:xfrm>
            <a:off x="107504" y="668338"/>
            <a:ext cx="8785671" cy="523220"/>
          </a:xfrm>
          <a:prstGeom prst="rect">
            <a:avLst/>
          </a:prstGeom>
          <a:solidFill>
            <a:srgbClr val="EF6DCA">
              <a:alpha val="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b="1" dirty="0"/>
              <a:t>Количественные показатели ДТП </a:t>
            </a:r>
            <a:r>
              <a:rPr lang="ru-RU" sz="1400" b="1" dirty="0" smtClean="0"/>
              <a:t>на дорогах </a:t>
            </a:r>
            <a:r>
              <a:rPr lang="ru-RU" sz="1400" b="1" dirty="0"/>
              <a:t>Удмуртской </a:t>
            </a:r>
            <a:r>
              <a:rPr lang="ru-RU" sz="1400" b="1" dirty="0" smtClean="0"/>
              <a:t>Республики в 2017 году </a:t>
            </a:r>
          </a:p>
          <a:p>
            <a:pPr algn="ctr" eaLnBrk="1" hangingPunct="1"/>
            <a:r>
              <a:rPr lang="ru-RU" sz="1400" b="1" dirty="0" smtClean="0"/>
              <a:t>в </a:t>
            </a:r>
            <a:r>
              <a:rPr lang="ru-RU" sz="1400" b="1" dirty="0"/>
              <a:t>сравнении с АППГ и </a:t>
            </a:r>
            <a:r>
              <a:rPr lang="ru-RU" sz="1400" b="1" dirty="0" smtClean="0"/>
              <a:t>СМЗ (по месяцам)</a:t>
            </a:r>
            <a:endParaRPr lang="ru-RU" sz="1400" b="1" dirty="0"/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49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1547492"/>
              </p:ext>
            </p:extLst>
          </p:nvPr>
        </p:nvGraphicFramePr>
        <p:xfrm>
          <a:off x="-17463" y="1268760"/>
          <a:ext cx="9161463" cy="5589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32686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9E6BDDA0-8754-4224-8E60-E8D294FB75EF}" type="slidenum">
              <a:rPr lang="ru-RU" sz="1400" smtClean="0"/>
              <a:pPr eaLnBrk="1" hangingPunct="1">
                <a:defRPr/>
              </a:pPr>
              <a:t>5</a:t>
            </a:fld>
            <a:endParaRPr lang="ru-RU" sz="1400" dirty="0" smtClean="0"/>
          </a:p>
        </p:txBody>
      </p:sp>
      <p:grpSp>
        <p:nvGrpSpPr>
          <p:cNvPr id="3" name="Группа 2"/>
          <p:cNvGrpSpPr/>
          <p:nvPr/>
        </p:nvGrpSpPr>
        <p:grpSpPr>
          <a:xfrm>
            <a:off x="1" y="5892618"/>
            <a:ext cx="9143999" cy="965382"/>
            <a:chOff x="1" y="5892618"/>
            <a:chExt cx="9143999" cy="965382"/>
          </a:xfrm>
        </p:grpSpPr>
        <p:sp>
          <p:nvSpPr>
            <p:cNvPr id="75" name="Text Box 47"/>
            <p:cNvSpPr txBox="1">
              <a:spLocks noChangeArrowheads="1"/>
            </p:cNvSpPr>
            <p:nvPr/>
          </p:nvSpPr>
          <p:spPr bwMode="auto">
            <a:xfrm>
              <a:off x="1" y="5892618"/>
              <a:ext cx="9143999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5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76" name="Rectangle 51"/>
            <p:cNvSpPr>
              <a:spLocks noChangeAspect="1" noChangeArrowheads="1"/>
            </p:cNvSpPr>
            <p:nvPr/>
          </p:nvSpPr>
          <p:spPr bwMode="auto">
            <a:xfrm>
              <a:off x="1" y="6149975"/>
              <a:ext cx="9143999" cy="7080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100" dirty="0">
                  <a:latin typeface="+mn-lt"/>
                </a:rPr>
                <a:t>     </a:t>
              </a:r>
            </a:p>
          </p:txBody>
        </p:sp>
        <p:sp>
          <p:nvSpPr>
            <p:cNvPr id="77" name="Прямоугольник 76"/>
            <p:cNvSpPr/>
            <p:nvPr/>
          </p:nvSpPr>
          <p:spPr bwMode="auto">
            <a:xfrm>
              <a:off x="2627784" y="6612979"/>
              <a:ext cx="215900" cy="215900"/>
            </a:xfrm>
            <a:prstGeom prst="rect">
              <a:avLst/>
            </a:prstGeom>
            <a:solidFill>
              <a:srgbClr val="ACA8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8" name="Прямоугольник 77"/>
            <p:cNvSpPr/>
            <p:nvPr/>
          </p:nvSpPr>
          <p:spPr bwMode="auto">
            <a:xfrm>
              <a:off x="5220072" y="6181179"/>
              <a:ext cx="215900" cy="215900"/>
            </a:xfrm>
            <a:prstGeom prst="rect">
              <a:avLst/>
            </a:prstGeom>
            <a:solidFill>
              <a:srgbClr val="9692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79" name="Прямоугольник 78"/>
            <p:cNvSpPr/>
            <p:nvPr/>
          </p:nvSpPr>
          <p:spPr bwMode="auto">
            <a:xfrm>
              <a:off x="5220072" y="6397079"/>
              <a:ext cx="215900" cy="215900"/>
            </a:xfrm>
            <a:prstGeom prst="rect">
              <a:avLst/>
            </a:prstGeom>
            <a:solidFill>
              <a:srgbClr val="7E7B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0" name="Прямоугольник 79"/>
            <p:cNvSpPr/>
            <p:nvPr/>
          </p:nvSpPr>
          <p:spPr bwMode="auto">
            <a:xfrm>
              <a:off x="5220072" y="6612979"/>
              <a:ext cx="215900" cy="215900"/>
            </a:xfrm>
            <a:prstGeom prst="rect">
              <a:avLst/>
            </a:prstGeom>
            <a:solidFill>
              <a:srgbClr val="6C69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1" name="Прямоугольник 80"/>
            <p:cNvSpPr/>
            <p:nvPr/>
          </p:nvSpPr>
          <p:spPr bwMode="auto">
            <a:xfrm>
              <a:off x="7667054" y="6165850"/>
              <a:ext cx="215900" cy="215900"/>
            </a:xfrm>
            <a:prstGeom prst="rect">
              <a:avLst/>
            </a:prstGeom>
            <a:solidFill>
              <a:srgbClr val="5654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2" name="Прямоугольник 81"/>
            <p:cNvSpPr/>
            <p:nvPr/>
          </p:nvSpPr>
          <p:spPr bwMode="auto">
            <a:xfrm>
              <a:off x="7667054" y="6381750"/>
              <a:ext cx="215900" cy="215900"/>
            </a:xfrm>
            <a:prstGeom prst="rect">
              <a:avLst/>
            </a:prstGeom>
            <a:solidFill>
              <a:srgbClr val="3F3E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3" name="Прямоугольник 82"/>
            <p:cNvSpPr/>
            <p:nvPr/>
          </p:nvSpPr>
          <p:spPr bwMode="auto">
            <a:xfrm>
              <a:off x="7667054" y="6597650"/>
              <a:ext cx="215900" cy="215900"/>
            </a:xfrm>
            <a:prstGeom prst="rect">
              <a:avLst/>
            </a:prstGeom>
            <a:solidFill>
              <a:srgbClr val="3333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4" name="Прямоугольник 83"/>
            <p:cNvSpPr/>
            <p:nvPr/>
          </p:nvSpPr>
          <p:spPr bwMode="auto">
            <a:xfrm>
              <a:off x="107504" y="6395492"/>
              <a:ext cx="215900" cy="215900"/>
            </a:xfrm>
            <a:prstGeom prst="rect">
              <a:avLst/>
            </a:prstGeom>
            <a:solidFill>
              <a:srgbClr val="FFFC81">
                <a:alpha val="34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5" name="Прямоугольник 84"/>
            <p:cNvSpPr/>
            <p:nvPr/>
          </p:nvSpPr>
          <p:spPr bwMode="auto">
            <a:xfrm>
              <a:off x="107504" y="6611392"/>
              <a:ext cx="215900" cy="215900"/>
            </a:xfrm>
            <a:prstGeom prst="rect">
              <a:avLst/>
            </a:prstGeom>
            <a:solidFill>
              <a:srgbClr val="FFFA3B">
                <a:alpha val="4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2627784" y="6179592"/>
              <a:ext cx="215900" cy="215900"/>
            </a:xfrm>
            <a:prstGeom prst="rect">
              <a:avLst/>
            </a:prstGeom>
            <a:solidFill>
              <a:srgbClr val="EEE800">
                <a:alpha val="6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7" name="Прямоугольник 86"/>
            <p:cNvSpPr/>
            <p:nvPr/>
          </p:nvSpPr>
          <p:spPr bwMode="auto">
            <a:xfrm>
              <a:off x="2627784" y="6395492"/>
              <a:ext cx="215900" cy="217487"/>
            </a:xfrm>
            <a:prstGeom prst="rect">
              <a:avLst/>
            </a:prstGeom>
            <a:solidFill>
              <a:srgbClr val="D6D1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107504" y="6179592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89" name="TextBox 27"/>
            <p:cNvSpPr txBox="1">
              <a:spLocks noChangeArrowheads="1"/>
            </p:cNvSpPr>
            <p:nvPr/>
          </p:nvSpPr>
          <p:spPr bwMode="auto">
            <a:xfrm>
              <a:off x="323404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90" name="TextBox 89"/>
            <p:cNvSpPr txBox="1">
              <a:spLocks noChangeArrowheads="1"/>
            </p:cNvSpPr>
            <p:nvPr/>
          </p:nvSpPr>
          <p:spPr bwMode="auto">
            <a:xfrm>
              <a:off x="323404" y="6379617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ЧС</a:t>
              </a:r>
            </a:p>
          </p:txBody>
        </p:sp>
        <p:sp>
          <p:nvSpPr>
            <p:cNvPr id="91" name="TextBox 27"/>
            <p:cNvSpPr txBox="1">
              <a:spLocks noChangeArrowheads="1"/>
            </p:cNvSpPr>
            <p:nvPr/>
          </p:nvSpPr>
          <p:spPr bwMode="auto">
            <a:xfrm>
              <a:off x="323404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ЧС</a:t>
              </a:r>
            </a:p>
          </p:txBody>
        </p:sp>
        <p:sp>
          <p:nvSpPr>
            <p:cNvPr id="92" name="TextBox 27"/>
            <p:cNvSpPr txBox="1">
              <a:spLocks noChangeArrowheads="1"/>
            </p:cNvSpPr>
            <p:nvPr/>
          </p:nvSpPr>
          <p:spPr bwMode="auto">
            <a:xfrm>
              <a:off x="2843684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ЧС</a:t>
              </a:r>
            </a:p>
          </p:txBody>
        </p:sp>
        <p:sp>
          <p:nvSpPr>
            <p:cNvPr id="93" name="TextBox 27"/>
            <p:cNvSpPr txBox="1">
              <a:spLocks noChangeArrowheads="1"/>
            </p:cNvSpPr>
            <p:nvPr/>
          </p:nvSpPr>
          <p:spPr bwMode="auto">
            <a:xfrm>
              <a:off x="2843684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ЧС</a:t>
              </a:r>
            </a:p>
          </p:txBody>
        </p:sp>
        <p:sp>
          <p:nvSpPr>
            <p:cNvPr id="94" name="TextBox 27"/>
            <p:cNvSpPr txBox="1">
              <a:spLocks noChangeArrowheads="1"/>
            </p:cNvSpPr>
            <p:nvPr/>
          </p:nvSpPr>
          <p:spPr bwMode="auto">
            <a:xfrm>
              <a:off x="2843684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ЧС</a:t>
              </a:r>
            </a:p>
          </p:txBody>
        </p:sp>
        <p:sp>
          <p:nvSpPr>
            <p:cNvPr id="95" name="TextBox 27"/>
            <p:cNvSpPr txBox="1">
              <a:spLocks noChangeArrowheads="1"/>
            </p:cNvSpPr>
            <p:nvPr/>
          </p:nvSpPr>
          <p:spPr bwMode="auto">
            <a:xfrm>
              <a:off x="5435972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ЧС</a:t>
              </a:r>
            </a:p>
          </p:txBody>
        </p:sp>
        <p:sp>
          <p:nvSpPr>
            <p:cNvPr id="96" name="TextBox 27"/>
            <p:cNvSpPr txBox="1">
              <a:spLocks noChangeArrowheads="1"/>
            </p:cNvSpPr>
            <p:nvPr/>
          </p:nvSpPr>
          <p:spPr bwMode="auto">
            <a:xfrm>
              <a:off x="5435972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ЧС</a:t>
              </a:r>
            </a:p>
          </p:txBody>
        </p:sp>
        <p:sp>
          <p:nvSpPr>
            <p:cNvPr id="97" name="TextBox 27"/>
            <p:cNvSpPr txBox="1">
              <a:spLocks noChangeArrowheads="1"/>
            </p:cNvSpPr>
            <p:nvPr/>
          </p:nvSpPr>
          <p:spPr bwMode="auto">
            <a:xfrm>
              <a:off x="5435972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ЧС</a:t>
              </a:r>
            </a:p>
          </p:txBody>
        </p:sp>
        <p:sp>
          <p:nvSpPr>
            <p:cNvPr id="98" name="TextBox 27"/>
            <p:cNvSpPr txBox="1">
              <a:spLocks noChangeArrowheads="1"/>
            </p:cNvSpPr>
            <p:nvPr/>
          </p:nvSpPr>
          <p:spPr bwMode="auto">
            <a:xfrm>
              <a:off x="7882954" y="6149975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ЧС</a:t>
              </a:r>
            </a:p>
          </p:txBody>
        </p:sp>
        <p:sp>
          <p:nvSpPr>
            <p:cNvPr id="99" name="TextBox 27"/>
            <p:cNvSpPr txBox="1">
              <a:spLocks noChangeArrowheads="1"/>
            </p:cNvSpPr>
            <p:nvPr/>
          </p:nvSpPr>
          <p:spPr bwMode="auto">
            <a:xfrm>
              <a:off x="7884541" y="6365875"/>
              <a:ext cx="1223963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ЧС</a:t>
              </a:r>
            </a:p>
          </p:txBody>
        </p:sp>
        <p:sp>
          <p:nvSpPr>
            <p:cNvPr id="100" name="TextBox 27"/>
            <p:cNvSpPr txBox="1">
              <a:spLocks noChangeArrowheads="1"/>
            </p:cNvSpPr>
            <p:nvPr/>
          </p:nvSpPr>
          <p:spPr bwMode="auto">
            <a:xfrm>
              <a:off x="7882954" y="6581775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ЧС</a:t>
              </a:r>
            </a:p>
          </p:txBody>
        </p:sp>
      </p:grpSp>
      <p:sp>
        <p:nvSpPr>
          <p:cNvPr id="37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ЧС </a:t>
            </a:r>
            <a:r>
              <a:rPr lang="ru-RU" sz="1100" dirty="0" smtClean="0"/>
              <a:t>биолого-социального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8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ЧС биолого-социального </a:t>
            </a:r>
            <a:r>
              <a:rPr lang="ru-RU" sz="1100" dirty="0" smtClean="0"/>
              <a:t>характера </a:t>
            </a:r>
            <a:r>
              <a:rPr lang="ru-RU" sz="1100" dirty="0"/>
              <a:t>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ЧС биолого-социального </a:t>
            </a:r>
            <a:r>
              <a:rPr lang="ru-RU" sz="1100" dirty="0" smtClean="0"/>
              <a:t>характера 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03" r="34180"/>
          <a:stretch/>
        </p:blipFill>
        <p:spPr>
          <a:xfrm>
            <a:off x="0" y="1340768"/>
            <a:ext cx="3059998" cy="4463050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16" r="34896"/>
          <a:stretch/>
        </p:blipFill>
        <p:spPr>
          <a:xfrm>
            <a:off x="3034063" y="1340767"/>
            <a:ext cx="3059997" cy="4472583"/>
          </a:xfrm>
          <a:prstGeom prst="rect">
            <a:avLst/>
          </a:prstGeom>
        </p:spPr>
      </p:pic>
      <p:pic>
        <p:nvPicPr>
          <p:cNvPr id="36" name="Рисунок 3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16" r="34896"/>
          <a:stretch/>
        </p:blipFill>
        <p:spPr>
          <a:xfrm>
            <a:off x="6068128" y="1340768"/>
            <a:ext cx="3059997" cy="4472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434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5843" name="TextBox 4"/>
          <p:cNvSpPr txBox="1">
            <a:spLocks noChangeArrowheads="1"/>
          </p:cNvSpPr>
          <p:nvPr/>
        </p:nvSpPr>
        <p:spPr bwMode="auto">
          <a:xfrm>
            <a:off x="107504" y="668338"/>
            <a:ext cx="8785671" cy="523220"/>
          </a:xfrm>
          <a:prstGeom prst="rect">
            <a:avLst/>
          </a:prstGeom>
          <a:solidFill>
            <a:srgbClr val="EF6DCA">
              <a:alpha val="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b="1" dirty="0"/>
              <a:t>Количественные показатели ДТП </a:t>
            </a:r>
            <a:r>
              <a:rPr lang="ru-RU" sz="1400" b="1" dirty="0" smtClean="0"/>
              <a:t>на дорогах </a:t>
            </a:r>
            <a:r>
              <a:rPr lang="ru-RU" sz="1400" b="1" dirty="0"/>
              <a:t>Удмуртской </a:t>
            </a:r>
            <a:r>
              <a:rPr lang="ru-RU" sz="1400" b="1" dirty="0" smtClean="0"/>
              <a:t>Республики в 2017 </a:t>
            </a:r>
            <a:r>
              <a:rPr lang="ru-RU" sz="1400" b="1" dirty="0"/>
              <a:t>году </a:t>
            </a:r>
            <a:endParaRPr lang="ru-RU" sz="1400" b="1" dirty="0" smtClean="0"/>
          </a:p>
          <a:p>
            <a:pPr algn="ctr" eaLnBrk="1" hangingPunct="1"/>
            <a:r>
              <a:rPr lang="ru-RU" sz="1400" b="1" dirty="0" smtClean="0"/>
              <a:t>в </a:t>
            </a:r>
            <a:r>
              <a:rPr lang="ru-RU" sz="1400" b="1" dirty="0"/>
              <a:t>сравнении с АППГ и </a:t>
            </a:r>
            <a:r>
              <a:rPr lang="ru-RU" sz="1400" b="1" dirty="0" smtClean="0"/>
              <a:t>СМЗ (по </a:t>
            </a:r>
            <a:r>
              <a:rPr lang="ru-RU" sz="1400" b="1" dirty="0"/>
              <a:t>муниципальным образованиям)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50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7386679"/>
              </p:ext>
            </p:extLst>
          </p:nvPr>
        </p:nvGraphicFramePr>
        <p:xfrm>
          <a:off x="1" y="1191558"/>
          <a:ext cx="9144000" cy="56664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39262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0964" name="Rectangle 17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0965" name="Rectangle 177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0984" name="TextBox 85"/>
          <p:cNvSpPr txBox="1">
            <a:spLocks noChangeArrowheads="1"/>
          </p:cNvSpPr>
          <p:nvPr/>
        </p:nvSpPr>
        <p:spPr bwMode="auto">
          <a:xfrm>
            <a:off x="-17463" y="628650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sz="1100" dirty="0">
                <a:cs typeface="Times New Roman" pitchFamily="18" charset="0"/>
              </a:rPr>
              <a:t>Прогноз возникновения </a:t>
            </a:r>
            <a:r>
              <a:rPr lang="ru-RU" sz="1100" dirty="0" smtClean="0">
                <a:cs typeface="Times New Roman" pitchFamily="18" charset="0"/>
              </a:rPr>
              <a:t>ДТП на </a:t>
            </a:r>
            <a:r>
              <a:rPr lang="ru-RU" sz="1100" dirty="0">
                <a:cs typeface="Times New Roman" pitchFamily="18" charset="0"/>
              </a:rPr>
              <a:t>ответвлении федеральной автодороги М-7 «Волга</a:t>
            </a:r>
            <a:r>
              <a:rPr lang="ru-RU" sz="1100" dirty="0" smtClean="0">
                <a:cs typeface="Times New Roman" pitchFamily="18" charset="0"/>
              </a:rPr>
              <a:t>» «Елабуга-Пермь» на </a:t>
            </a:r>
            <a:r>
              <a:rPr lang="ru-RU" sz="1100" dirty="0">
                <a:cs typeface="Times New Roman" pitchFamily="18" charset="0"/>
              </a:rPr>
              <a:t>территории Удмуртской </a:t>
            </a:r>
            <a:r>
              <a:rPr lang="ru-RU" sz="1100" dirty="0" smtClean="0">
                <a:cs typeface="Times New Roman" pitchFamily="18" charset="0"/>
              </a:rPr>
              <a:t>Республики в </a:t>
            </a:r>
            <a:r>
              <a:rPr lang="ru-RU" sz="1100" dirty="0" smtClean="0">
                <a:solidFill>
                  <a:srgbClr val="000000"/>
                </a:solidFill>
              </a:rPr>
              <a:t>2017 </a:t>
            </a:r>
            <a:r>
              <a:rPr lang="ru-RU" sz="1100" dirty="0" smtClean="0">
                <a:cs typeface="Times New Roman" pitchFamily="18" charset="0"/>
              </a:rPr>
              <a:t>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107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929563" y="285750"/>
            <a:ext cx="1214437" cy="285750"/>
          </a:xfrm>
        </p:spPr>
        <p:txBody>
          <a:bodyPr/>
          <a:lstStyle/>
          <a:p>
            <a:pPr>
              <a:defRPr/>
            </a:pPr>
            <a:r>
              <a:rPr lang="ru-RU" dirty="0" smtClean="0"/>
              <a:t>Слайд № </a:t>
            </a:r>
            <a:fld id="{FF98A886-C3EC-4447-8DB8-1047A902054F}" type="slidenum">
              <a:rPr lang="ru-RU" smtClean="0"/>
              <a:pPr>
                <a:defRPr/>
              </a:pPr>
              <a:t>51</a:t>
            </a:fld>
            <a:endParaRPr lang="ru-RU" dirty="0" smtClean="0"/>
          </a:p>
        </p:txBody>
      </p:sp>
      <p:sp>
        <p:nvSpPr>
          <p:cNvPr id="146" name="Rectangle 51"/>
          <p:cNvSpPr>
            <a:spLocks noChangeAspect="1" noChangeArrowheads="1"/>
          </p:cNvSpPr>
          <p:nvPr/>
        </p:nvSpPr>
        <p:spPr bwMode="auto">
          <a:xfrm>
            <a:off x="-17463" y="6130502"/>
            <a:ext cx="9161947" cy="727498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</a:rPr>
              <a:t>     </a:t>
            </a:r>
          </a:p>
        </p:txBody>
      </p:sp>
      <p:sp>
        <p:nvSpPr>
          <p:cNvPr id="147" name="Text Box 47"/>
          <p:cNvSpPr txBox="1">
            <a:spLocks noChangeArrowheads="1"/>
          </p:cNvSpPr>
          <p:nvPr/>
        </p:nvSpPr>
        <p:spPr bwMode="auto">
          <a:xfrm>
            <a:off x="-17464" y="5846340"/>
            <a:ext cx="9161947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154" name="TextBox 27"/>
          <p:cNvSpPr txBox="1">
            <a:spLocks noChangeArrowheads="1"/>
          </p:cNvSpPr>
          <p:nvPr/>
        </p:nvSpPr>
        <p:spPr bwMode="auto">
          <a:xfrm>
            <a:off x="545654" y="6119390"/>
            <a:ext cx="1781175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Федеральные дороги</a:t>
            </a:r>
          </a:p>
        </p:txBody>
      </p:sp>
      <p:sp>
        <p:nvSpPr>
          <p:cNvPr id="145" name="Минус 144"/>
          <p:cNvSpPr/>
          <p:nvPr/>
        </p:nvSpPr>
        <p:spPr bwMode="auto">
          <a:xfrm>
            <a:off x="107504" y="6179715"/>
            <a:ext cx="458788" cy="163513"/>
          </a:xfrm>
          <a:prstGeom prst="mathMinus">
            <a:avLst/>
          </a:prstGeom>
          <a:solidFill>
            <a:srgbClr val="FF66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13" name="TextBox 27"/>
          <p:cNvSpPr txBox="1">
            <a:spLocks noChangeArrowheads="1"/>
          </p:cNvSpPr>
          <p:nvPr/>
        </p:nvSpPr>
        <p:spPr bwMode="auto">
          <a:xfrm>
            <a:off x="5399460" y="6604269"/>
            <a:ext cx="989011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- 40-49 ДТП</a:t>
            </a:r>
          </a:p>
        </p:txBody>
      </p:sp>
      <p:sp>
        <p:nvSpPr>
          <p:cNvPr id="114" name="TextBox 27"/>
          <p:cNvSpPr txBox="1">
            <a:spLocks noChangeArrowheads="1"/>
          </p:cNvSpPr>
          <p:nvPr/>
        </p:nvSpPr>
        <p:spPr bwMode="auto">
          <a:xfrm>
            <a:off x="5399460" y="6381328"/>
            <a:ext cx="1092200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- 30-39 ДТП</a:t>
            </a:r>
          </a:p>
        </p:txBody>
      </p:sp>
      <p:sp>
        <p:nvSpPr>
          <p:cNvPr id="119" name="Прямоугольник 118"/>
          <p:cNvSpPr/>
          <p:nvPr/>
        </p:nvSpPr>
        <p:spPr bwMode="auto">
          <a:xfrm>
            <a:off x="2843808" y="6237328"/>
            <a:ext cx="180000" cy="144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2" name="Прямоугольник 121"/>
          <p:cNvSpPr/>
          <p:nvPr/>
        </p:nvSpPr>
        <p:spPr bwMode="auto">
          <a:xfrm>
            <a:off x="5220072" y="6662715"/>
            <a:ext cx="180000" cy="144000"/>
          </a:xfrm>
          <a:prstGeom prst="rect">
            <a:avLst/>
          </a:prstGeom>
          <a:solidFill>
            <a:srgbClr val="8A4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8" name="TextBox 25"/>
          <p:cNvSpPr txBox="1">
            <a:spLocks noChangeArrowheads="1"/>
          </p:cNvSpPr>
          <p:nvPr/>
        </p:nvSpPr>
        <p:spPr bwMode="auto">
          <a:xfrm>
            <a:off x="3027380" y="6165663"/>
            <a:ext cx="995362" cy="2492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ДТП</a:t>
            </a:r>
          </a:p>
        </p:txBody>
      </p:sp>
      <p:sp>
        <p:nvSpPr>
          <p:cNvPr id="129" name="TextBox 26"/>
          <p:cNvSpPr txBox="1">
            <a:spLocks noChangeArrowheads="1"/>
          </p:cNvSpPr>
          <p:nvPr/>
        </p:nvSpPr>
        <p:spPr bwMode="auto">
          <a:xfrm>
            <a:off x="3027380" y="6377312"/>
            <a:ext cx="1100137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- 0-9 ДТП</a:t>
            </a:r>
          </a:p>
        </p:txBody>
      </p:sp>
      <p:sp>
        <p:nvSpPr>
          <p:cNvPr id="133" name="TextBox 27"/>
          <p:cNvSpPr txBox="1">
            <a:spLocks noChangeArrowheads="1"/>
          </p:cNvSpPr>
          <p:nvPr/>
        </p:nvSpPr>
        <p:spPr bwMode="auto">
          <a:xfrm>
            <a:off x="5405809" y="6165663"/>
            <a:ext cx="976312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- 20-29 ДТП</a:t>
            </a:r>
          </a:p>
        </p:txBody>
      </p:sp>
      <p:sp>
        <p:nvSpPr>
          <p:cNvPr id="117" name="TextBox 27"/>
          <p:cNvSpPr txBox="1">
            <a:spLocks noChangeArrowheads="1"/>
          </p:cNvSpPr>
          <p:nvPr/>
        </p:nvSpPr>
        <p:spPr bwMode="auto">
          <a:xfrm>
            <a:off x="3027380" y="6595145"/>
            <a:ext cx="996949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- 10-19 ДТП</a:t>
            </a:r>
          </a:p>
        </p:txBody>
      </p:sp>
      <p:sp>
        <p:nvSpPr>
          <p:cNvPr id="108" name="Прямоугольник 107"/>
          <p:cNvSpPr/>
          <p:nvPr/>
        </p:nvSpPr>
        <p:spPr bwMode="auto">
          <a:xfrm>
            <a:off x="7450987" y="6199228"/>
            <a:ext cx="180000" cy="144000"/>
          </a:xfrm>
          <a:prstGeom prst="rect">
            <a:avLst/>
          </a:prstGeom>
          <a:solidFill>
            <a:srgbClr val="6C3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9" name="Прямоугольник 108"/>
          <p:cNvSpPr/>
          <p:nvPr/>
        </p:nvSpPr>
        <p:spPr bwMode="auto">
          <a:xfrm>
            <a:off x="7451594" y="6355600"/>
            <a:ext cx="180000" cy="144000"/>
          </a:xfrm>
          <a:prstGeom prst="rect">
            <a:avLst/>
          </a:prstGeom>
          <a:solidFill>
            <a:srgbClr val="4C2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11" name="TextBox 27"/>
          <p:cNvSpPr txBox="1">
            <a:spLocks noChangeArrowheads="1"/>
          </p:cNvSpPr>
          <p:nvPr/>
        </p:nvSpPr>
        <p:spPr bwMode="auto">
          <a:xfrm>
            <a:off x="7634304" y="6130502"/>
            <a:ext cx="979487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- 50-59 ДТП</a:t>
            </a:r>
          </a:p>
        </p:txBody>
      </p:sp>
      <p:sp>
        <p:nvSpPr>
          <p:cNvPr id="112" name="TextBox 27"/>
          <p:cNvSpPr txBox="1">
            <a:spLocks noChangeArrowheads="1"/>
          </p:cNvSpPr>
          <p:nvPr/>
        </p:nvSpPr>
        <p:spPr bwMode="auto">
          <a:xfrm>
            <a:off x="7640945" y="6292146"/>
            <a:ext cx="1185862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- 60-69 ДТП</a:t>
            </a:r>
          </a:p>
        </p:txBody>
      </p:sp>
      <p:sp>
        <p:nvSpPr>
          <p:cNvPr id="104" name="Прямоугольник 103"/>
          <p:cNvSpPr/>
          <p:nvPr/>
        </p:nvSpPr>
        <p:spPr bwMode="auto">
          <a:xfrm>
            <a:off x="5220072" y="6237328"/>
            <a:ext cx="180000" cy="144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5" name="Прямоугольник 104"/>
          <p:cNvSpPr/>
          <p:nvPr/>
        </p:nvSpPr>
        <p:spPr bwMode="auto">
          <a:xfrm>
            <a:off x="2843808" y="6662715"/>
            <a:ext cx="180000" cy="144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6" name="Прямоугольник 105"/>
          <p:cNvSpPr/>
          <p:nvPr/>
        </p:nvSpPr>
        <p:spPr bwMode="auto">
          <a:xfrm>
            <a:off x="2843808" y="6453336"/>
            <a:ext cx="180000" cy="144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02" name="Прямоугольник 101"/>
          <p:cNvSpPr/>
          <p:nvPr/>
        </p:nvSpPr>
        <p:spPr bwMode="auto">
          <a:xfrm>
            <a:off x="5219460" y="6453613"/>
            <a:ext cx="180000" cy="144000"/>
          </a:xfrm>
          <a:prstGeom prst="rect">
            <a:avLst/>
          </a:prstGeom>
          <a:solidFill>
            <a:srgbClr val="BC5E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97" name="Прямоугольник 96"/>
          <p:cNvSpPr/>
          <p:nvPr/>
        </p:nvSpPr>
        <p:spPr bwMode="auto">
          <a:xfrm>
            <a:off x="7452320" y="6662715"/>
            <a:ext cx="180000" cy="144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98" name="TextBox 27"/>
          <p:cNvSpPr txBox="1">
            <a:spLocks noChangeArrowheads="1"/>
          </p:cNvSpPr>
          <p:nvPr/>
        </p:nvSpPr>
        <p:spPr bwMode="auto">
          <a:xfrm>
            <a:off x="7640945" y="6595144"/>
            <a:ext cx="1500188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- 80 ДТП и более</a:t>
            </a:r>
          </a:p>
        </p:txBody>
      </p:sp>
      <p:sp>
        <p:nvSpPr>
          <p:cNvPr id="99" name="TextBox 27"/>
          <p:cNvSpPr txBox="1">
            <a:spLocks noChangeArrowheads="1"/>
          </p:cNvSpPr>
          <p:nvPr/>
        </p:nvSpPr>
        <p:spPr bwMode="auto">
          <a:xfrm>
            <a:off x="7631594" y="6448517"/>
            <a:ext cx="1181100" cy="2635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- 70-79 ДТП</a:t>
            </a:r>
          </a:p>
        </p:txBody>
      </p:sp>
      <p:sp>
        <p:nvSpPr>
          <p:cNvPr id="100" name="Прямоугольник 99"/>
          <p:cNvSpPr/>
          <p:nvPr/>
        </p:nvSpPr>
        <p:spPr bwMode="auto">
          <a:xfrm>
            <a:off x="7451595" y="6508280"/>
            <a:ext cx="180000" cy="144000"/>
          </a:xfrm>
          <a:prstGeom prst="rect">
            <a:avLst/>
          </a:prstGeom>
          <a:solidFill>
            <a:srgbClr val="4C2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pic>
        <p:nvPicPr>
          <p:cNvPr id="90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86" y="6401029"/>
            <a:ext cx="511395" cy="405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" name="TextBox 27"/>
          <p:cNvSpPr txBox="1">
            <a:spLocks noChangeArrowheads="1"/>
          </p:cNvSpPr>
          <p:nvPr/>
        </p:nvSpPr>
        <p:spPr bwMode="auto">
          <a:xfrm>
            <a:off x="623565" y="6376915"/>
            <a:ext cx="1932211" cy="43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pic>
        <p:nvPicPr>
          <p:cNvPr id="62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6" y="4303234"/>
            <a:ext cx="216024" cy="1713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68" r="26484" b="2471"/>
          <a:stretch/>
        </p:blipFill>
        <p:spPr>
          <a:xfrm>
            <a:off x="-17463" y="1398091"/>
            <a:ext cx="3041271" cy="4335165"/>
          </a:xfrm>
          <a:prstGeom prst="rect">
            <a:avLst/>
          </a:prstGeom>
        </p:spPr>
      </p:pic>
      <p:sp>
        <p:nvSpPr>
          <p:cNvPr id="55" name="TextBox 85"/>
          <p:cNvSpPr txBox="1">
            <a:spLocks noChangeArrowheads="1"/>
          </p:cNvSpPr>
          <p:nvPr/>
        </p:nvSpPr>
        <p:spPr bwMode="auto">
          <a:xfrm>
            <a:off x="6081133" y="628650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sz="1100" dirty="0">
                <a:cs typeface="Times New Roman" pitchFamily="18" charset="0"/>
              </a:rPr>
              <a:t>Прогноз возникновения </a:t>
            </a:r>
            <a:r>
              <a:rPr lang="ru-RU" sz="1100" dirty="0" smtClean="0">
                <a:cs typeface="Times New Roman" pitchFamily="18" charset="0"/>
              </a:rPr>
              <a:t>ДТП на </a:t>
            </a:r>
            <a:r>
              <a:rPr lang="ru-RU" sz="1100" dirty="0">
                <a:cs typeface="Times New Roman" pitchFamily="18" charset="0"/>
              </a:rPr>
              <a:t>ответвлении федеральной автодороги М-7 «Волга</a:t>
            </a:r>
            <a:r>
              <a:rPr lang="ru-RU" sz="1100" dirty="0" smtClean="0">
                <a:cs typeface="Times New Roman" pitchFamily="18" charset="0"/>
              </a:rPr>
              <a:t>» «Елабуга-Пермь» на </a:t>
            </a:r>
            <a:r>
              <a:rPr lang="ru-RU" sz="1100" dirty="0">
                <a:cs typeface="Times New Roman" pitchFamily="18" charset="0"/>
              </a:rPr>
              <a:t>территории Удмуртской </a:t>
            </a:r>
            <a:r>
              <a:rPr lang="ru-RU" sz="1100" dirty="0" smtClean="0">
                <a:cs typeface="Times New Roman" pitchFamily="18" charset="0"/>
              </a:rPr>
              <a:t>Республики в </a:t>
            </a:r>
            <a:r>
              <a:rPr lang="ru-RU" sz="1100" dirty="0" smtClean="0">
                <a:solidFill>
                  <a:srgbClr val="000000"/>
                </a:solidFill>
              </a:rPr>
              <a:t>2018 </a:t>
            </a:r>
            <a:r>
              <a:rPr lang="ru-RU" sz="1100" dirty="0" smtClean="0">
                <a:cs typeface="Times New Roman" pitchFamily="18" charset="0"/>
              </a:rPr>
              <a:t>году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56" name="TextBox 85"/>
          <p:cNvSpPr txBox="1">
            <a:spLocks noChangeArrowheads="1"/>
          </p:cNvSpPr>
          <p:nvPr/>
        </p:nvSpPr>
        <p:spPr bwMode="auto">
          <a:xfrm>
            <a:off x="3042537" y="628649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sz="1100" dirty="0" smtClean="0">
                <a:cs typeface="Times New Roman" pitchFamily="18" charset="0"/>
              </a:rPr>
              <a:t>Зарегистрированное количество ДТП на </a:t>
            </a:r>
            <a:r>
              <a:rPr lang="ru-RU" sz="1100" dirty="0">
                <a:cs typeface="Times New Roman" pitchFamily="18" charset="0"/>
              </a:rPr>
              <a:t>ответвлении федеральной автодороги М-7 «Волга</a:t>
            </a:r>
            <a:r>
              <a:rPr lang="ru-RU" sz="1100" dirty="0" smtClean="0">
                <a:cs typeface="Times New Roman" pitchFamily="18" charset="0"/>
              </a:rPr>
              <a:t>» «Елабуга-Пермь» на </a:t>
            </a:r>
            <a:r>
              <a:rPr lang="ru-RU" sz="1100" dirty="0">
                <a:cs typeface="Times New Roman" pitchFamily="18" charset="0"/>
              </a:rPr>
              <a:t>территории Удмуртской </a:t>
            </a:r>
            <a:r>
              <a:rPr lang="ru-RU" sz="1100" dirty="0" smtClean="0">
                <a:cs typeface="Times New Roman" pitchFamily="18" charset="0"/>
              </a:rPr>
              <a:t>Республики в </a:t>
            </a:r>
            <a:r>
              <a:rPr lang="ru-RU" sz="1100" dirty="0" smtClean="0">
                <a:solidFill>
                  <a:srgbClr val="000000"/>
                </a:solidFill>
              </a:rPr>
              <a:t>2017 </a:t>
            </a:r>
            <a:r>
              <a:rPr lang="ru-RU" sz="1100" dirty="0" smtClean="0">
                <a:cs typeface="Times New Roman" pitchFamily="18" charset="0"/>
              </a:rPr>
              <a:t>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57" name="Рисунок 5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66" t="1396" r="35841"/>
          <a:stretch/>
        </p:blipFill>
        <p:spPr>
          <a:xfrm>
            <a:off x="3051363" y="1398090"/>
            <a:ext cx="3023809" cy="4335166"/>
          </a:xfrm>
          <a:prstGeom prst="rect">
            <a:avLst/>
          </a:prstGeom>
        </p:spPr>
      </p:pic>
      <p:pic>
        <p:nvPicPr>
          <p:cNvPr id="58" name="Рисунок 5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71" r="26768" b="2471"/>
          <a:stretch/>
        </p:blipFill>
        <p:spPr>
          <a:xfrm>
            <a:off x="6102537" y="1398091"/>
            <a:ext cx="3042263" cy="4335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4217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4035" name="Rectangle 6"/>
          <p:cNvSpPr>
            <a:spLocks noChangeArrowheads="1"/>
          </p:cNvSpPr>
          <p:nvPr/>
        </p:nvSpPr>
        <p:spPr bwMode="auto">
          <a:xfrm>
            <a:off x="0" y="654050"/>
            <a:ext cx="9144000" cy="687388"/>
          </a:xfrm>
          <a:prstGeom prst="rect">
            <a:avLst/>
          </a:prstGeom>
          <a:solidFill>
            <a:schemeClr val="accent1">
              <a:alpha val="1176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8886" tIns="39444" rIns="78886" bIns="39444" anchor="ctr"/>
          <a:lstStyle/>
          <a:p>
            <a:pPr algn="ctr"/>
            <a:r>
              <a:rPr lang="ru-RU" sz="1400" b="1" dirty="0">
                <a:cs typeface="Times New Roman" pitchFamily="18" charset="0"/>
              </a:rPr>
              <a:t>Прогноз количества возникновения ДТП (с пострадавшими)  на ответвлении ФАД М-7 «Волга» </a:t>
            </a:r>
          </a:p>
          <a:p>
            <a:pPr algn="ctr"/>
            <a:r>
              <a:rPr lang="ru-RU" sz="1400" b="1" dirty="0">
                <a:cs typeface="Times New Roman" pitchFamily="18" charset="0"/>
              </a:rPr>
              <a:t>«Елабуга-Пермь» на территории Удмуртской Республики в </a:t>
            </a:r>
            <a:r>
              <a:rPr lang="ru-RU" sz="1400" b="1" dirty="0" smtClean="0">
                <a:solidFill>
                  <a:srgbClr val="000000"/>
                </a:solidFill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году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0934730"/>
              </p:ext>
            </p:extLst>
          </p:nvPr>
        </p:nvGraphicFramePr>
        <p:xfrm>
          <a:off x="55563" y="1484313"/>
          <a:ext cx="9036049" cy="4681537"/>
        </p:xfrm>
        <a:graphic>
          <a:graphicData uri="http://schemas.openxmlformats.org/drawingml/2006/table">
            <a:tbl>
              <a:tblPr/>
              <a:tblGrid>
                <a:gridCol w="1492101"/>
                <a:gridCol w="1152128"/>
                <a:gridCol w="1224136"/>
                <a:gridCol w="1584176"/>
                <a:gridCol w="1152128"/>
                <a:gridCol w="1224136"/>
                <a:gridCol w="1207244"/>
              </a:tblGrid>
              <a:tr h="1583934"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Муниципальное</a:t>
                      </a:r>
                      <a:r>
                        <a:rPr lang="ru-RU" sz="1400" b="0" i="0" u="none" strike="noStrike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образование</a:t>
                      </a:r>
                      <a:endParaRPr lang="ru-RU" sz="1400" b="0" i="0" u="none" strike="noStrike" dirty="0">
                        <a:effectLst/>
                        <a:latin typeface="+mn-lt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Прогноз возникновения ДТП 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 2017 год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Вероятностная оценка возникновения ДТП в</a:t>
                      </a:r>
                    </a:p>
                    <a:p>
                      <a:pPr marL="0" algn="ct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2017 год</a:t>
                      </a:r>
                      <a:endParaRPr lang="ru-RU" sz="1400" b="0" i="0" u="none" strike="noStrike" dirty="0">
                        <a:effectLst/>
                        <a:latin typeface="+mn-lt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Зарегистрированное</a:t>
                      </a:r>
                      <a:r>
                        <a:rPr lang="ru-RU" sz="1400" b="0" i="0" u="none" strike="noStrike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к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оличество ДТП </a:t>
                      </a: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(с пострадавшими) </a:t>
                      </a: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ответвлении </a:t>
                      </a: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М-7</a:t>
                      </a: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в 2017 год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прогноза</a:t>
                      </a:r>
                      <a:endParaRPr lang="ru-RU" sz="1400" b="0" i="0" u="none" strike="noStrike" dirty="0">
                        <a:effectLst/>
                        <a:latin typeface="+mn-lt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Прогноз возникновения ДТП в 2018 год</a:t>
                      </a:r>
                      <a:endParaRPr lang="ru-RU" sz="1400" b="0" i="0" u="none" strike="noStrike" dirty="0">
                        <a:effectLst/>
                        <a:latin typeface="+mn-lt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Вероятностная оценка возникновения ДТП в 2018 год</a:t>
                      </a:r>
                      <a:endParaRPr lang="ru-RU" sz="1400" b="0" i="0" u="none" strike="noStrike" dirty="0">
                        <a:effectLst/>
                        <a:latin typeface="+mn-lt"/>
                      </a:endParaRPr>
                    </a:p>
                  </a:txBody>
                  <a:tcPr marL="6306" marR="6306" marT="630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687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Алнашский район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96,2%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687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Дебесский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район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100,0%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0,0963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621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Завьяловский район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33,3%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687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Игринский район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71,4%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650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Малопургинский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район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0,0018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85,5%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0,0485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621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Можгинский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район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0,0026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60,5%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0,0634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650">
                <a:tc>
                  <a:txBody>
                    <a:bodyPr/>
                    <a:lstStyle/>
                    <a:p>
                      <a:pPr marL="7200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Якшур-Бодьинский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район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92,9%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0,0777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4110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 dirty="0"/>
              <a:t>Слайд № </a:t>
            </a:r>
            <a:fld id="{B450ADD4-344D-4447-BD83-3E7D2A9DEE7D}" type="slidenum">
              <a:rPr lang="ru-RU" sz="1400"/>
              <a:pPr algn="r" eaLnBrk="1" hangingPunct="1"/>
              <a:t>52</a:t>
            </a:fld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151673133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pic>
        <p:nvPicPr>
          <p:cNvPr id="6147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9" t="8614" r="10924" b="11888"/>
          <a:stretch>
            <a:fillRect/>
          </a:stretch>
        </p:blipFill>
        <p:spPr bwMode="auto">
          <a:xfrm>
            <a:off x="0" y="638994"/>
            <a:ext cx="4527100" cy="62113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2" descr="http://www.funlib.ru/cimg/2014/102315/585976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07" b="83385"/>
          <a:stretch>
            <a:fillRect/>
          </a:stretch>
        </p:blipFill>
        <p:spPr bwMode="auto">
          <a:xfrm rot="1611959">
            <a:off x="172678" y="807572"/>
            <a:ext cx="593211" cy="751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олилиния 3"/>
          <p:cNvSpPr/>
          <p:nvPr/>
        </p:nvSpPr>
        <p:spPr>
          <a:xfrm>
            <a:off x="2587511" y="2787890"/>
            <a:ext cx="1120393" cy="1339435"/>
          </a:xfrm>
          <a:custGeom>
            <a:avLst/>
            <a:gdLst>
              <a:gd name="connsiteX0" fmla="*/ 1532955 w 1532955"/>
              <a:gd name="connsiteY0" fmla="*/ 0 h 1813560"/>
              <a:gd name="connsiteX1" fmla="*/ 793815 w 1532955"/>
              <a:gd name="connsiteY1" fmla="*/ 251460 h 1813560"/>
              <a:gd name="connsiteX2" fmla="*/ 199455 w 1532955"/>
              <a:gd name="connsiteY2" fmla="*/ 350520 h 1813560"/>
              <a:gd name="connsiteX3" fmla="*/ 1335 w 1532955"/>
              <a:gd name="connsiteY3" fmla="*/ 403860 h 1813560"/>
              <a:gd name="connsiteX4" fmla="*/ 275655 w 1532955"/>
              <a:gd name="connsiteY4" fmla="*/ 815340 h 1813560"/>
              <a:gd name="connsiteX5" fmla="*/ 92775 w 1532955"/>
              <a:gd name="connsiteY5" fmla="*/ 1287780 h 1813560"/>
              <a:gd name="connsiteX6" fmla="*/ 191835 w 1532955"/>
              <a:gd name="connsiteY6" fmla="*/ 1706880 h 1813560"/>
              <a:gd name="connsiteX7" fmla="*/ 207075 w 1532955"/>
              <a:gd name="connsiteY7" fmla="*/ 1813560 h 1813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955" h="1813560">
                <a:moveTo>
                  <a:pt x="1532955" y="0"/>
                </a:moveTo>
                <a:cubicBezTo>
                  <a:pt x="1274510" y="96520"/>
                  <a:pt x="1016065" y="193040"/>
                  <a:pt x="793815" y="251460"/>
                </a:cubicBezTo>
                <a:cubicBezTo>
                  <a:pt x="571565" y="309880"/>
                  <a:pt x="331535" y="325120"/>
                  <a:pt x="199455" y="350520"/>
                </a:cubicBezTo>
                <a:cubicBezTo>
                  <a:pt x="67375" y="375920"/>
                  <a:pt x="-11365" y="326390"/>
                  <a:pt x="1335" y="403860"/>
                </a:cubicBezTo>
                <a:cubicBezTo>
                  <a:pt x="14035" y="481330"/>
                  <a:pt x="260415" y="668020"/>
                  <a:pt x="275655" y="815340"/>
                </a:cubicBezTo>
                <a:cubicBezTo>
                  <a:pt x="290895" y="962660"/>
                  <a:pt x="106745" y="1139190"/>
                  <a:pt x="92775" y="1287780"/>
                </a:cubicBezTo>
                <a:cubicBezTo>
                  <a:pt x="78805" y="1436370"/>
                  <a:pt x="172785" y="1619250"/>
                  <a:pt x="191835" y="1706880"/>
                </a:cubicBezTo>
                <a:cubicBezTo>
                  <a:pt x="210885" y="1794510"/>
                  <a:pt x="208980" y="1804035"/>
                  <a:pt x="207075" y="181356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1650504" y="5115267"/>
            <a:ext cx="889485" cy="1265570"/>
          </a:xfrm>
          <a:custGeom>
            <a:avLst/>
            <a:gdLst>
              <a:gd name="connsiteX0" fmla="*/ 1215229 w 1215229"/>
              <a:gd name="connsiteY0" fmla="*/ 0 h 1714500"/>
              <a:gd name="connsiteX1" fmla="*/ 1146649 w 1215229"/>
              <a:gd name="connsiteY1" fmla="*/ 220980 h 1714500"/>
              <a:gd name="connsiteX2" fmla="*/ 1039969 w 1215229"/>
              <a:gd name="connsiteY2" fmla="*/ 548640 h 1714500"/>
              <a:gd name="connsiteX3" fmla="*/ 857089 w 1215229"/>
              <a:gd name="connsiteY3" fmla="*/ 632460 h 1714500"/>
              <a:gd name="connsiteX4" fmla="*/ 704689 w 1215229"/>
              <a:gd name="connsiteY4" fmla="*/ 723900 h 1714500"/>
              <a:gd name="connsiteX5" fmla="*/ 476089 w 1215229"/>
              <a:gd name="connsiteY5" fmla="*/ 678180 h 1714500"/>
              <a:gd name="connsiteX6" fmla="*/ 148429 w 1215229"/>
              <a:gd name="connsiteY6" fmla="*/ 861060 h 1714500"/>
              <a:gd name="connsiteX7" fmla="*/ 3649 w 1215229"/>
              <a:gd name="connsiteY7" fmla="*/ 1043940 h 1714500"/>
              <a:gd name="connsiteX8" fmla="*/ 285589 w 1215229"/>
              <a:gd name="connsiteY8" fmla="*/ 1455420 h 1714500"/>
              <a:gd name="connsiteX9" fmla="*/ 247489 w 1215229"/>
              <a:gd name="connsiteY9" fmla="*/ 1714500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5229" h="1714500">
                <a:moveTo>
                  <a:pt x="1215229" y="0"/>
                </a:moveTo>
                <a:cubicBezTo>
                  <a:pt x="1195544" y="64770"/>
                  <a:pt x="1175859" y="129540"/>
                  <a:pt x="1146649" y="220980"/>
                </a:cubicBezTo>
                <a:cubicBezTo>
                  <a:pt x="1117439" y="312420"/>
                  <a:pt x="1088229" y="480060"/>
                  <a:pt x="1039969" y="548640"/>
                </a:cubicBezTo>
                <a:cubicBezTo>
                  <a:pt x="991709" y="617220"/>
                  <a:pt x="912969" y="603250"/>
                  <a:pt x="857089" y="632460"/>
                </a:cubicBezTo>
                <a:cubicBezTo>
                  <a:pt x="801209" y="661670"/>
                  <a:pt x="768189" y="716280"/>
                  <a:pt x="704689" y="723900"/>
                </a:cubicBezTo>
                <a:cubicBezTo>
                  <a:pt x="641189" y="731520"/>
                  <a:pt x="568799" y="655320"/>
                  <a:pt x="476089" y="678180"/>
                </a:cubicBezTo>
                <a:cubicBezTo>
                  <a:pt x="383379" y="701040"/>
                  <a:pt x="227169" y="800100"/>
                  <a:pt x="148429" y="861060"/>
                </a:cubicBezTo>
                <a:cubicBezTo>
                  <a:pt x="69689" y="922020"/>
                  <a:pt x="-19211" y="944880"/>
                  <a:pt x="3649" y="1043940"/>
                </a:cubicBezTo>
                <a:cubicBezTo>
                  <a:pt x="26509" y="1143000"/>
                  <a:pt x="244949" y="1343660"/>
                  <a:pt x="285589" y="1455420"/>
                </a:cubicBezTo>
                <a:cubicBezTo>
                  <a:pt x="326229" y="1567180"/>
                  <a:pt x="286859" y="1640840"/>
                  <a:pt x="247489" y="171450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153" name="TextBox 4"/>
          <p:cNvSpPr txBox="1">
            <a:spLocks noChangeArrowheads="1"/>
          </p:cNvSpPr>
          <p:nvPr/>
        </p:nvSpPr>
        <p:spPr bwMode="auto">
          <a:xfrm rot="16200000">
            <a:off x="3515415" y="3670419"/>
            <a:ext cx="1442847" cy="271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000">
                <a:cs typeface="Times New Roman" pitchFamily="18" charset="0"/>
              </a:rPr>
              <a:t>Пермский край</a:t>
            </a:r>
          </a:p>
        </p:txBody>
      </p:sp>
      <p:sp>
        <p:nvSpPr>
          <p:cNvPr id="87" name="TextBox 4"/>
          <p:cNvSpPr txBox="1">
            <a:spLocks noChangeArrowheads="1"/>
          </p:cNvSpPr>
          <p:nvPr/>
        </p:nvSpPr>
        <p:spPr bwMode="auto">
          <a:xfrm>
            <a:off x="3208274" y="2780928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grpSp>
        <p:nvGrpSpPr>
          <p:cNvPr id="6155" name="Группа 88"/>
          <p:cNvGrpSpPr>
            <a:grpSpLocks/>
          </p:cNvGrpSpPr>
          <p:nvPr/>
        </p:nvGrpSpPr>
        <p:grpSpPr bwMode="auto">
          <a:xfrm>
            <a:off x="2730244" y="2651431"/>
            <a:ext cx="593532" cy="605700"/>
            <a:chOff x="2332464" y="5253588"/>
            <a:chExt cx="811866" cy="819947"/>
          </a:xfrm>
        </p:grpSpPr>
        <p:grpSp>
          <p:nvGrpSpPr>
            <p:cNvPr id="6225" name="Группа 89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92" name="Блок-схема: процесс 91"/>
              <p:cNvSpPr/>
              <p:nvPr/>
            </p:nvSpPr>
            <p:spPr>
              <a:xfrm>
                <a:off x="2332464" y="5271365"/>
                <a:ext cx="725118" cy="362198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93" name="Прямая соединительная линия 92"/>
              <p:cNvCxnSpPr/>
              <p:nvPr/>
            </p:nvCxnSpPr>
            <p:spPr>
              <a:xfrm flipH="1" flipV="1">
                <a:off x="2332464" y="5366913"/>
                <a:ext cx="0" cy="70662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229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30" name="TextBox 94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 dirty="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 dirty="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226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96" name="Овал 95"/>
          <p:cNvSpPr/>
          <p:nvPr/>
        </p:nvSpPr>
        <p:spPr>
          <a:xfrm>
            <a:off x="3067144" y="3045115"/>
            <a:ext cx="156107" cy="155939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98" name="Овал 97"/>
          <p:cNvSpPr/>
          <p:nvPr/>
        </p:nvSpPr>
        <p:spPr>
          <a:xfrm>
            <a:off x="2320463" y="3559159"/>
            <a:ext cx="154481" cy="157581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99" name="Овал 98"/>
          <p:cNvSpPr/>
          <p:nvPr/>
        </p:nvSpPr>
        <p:spPr>
          <a:xfrm>
            <a:off x="2476570" y="3933056"/>
            <a:ext cx="156107" cy="155940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0" name="Овал 99"/>
          <p:cNvSpPr/>
          <p:nvPr/>
        </p:nvSpPr>
        <p:spPr>
          <a:xfrm>
            <a:off x="2450552" y="5090646"/>
            <a:ext cx="156107" cy="157581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1" name="Овал 100"/>
          <p:cNvSpPr/>
          <p:nvPr/>
        </p:nvSpPr>
        <p:spPr>
          <a:xfrm>
            <a:off x="2297698" y="5417297"/>
            <a:ext cx="156107" cy="157581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2" name="Овал 101"/>
          <p:cNvSpPr/>
          <p:nvPr/>
        </p:nvSpPr>
        <p:spPr>
          <a:xfrm>
            <a:off x="1650504" y="5670082"/>
            <a:ext cx="156107" cy="155940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3" name="Овал 102"/>
          <p:cNvSpPr/>
          <p:nvPr/>
        </p:nvSpPr>
        <p:spPr>
          <a:xfrm>
            <a:off x="1806611" y="6224897"/>
            <a:ext cx="154481" cy="155940"/>
          </a:xfrm>
          <a:prstGeom prst="ellipse">
            <a:avLst/>
          </a:prstGeom>
          <a:solidFill>
            <a:schemeClr val="tx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163" name="TextBox 4"/>
          <p:cNvSpPr txBox="1">
            <a:spLocks noChangeArrowheads="1"/>
          </p:cNvSpPr>
          <p:nvPr/>
        </p:nvSpPr>
        <p:spPr bwMode="auto">
          <a:xfrm>
            <a:off x="2668452" y="3516481"/>
            <a:ext cx="819561" cy="290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317 км.</a:t>
            </a:r>
          </a:p>
        </p:txBody>
      </p:sp>
      <p:sp>
        <p:nvSpPr>
          <p:cNvPr id="6164" name="TextBox 4"/>
          <p:cNvSpPr txBox="1">
            <a:spLocks noChangeArrowheads="1"/>
          </p:cNvSpPr>
          <p:nvPr/>
        </p:nvSpPr>
        <p:spPr bwMode="auto">
          <a:xfrm>
            <a:off x="1992282" y="3263431"/>
            <a:ext cx="819561" cy="290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267 км.</a:t>
            </a:r>
          </a:p>
        </p:txBody>
      </p:sp>
      <p:sp>
        <p:nvSpPr>
          <p:cNvPr id="106" name="TextBox 4"/>
          <p:cNvSpPr txBox="1">
            <a:spLocks noChangeArrowheads="1"/>
          </p:cNvSpPr>
          <p:nvPr/>
        </p:nvSpPr>
        <p:spPr bwMode="auto">
          <a:xfrm>
            <a:off x="2184836" y="2918865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6</a:t>
            </a:r>
          </a:p>
        </p:txBody>
      </p:sp>
      <p:sp>
        <p:nvSpPr>
          <p:cNvPr id="6166" name="TextBox 4"/>
          <p:cNvSpPr txBox="1">
            <a:spLocks noChangeArrowheads="1"/>
          </p:cNvSpPr>
          <p:nvPr/>
        </p:nvSpPr>
        <p:spPr bwMode="auto">
          <a:xfrm>
            <a:off x="2026431" y="3742737"/>
            <a:ext cx="819561" cy="290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219 км.</a:t>
            </a:r>
          </a:p>
        </p:txBody>
      </p:sp>
      <p:sp>
        <p:nvSpPr>
          <p:cNvPr id="108" name="TextBox 4"/>
          <p:cNvSpPr txBox="1">
            <a:spLocks noChangeArrowheads="1"/>
          </p:cNvSpPr>
          <p:nvPr/>
        </p:nvSpPr>
        <p:spPr bwMode="auto">
          <a:xfrm>
            <a:off x="2708563" y="3610239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5</a:t>
            </a:r>
          </a:p>
        </p:txBody>
      </p:sp>
      <p:sp>
        <p:nvSpPr>
          <p:cNvPr id="109" name="TextBox 4"/>
          <p:cNvSpPr txBox="1">
            <a:spLocks noChangeArrowheads="1"/>
          </p:cNvSpPr>
          <p:nvPr/>
        </p:nvSpPr>
        <p:spPr bwMode="auto">
          <a:xfrm>
            <a:off x="2545422" y="4819268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4</a:t>
            </a:r>
          </a:p>
        </p:txBody>
      </p:sp>
      <p:sp>
        <p:nvSpPr>
          <p:cNvPr id="6169" name="TextBox 4"/>
          <p:cNvSpPr txBox="1">
            <a:spLocks noChangeArrowheads="1"/>
          </p:cNvSpPr>
          <p:nvPr/>
        </p:nvSpPr>
        <p:spPr bwMode="auto">
          <a:xfrm>
            <a:off x="2447300" y="5198984"/>
            <a:ext cx="819561" cy="290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164 км.</a:t>
            </a:r>
          </a:p>
        </p:txBody>
      </p:sp>
      <p:sp>
        <p:nvSpPr>
          <p:cNvPr id="6170" name="TextBox 4"/>
          <p:cNvSpPr txBox="1">
            <a:spLocks noChangeArrowheads="1"/>
          </p:cNvSpPr>
          <p:nvPr/>
        </p:nvSpPr>
        <p:spPr bwMode="auto">
          <a:xfrm>
            <a:off x="1686279" y="5304036"/>
            <a:ext cx="817936" cy="290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137 км.</a:t>
            </a:r>
          </a:p>
        </p:txBody>
      </p:sp>
      <p:sp>
        <p:nvSpPr>
          <p:cNvPr id="112" name="TextBox 4"/>
          <p:cNvSpPr txBox="1">
            <a:spLocks noChangeArrowheads="1"/>
          </p:cNvSpPr>
          <p:nvPr/>
        </p:nvSpPr>
        <p:spPr bwMode="auto">
          <a:xfrm>
            <a:off x="1949081" y="4978815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sp>
        <p:nvSpPr>
          <p:cNvPr id="6172" name="TextBox 4"/>
          <p:cNvSpPr txBox="1">
            <a:spLocks noChangeArrowheads="1"/>
          </p:cNvSpPr>
          <p:nvPr/>
        </p:nvSpPr>
        <p:spPr bwMode="auto">
          <a:xfrm>
            <a:off x="1024451" y="5624121"/>
            <a:ext cx="819561" cy="290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82 км.</a:t>
            </a:r>
          </a:p>
        </p:txBody>
      </p:sp>
      <p:sp>
        <p:nvSpPr>
          <p:cNvPr id="114" name="TextBox 4"/>
          <p:cNvSpPr txBox="1">
            <a:spLocks noChangeArrowheads="1"/>
          </p:cNvSpPr>
          <p:nvPr/>
        </p:nvSpPr>
        <p:spPr bwMode="auto">
          <a:xfrm>
            <a:off x="1316858" y="5271511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</a:p>
        </p:txBody>
      </p:sp>
      <p:sp>
        <p:nvSpPr>
          <p:cNvPr id="6174" name="TextBox 4"/>
          <p:cNvSpPr txBox="1">
            <a:spLocks noChangeArrowheads="1"/>
          </p:cNvSpPr>
          <p:nvPr/>
        </p:nvSpPr>
        <p:spPr bwMode="auto">
          <a:xfrm>
            <a:off x="1235846" y="6262653"/>
            <a:ext cx="817935" cy="2905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b="1">
                <a:solidFill>
                  <a:srgbClr val="FF0000"/>
                </a:solidFill>
                <a:cs typeface="Times New Roman" pitchFamily="18" charset="0"/>
              </a:rPr>
              <a:t>50 км.</a:t>
            </a:r>
          </a:p>
        </p:txBody>
      </p:sp>
      <p:sp>
        <p:nvSpPr>
          <p:cNvPr id="116" name="TextBox 4"/>
          <p:cNvSpPr txBox="1">
            <a:spLocks noChangeArrowheads="1"/>
          </p:cNvSpPr>
          <p:nvPr/>
        </p:nvSpPr>
        <p:spPr bwMode="auto">
          <a:xfrm>
            <a:off x="1524473" y="5909703"/>
            <a:ext cx="319239" cy="558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10462" tIns="55231" rIns="110462" bIns="55231">
            <a:spAutoFit/>
          </a:bodyPr>
          <a:lstStyle>
            <a:lvl1pPr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6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grpSp>
        <p:nvGrpSpPr>
          <p:cNvPr id="6176" name="Группа 116"/>
          <p:cNvGrpSpPr>
            <a:grpSpLocks/>
          </p:cNvGrpSpPr>
          <p:nvPr/>
        </p:nvGrpSpPr>
        <p:grpSpPr bwMode="auto">
          <a:xfrm>
            <a:off x="1565947" y="3335921"/>
            <a:ext cx="593532" cy="605701"/>
            <a:chOff x="2332464" y="5253588"/>
            <a:chExt cx="811866" cy="819947"/>
          </a:xfrm>
        </p:grpSpPr>
        <p:grpSp>
          <p:nvGrpSpPr>
            <p:cNvPr id="6219" name="Группа 117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20" name="Блок-схема: процесс 119"/>
              <p:cNvSpPr/>
              <p:nvPr/>
            </p:nvSpPr>
            <p:spPr>
              <a:xfrm>
                <a:off x="2332464" y="5271365"/>
                <a:ext cx="725118" cy="362199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21" name="Прямая соединительная линия 120"/>
              <p:cNvCxnSpPr/>
              <p:nvPr/>
            </p:nvCxnSpPr>
            <p:spPr>
              <a:xfrm flipH="1" flipV="1">
                <a:off x="2332464" y="5366915"/>
                <a:ext cx="0" cy="70662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223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24" name="TextBox 122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220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6177" name="Группа 123"/>
          <p:cNvGrpSpPr>
            <a:grpSpLocks/>
          </p:cNvGrpSpPr>
          <p:nvPr/>
        </p:nvGrpSpPr>
        <p:grpSpPr bwMode="auto">
          <a:xfrm>
            <a:off x="2897734" y="3995788"/>
            <a:ext cx="593531" cy="605701"/>
            <a:chOff x="2332464" y="5253588"/>
            <a:chExt cx="811866" cy="819947"/>
          </a:xfrm>
        </p:grpSpPr>
        <p:grpSp>
          <p:nvGrpSpPr>
            <p:cNvPr id="6213" name="Группа 124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27" name="Блок-схема: процесс 126"/>
              <p:cNvSpPr/>
              <p:nvPr/>
            </p:nvSpPr>
            <p:spPr>
              <a:xfrm>
                <a:off x="2332464" y="5271365"/>
                <a:ext cx="725119" cy="362199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28" name="Прямая соединительная линия 127"/>
              <p:cNvCxnSpPr/>
              <p:nvPr/>
            </p:nvCxnSpPr>
            <p:spPr>
              <a:xfrm flipH="1" flipV="1">
                <a:off x="2332464" y="5366915"/>
                <a:ext cx="0" cy="70662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217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18" name="TextBox 129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214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6178" name="Группа 130"/>
          <p:cNvGrpSpPr>
            <a:grpSpLocks/>
          </p:cNvGrpSpPr>
          <p:nvPr/>
        </p:nvGrpSpPr>
        <p:grpSpPr bwMode="auto">
          <a:xfrm>
            <a:off x="2792036" y="4665506"/>
            <a:ext cx="593532" cy="605701"/>
            <a:chOff x="2332464" y="5253588"/>
            <a:chExt cx="811866" cy="819947"/>
          </a:xfrm>
        </p:grpSpPr>
        <p:grpSp>
          <p:nvGrpSpPr>
            <p:cNvPr id="6207" name="Группа 131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34" name="Блок-схема: процесс 133"/>
              <p:cNvSpPr/>
              <p:nvPr/>
            </p:nvSpPr>
            <p:spPr>
              <a:xfrm>
                <a:off x="2332464" y="5271365"/>
                <a:ext cx="725118" cy="362199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35" name="Прямая соединительная линия 134"/>
              <p:cNvCxnSpPr/>
              <p:nvPr/>
            </p:nvCxnSpPr>
            <p:spPr>
              <a:xfrm flipH="1" flipV="1">
                <a:off x="2332464" y="5366915"/>
                <a:ext cx="0" cy="70662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211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12" name="TextBox 136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208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6179" name="Группа 137"/>
          <p:cNvGrpSpPr>
            <a:grpSpLocks/>
          </p:cNvGrpSpPr>
          <p:nvPr/>
        </p:nvGrpSpPr>
        <p:grpSpPr bwMode="auto">
          <a:xfrm>
            <a:off x="1513911" y="4772202"/>
            <a:ext cx="593532" cy="605700"/>
            <a:chOff x="2332464" y="5253588"/>
            <a:chExt cx="811866" cy="819947"/>
          </a:xfrm>
        </p:grpSpPr>
        <p:grpSp>
          <p:nvGrpSpPr>
            <p:cNvPr id="6201" name="Группа 138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41" name="Блок-схема: процесс 140"/>
              <p:cNvSpPr/>
              <p:nvPr/>
            </p:nvSpPr>
            <p:spPr>
              <a:xfrm>
                <a:off x="2332464" y="5271365"/>
                <a:ext cx="725118" cy="362198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42" name="Прямая соединительная линия 141"/>
              <p:cNvCxnSpPr/>
              <p:nvPr/>
            </p:nvCxnSpPr>
            <p:spPr>
              <a:xfrm flipH="1" flipV="1">
                <a:off x="2332464" y="5366913"/>
                <a:ext cx="0" cy="70662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205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06" name="TextBox 143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202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6180" name="Группа 144"/>
          <p:cNvGrpSpPr>
            <a:grpSpLocks/>
          </p:cNvGrpSpPr>
          <p:nvPr/>
        </p:nvGrpSpPr>
        <p:grpSpPr bwMode="auto">
          <a:xfrm>
            <a:off x="827691" y="5111984"/>
            <a:ext cx="595158" cy="605701"/>
            <a:chOff x="2332464" y="5253588"/>
            <a:chExt cx="811866" cy="819947"/>
          </a:xfrm>
        </p:grpSpPr>
        <p:grpSp>
          <p:nvGrpSpPr>
            <p:cNvPr id="6195" name="Группа 145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48" name="Блок-схема: процесс 147"/>
              <p:cNvSpPr/>
              <p:nvPr/>
            </p:nvSpPr>
            <p:spPr>
              <a:xfrm>
                <a:off x="2332464" y="5271365"/>
                <a:ext cx="725356" cy="362199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49" name="Прямая соединительная линия 148"/>
              <p:cNvCxnSpPr/>
              <p:nvPr/>
            </p:nvCxnSpPr>
            <p:spPr>
              <a:xfrm flipH="1" flipV="1">
                <a:off x="2332464" y="5366915"/>
                <a:ext cx="0" cy="70662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199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00" name="TextBox 150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 dirty="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 dirty="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196" name="Picture 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6181" name="Группа 151"/>
          <p:cNvGrpSpPr>
            <a:grpSpLocks/>
          </p:cNvGrpSpPr>
          <p:nvPr/>
        </p:nvGrpSpPr>
        <p:grpSpPr bwMode="auto">
          <a:xfrm>
            <a:off x="881353" y="5995092"/>
            <a:ext cx="593531" cy="605701"/>
            <a:chOff x="2332464" y="5253588"/>
            <a:chExt cx="811866" cy="819947"/>
          </a:xfrm>
        </p:grpSpPr>
        <p:grpSp>
          <p:nvGrpSpPr>
            <p:cNvPr id="6189" name="Группа 152"/>
            <p:cNvGrpSpPr>
              <a:grpSpLocks/>
            </p:cNvGrpSpPr>
            <p:nvPr/>
          </p:nvGrpSpPr>
          <p:grpSpPr bwMode="auto">
            <a:xfrm>
              <a:off x="2332464" y="5253588"/>
              <a:ext cx="811866" cy="819947"/>
              <a:chOff x="2332464" y="5253588"/>
              <a:chExt cx="811866" cy="819947"/>
            </a:xfrm>
          </p:grpSpPr>
          <p:sp>
            <p:nvSpPr>
              <p:cNvPr id="155" name="Блок-схема: процесс 154"/>
              <p:cNvSpPr/>
              <p:nvPr/>
            </p:nvSpPr>
            <p:spPr>
              <a:xfrm>
                <a:off x="2332464" y="5271365"/>
                <a:ext cx="725119" cy="362199"/>
              </a:xfrm>
              <a:prstGeom prst="flowChartProcess">
                <a:avLst/>
              </a:prstGeom>
              <a:solidFill>
                <a:srgbClr val="FFFF00">
                  <a:alpha val="45000"/>
                </a:srgb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>
                  <a:defRPr/>
                </a:pPr>
                <a:endParaRPr lang="ru-RU"/>
              </a:p>
            </p:txBody>
          </p:sp>
          <p:cxnSp>
            <p:nvCxnSpPr>
              <p:cNvPr id="156" name="Прямая соединительная линия 155"/>
              <p:cNvCxnSpPr/>
              <p:nvPr/>
            </p:nvCxnSpPr>
            <p:spPr>
              <a:xfrm flipH="1" flipV="1">
                <a:off x="2332464" y="5366915"/>
                <a:ext cx="0" cy="70662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6193" name="Picture 13" descr="http://demiart.ru/forum/journal_uploads4/j97211_1328760549.jpg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57642" y="5275568"/>
                <a:ext cx="228200" cy="314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94" name="TextBox 157"/>
              <p:cNvSpPr txBox="1">
                <a:spLocks noChangeArrowheads="1"/>
              </p:cNvSpPr>
              <p:nvPr/>
            </p:nvSpPr>
            <p:spPr bwMode="auto">
              <a:xfrm>
                <a:off x="2539463" y="5253588"/>
                <a:ext cx="604867" cy="504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8016" tIns="64008" rIns="128016" bIns="64008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Пункт</a:t>
                </a:r>
              </a:p>
              <a:p>
                <a:pPr algn="ctr" eaLnBrk="1" hangingPunct="1"/>
                <a:r>
                  <a:rPr lang="ru-RU" sz="500">
                    <a:solidFill>
                      <a:srgbClr val="FF0000"/>
                    </a:solidFill>
                    <a:cs typeface="Times New Roman" pitchFamily="18" charset="0"/>
                  </a:rPr>
                  <a:t>обогрева</a:t>
                </a:r>
              </a:p>
            </p:txBody>
          </p:sp>
        </p:grpSp>
        <p:pic>
          <p:nvPicPr>
            <p:cNvPr id="6190" name="Picture 1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204" y="5700490"/>
              <a:ext cx="548622" cy="3686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6182" name="TextBox 4"/>
          <p:cNvSpPr txBox="1">
            <a:spLocks noChangeArrowheads="1"/>
          </p:cNvSpPr>
          <p:nvPr/>
        </p:nvSpPr>
        <p:spPr bwMode="auto">
          <a:xfrm>
            <a:off x="3634364" y="6379195"/>
            <a:ext cx="1723679" cy="275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000">
                <a:cs typeface="Times New Roman" pitchFamily="18" charset="0"/>
              </a:rPr>
              <a:t>Республика Башкортостан</a:t>
            </a:r>
          </a:p>
        </p:txBody>
      </p:sp>
      <p:sp>
        <p:nvSpPr>
          <p:cNvPr id="6183" name="TextBox 4"/>
          <p:cNvSpPr txBox="1">
            <a:spLocks noChangeArrowheads="1"/>
          </p:cNvSpPr>
          <p:nvPr/>
        </p:nvSpPr>
        <p:spPr bwMode="auto">
          <a:xfrm>
            <a:off x="369127" y="6707488"/>
            <a:ext cx="1722055" cy="27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000">
                <a:cs typeface="Times New Roman" pitchFamily="18" charset="0"/>
              </a:rPr>
              <a:t>Республика Татарстан</a:t>
            </a:r>
          </a:p>
        </p:txBody>
      </p:sp>
      <p:sp>
        <p:nvSpPr>
          <p:cNvPr id="6184" name="TextBox 4"/>
          <p:cNvSpPr txBox="1">
            <a:spLocks noChangeArrowheads="1"/>
          </p:cNvSpPr>
          <p:nvPr/>
        </p:nvSpPr>
        <p:spPr bwMode="auto">
          <a:xfrm rot="16200000">
            <a:off x="-584823" y="3782860"/>
            <a:ext cx="1441206" cy="271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000">
                <a:cs typeface="Times New Roman" pitchFamily="18" charset="0"/>
              </a:rPr>
              <a:t>Кировская область</a:t>
            </a:r>
          </a:p>
        </p:txBody>
      </p:sp>
      <p:sp>
        <p:nvSpPr>
          <p:cNvPr id="6185" name="TextBox 4"/>
          <p:cNvSpPr txBox="1">
            <a:spLocks noChangeArrowheads="1"/>
          </p:cNvSpPr>
          <p:nvPr/>
        </p:nvSpPr>
        <p:spPr bwMode="auto">
          <a:xfrm>
            <a:off x="684593" y="1592684"/>
            <a:ext cx="1427728" cy="275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000">
                <a:cs typeface="Times New Roman" pitchFamily="18" charset="0"/>
              </a:rPr>
              <a:t>Кировская область</a:t>
            </a:r>
          </a:p>
        </p:txBody>
      </p:sp>
      <p:sp>
        <p:nvSpPr>
          <p:cNvPr id="6186" name="TextBox 4"/>
          <p:cNvSpPr txBox="1">
            <a:spLocks noChangeArrowheads="1"/>
          </p:cNvSpPr>
          <p:nvPr/>
        </p:nvSpPr>
        <p:spPr bwMode="auto">
          <a:xfrm>
            <a:off x="3497769" y="3092984"/>
            <a:ext cx="663454" cy="37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>
                <a:solidFill>
                  <a:srgbClr val="FF0000"/>
                </a:solidFill>
                <a:cs typeface="Times New Roman" pitchFamily="18" charset="0"/>
              </a:rPr>
              <a:t>М 7</a:t>
            </a:r>
          </a:p>
        </p:txBody>
      </p:sp>
      <p:sp>
        <p:nvSpPr>
          <p:cNvPr id="6187" name="TextBox 4"/>
          <p:cNvSpPr txBox="1">
            <a:spLocks noChangeArrowheads="1"/>
          </p:cNvSpPr>
          <p:nvPr/>
        </p:nvSpPr>
        <p:spPr bwMode="auto">
          <a:xfrm>
            <a:off x="1653756" y="6494099"/>
            <a:ext cx="663454" cy="37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1" rIns="110462" bIns="55231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>
                <a:solidFill>
                  <a:srgbClr val="FF0000"/>
                </a:solidFill>
                <a:cs typeface="Times New Roman" pitchFamily="18" charset="0"/>
              </a:rPr>
              <a:t>М 7</a:t>
            </a:r>
          </a:p>
        </p:txBody>
      </p:sp>
      <p:sp>
        <p:nvSpPr>
          <p:cNvPr id="86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 dirty="0"/>
              <a:t>Слайд № </a:t>
            </a:r>
            <a:fld id="{B450ADD4-344D-4447-BD83-3E7D2A9DEE7D}" type="slidenum">
              <a:rPr lang="ru-RU" sz="1400"/>
              <a:pPr algn="r" eaLnBrk="1" hangingPunct="1"/>
              <a:t>53</a:t>
            </a:fld>
            <a:endParaRPr lang="ru-RU" sz="1400" dirty="0"/>
          </a:p>
        </p:txBody>
      </p:sp>
      <p:grpSp>
        <p:nvGrpSpPr>
          <p:cNvPr id="3" name="Группа 2"/>
          <p:cNvGrpSpPr/>
          <p:nvPr/>
        </p:nvGrpSpPr>
        <p:grpSpPr>
          <a:xfrm>
            <a:off x="6627500" y="5537424"/>
            <a:ext cx="2516500" cy="1292578"/>
            <a:chOff x="5997961" y="4420332"/>
            <a:chExt cx="2516500" cy="1292578"/>
          </a:xfrm>
        </p:grpSpPr>
        <p:grpSp>
          <p:nvGrpSpPr>
            <p:cNvPr id="95" name="Группа 1"/>
            <p:cNvGrpSpPr>
              <a:grpSpLocks/>
            </p:cNvGrpSpPr>
            <p:nvPr/>
          </p:nvGrpSpPr>
          <p:grpSpPr bwMode="auto">
            <a:xfrm>
              <a:off x="5997961" y="4420332"/>
              <a:ext cx="2516500" cy="1292578"/>
              <a:chOff x="6512528" y="3891047"/>
              <a:chExt cx="4480119" cy="1402493"/>
            </a:xfrm>
          </p:grpSpPr>
          <p:grpSp>
            <p:nvGrpSpPr>
              <p:cNvPr id="145" name="Группа 3"/>
              <p:cNvGrpSpPr>
                <a:grpSpLocks/>
              </p:cNvGrpSpPr>
              <p:nvPr/>
            </p:nvGrpSpPr>
            <p:grpSpPr bwMode="auto">
              <a:xfrm>
                <a:off x="6512528" y="3891047"/>
                <a:ext cx="4480119" cy="1402493"/>
                <a:chOff x="6512528" y="3891047"/>
                <a:chExt cx="4480119" cy="1402493"/>
              </a:xfrm>
            </p:grpSpPr>
            <p:grpSp>
              <p:nvGrpSpPr>
                <p:cNvPr id="150" name="Группа 44"/>
                <p:cNvGrpSpPr>
                  <a:grpSpLocks/>
                </p:cNvGrpSpPr>
                <p:nvPr/>
              </p:nvGrpSpPr>
              <p:grpSpPr bwMode="auto">
                <a:xfrm>
                  <a:off x="6512528" y="3891047"/>
                  <a:ext cx="4480119" cy="1402493"/>
                  <a:chOff x="6512966" y="3986445"/>
                  <a:chExt cx="4480119" cy="1357397"/>
                </a:xfrm>
              </p:grpSpPr>
              <p:sp>
                <p:nvSpPr>
                  <p:cNvPr id="154" name="Rectangle 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512966" y="4009361"/>
                    <a:ext cx="4480119" cy="133448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none" lIns="127487" tIns="63746" rIns="127487" bIns="63746" anchor="ctr"/>
                  <a:lstStyle/>
                  <a:p>
                    <a:pPr defTabSz="1268413">
                      <a:defRPr/>
                    </a:pPr>
                    <a:r>
                      <a:rPr lang="ru-RU" sz="1100" dirty="0">
                        <a:latin typeface="+mn-lt"/>
                      </a:rPr>
                      <a:t>     </a:t>
                    </a:r>
                  </a:p>
                  <a:p>
                    <a:pPr defTabSz="1268413">
                      <a:defRPr/>
                    </a:pPr>
                    <a:r>
                      <a:rPr lang="ru-RU" sz="1100" dirty="0">
                        <a:latin typeface="+mn-lt"/>
                      </a:rPr>
                      <a:t>   </a:t>
                    </a:r>
                  </a:p>
                  <a:p>
                    <a:pPr defTabSz="1268413">
                      <a:defRPr/>
                    </a:pPr>
                    <a:endParaRPr lang="ru-RU" sz="1100" dirty="0">
                      <a:latin typeface="+mn-lt"/>
                    </a:endParaRPr>
                  </a:p>
                </p:txBody>
              </p:sp>
              <p:sp>
                <p:nvSpPr>
                  <p:cNvPr id="157" name="Text Box 4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535054" y="3986445"/>
                    <a:ext cx="4458031" cy="286184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square" lIns="102156" tIns="51121" rIns="102156" bIns="51121" anchor="ctr">
                    <a:spAutoFit/>
                  </a:bodyPr>
                  <a:lstStyle>
                    <a:lvl1pPr defTabSz="6413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1pPr>
                    <a:lvl2pPr marL="742950" indent="-285750" defTabSz="6413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2pPr>
                    <a:lvl3pPr marL="11430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3pPr>
                    <a:lvl4pPr marL="16002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4pPr>
                    <a:lvl5pPr marL="20574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5pPr>
                    <a:lvl6pPr marL="25146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6pPr>
                    <a:lvl7pPr marL="29718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7pPr>
                    <a:lvl8pPr marL="34290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8pPr>
                    <a:lvl9pPr marL="38862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defRPr/>
                    </a:pPr>
                    <a:r>
                      <a:rPr lang="ru-RU" sz="1100" dirty="0" smtClean="0">
                        <a:latin typeface="+mn-lt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160" name="TextBox 2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38308" y="4638784"/>
                    <a:ext cx="3117611" cy="3053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/>
                </p:spPr>
                <p:txBody>
                  <a:bodyPr wrap="squar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</a:defRPr>
                    </a:lvl9pPr>
                  </a:lstStyle>
                  <a:p>
                    <a:pPr eaLnBrk="1" hangingPunct="1">
                      <a:defRPr/>
                    </a:pPr>
                    <a:r>
                      <a:rPr lang="ru-RU" sz="1100" dirty="0" smtClean="0">
                        <a:latin typeface="+mn-lt"/>
                      </a:rPr>
                      <a:t>- Федеральные дороги</a:t>
                    </a:r>
                  </a:p>
                </p:txBody>
              </p:sp>
            </p:grpSp>
            <p:sp>
              <p:nvSpPr>
                <p:cNvPr id="153" name="Минус 152"/>
                <p:cNvSpPr/>
                <p:nvPr/>
              </p:nvSpPr>
              <p:spPr>
                <a:xfrm>
                  <a:off x="6699855" y="4625401"/>
                  <a:ext cx="458645" cy="163555"/>
                </a:xfrm>
                <a:prstGeom prst="mathMinus">
                  <a:avLst/>
                </a:prstGeom>
                <a:solidFill>
                  <a:srgbClr val="FF66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100"/>
                </a:p>
              </p:txBody>
            </p:sp>
          </p:grpSp>
          <p:sp>
            <p:nvSpPr>
              <p:cNvPr id="146" name="Oval 63"/>
              <p:cNvSpPr>
                <a:spLocks noChangeArrowheads="1"/>
              </p:cNvSpPr>
              <p:nvPr/>
            </p:nvSpPr>
            <p:spPr bwMode="auto">
              <a:xfrm>
                <a:off x="6745879" y="4312583"/>
                <a:ext cx="336445" cy="154027"/>
              </a:xfrm>
              <a:prstGeom prst="ellipse">
                <a:avLst/>
              </a:prstGeom>
              <a:solidFill>
                <a:srgbClr val="FF0000">
                  <a:alpha val="50195"/>
                </a:srgbClr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91249" tIns="45624" rIns="91249" bIns="45624" anchor="ctr"/>
              <a:lstStyle/>
              <a:p>
                <a:pPr defTabSz="908050">
                  <a:defRPr/>
                </a:pPr>
                <a:endParaRPr lang="ru-RU" sz="1100">
                  <a:solidFill>
                    <a:srgbClr val="FFFFFF"/>
                  </a:solidFill>
                  <a:latin typeface="+mn-lt"/>
                </a:endParaRPr>
              </a:p>
            </p:txBody>
          </p:sp>
          <p:sp>
            <p:nvSpPr>
              <p:cNvPr id="147" name="TextBox 27"/>
              <p:cNvSpPr txBox="1">
                <a:spLocks noChangeArrowheads="1"/>
              </p:cNvSpPr>
              <p:nvPr/>
            </p:nvSpPr>
            <p:spPr bwMode="auto">
              <a:xfrm>
                <a:off x="7115652" y="4242715"/>
                <a:ext cx="3652612" cy="315453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ru-RU" sz="1100" dirty="0" smtClean="0">
                    <a:latin typeface="+mn-lt"/>
                  </a:rPr>
                  <a:t>- Опасный участок</a:t>
                </a:r>
              </a:p>
            </p:txBody>
          </p:sp>
        </p:grpSp>
        <p:sp>
          <p:nvSpPr>
            <p:cNvPr id="162" name="Овал 161"/>
            <p:cNvSpPr/>
            <p:nvPr/>
          </p:nvSpPr>
          <p:spPr>
            <a:xfrm>
              <a:off x="6172152" y="5368454"/>
              <a:ext cx="156107" cy="155939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9" tIns="45715" rIns="91429" bIns="45715"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64" name="TextBox 27"/>
            <p:cNvSpPr txBox="1">
              <a:spLocks noChangeArrowheads="1"/>
            </p:cNvSpPr>
            <p:nvPr/>
          </p:nvSpPr>
          <p:spPr bwMode="auto">
            <a:xfrm>
              <a:off x="6444208" y="5301208"/>
              <a:ext cx="1751174" cy="26161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100" dirty="0" smtClean="0">
                  <a:latin typeface="+mn-lt"/>
                </a:rPr>
                <a:t>- Пункты обогрева</a:t>
              </a:r>
            </a:p>
          </p:txBody>
        </p:sp>
      </p:grpSp>
      <p:sp>
        <p:nvSpPr>
          <p:cNvPr id="107" name="Rectangle 6"/>
          <p:cNvSpPr>
            <a:spLocks noChangeArrowheads="1"/>
          </p:cNvSpPr>
          <p:nvPr/>
        </p:nvSpPr>
        <p:spPr bwMode="auto">
          <a:xfrm>
            <a:off x="4644009" y="633866"/>
            <a:ext cx="4499992" cy="106454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8886" tIns="39444" rIns="78886" bIns="39444" anchor="ctr">
            <a:spAutoFit/>
          </a:bodyPr>
          <a:lstStyle/>
          <a:p>
            <a:pPr algn="ctr"/>
            <a:endParaRPr lang="ru-RU" sz="1600" dirty="0" smtClean="0">
              <a:cs typeface="Times New Roman" pitchFamily="18" charset="0"/>
            </a:endParaRPr>
          </a:p>
          <a:p>
            <a:pPr algn="ctr"/>
            <a:r>
              <a:rPr lang="ru-RU" sz="1600" dirty="0" smtClean="0">
                <a:cs typeface="Times New Roman" pitchFamily="18" charset="0"/>
              </a:rPr>
              <a:t>Схема планируемого размещения мобильных пунктов обогрева на территории Удмуртской Республики</a:t>
            </a:r>
            <a:endParaRPr lang="ru-RU" sz="1600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003969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5843" name="TextBox 4"/>
          <p:cNvSpPr txBox="1">
            <a:spLocks noChangeArrowheads="1"/>
          </p:cNvSpPr>
          <p:nvPr/>
        </p:nvSpPr>
        <p:spPr bwMode="auto">
          <a:xfrm>
            <a:off x="107504" y="668338"/>
            <a:ext cx="8785671" cy="738664"/>
          </a:xfrm>
          <a:prstGeom prst="rect">
            <a:avLst/>
          </a:prstGeom>
          <a:solidFill>
            <a:srgbClr val="EF6DCA">
              <a:alpha val="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b="1" dirty="0"/>
              <a:t>Количественные показатели ДТП </a:t>
            </a:r>
            <a:r>
              <a:rPr lang="ru-RU" sz="1400" b="1" dirty="0" smtClean="0"/>
              <a:t>на ответвлении ФАД М-7 «Волга» «Елабуга-Пермь» </a:t>
            </a:r>
          </a:p>
          <a:p>
            <a:pPr algn="ctr" eaLnBrk="1" hangingPunct="1"/>
            <a:r>
              <a:rPr lang="ru-RU" sz="1400" b="1" dirty="0" smtClean="0"/>
              <a:t>на территории </a:t>
            </a:r>
            <a:r>
              <a:rPr lang="ru-RU" sz="1400" b="1" dirty="0"/>
              <a:t>Удмуртской </a:t>
            </a:r>
            <a:r>
              <a:rPr lang="ru-RU" sz="1400" b="1" dirty="0" smtClean="0"/>
              <a:t>Республики в 2017 </a:t>
            </a:r>
            <a:r>
              <a:rPr lang="ru-RU" sz="1400" b="1" dirty="0"/>
              <a:t>году </a:t>
            </a:r>
            <a:endParaRPr lang="ru-RU" sz="1400" b="1" dirty="0" smtClean="0"/>
          </a:p>
          <a:p>
            <a:pPr algn="ctr" eaLnBrk="1" hangingPunct="1"/>
            <a:r>
              <a:rPr lang="ru-RU" sz="1400" b="1" dirty="0" smtClean="0"/>
              <a:t>в </a:t>
            </a:r>
            <a:r>
              <a:rPr lang="ru-RU" sz="1400" b="1" dirty="0"/>
              <a:t>сравнении с АППГ и </a:t>
            </a:r>
            <a:r>
              <a:rPr lang="ru-RU" sz="1400" b="1" dirty="0" smtClean="0"/>
              <a:t>СМЗ (по месяцам)</a:t>
            </a:r>
            <a:endParaRPr lang="ru-RU" sz="1400" b="1" dirty="0"/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54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0796858"/>
              </p:ext>
            </p:extLst>
          </p:nvPr>
        </p:nvGraphicFramePr>
        <p:xfrm>
          <a:off x="0" y="995362"/>
          <a:ext cx="9144000" cy="58626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43189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5843" name="TextBox 4"/>
          <p:cNvSpPr txBox="1">
            <a:spLocks noChangeArrowheads="1"/>
          </p:cNvSpPr>
          <p:nvPr/>
        </p:nvSpPr>
        <p:spPr bwMode="auto">
          <a:xfrm>
            <a:off x="107504" y="668338"/>
            <a:ext cx="8785671" cy="738664"/>
          </a:xfrm>
          <a:prstGeom prst="rect">
            <a:avLst/>
          </a:prstGeom>
          <a:solidFill>
            <a:srgbClr val="EF6DCA">
              <a:alpha val="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b="1" dirty="0"/>
              <a:t>Количественные показатели ДТП </a:t>
            </a:r>
            <a:r>
              <a:rPr lang="ru-RU" sz="1400" b="1" dirty="0" smtClean="0"/>
              <a:t>на ответвлении ФАД М-7 «Волга» «Елабуга-Пермь» </a:t>
            </a:r>
          </a:p>
          <a:p>
            <a:pPr algn="ctr" eaLnBrk="1" hangingPunct="1"/>
            <a:r>
              <a:rPr lang="ru-RU" sz="1400" b="1" dirty="0" smtClean="0"/>
              <a:t>на территории </a:t>
            </a:r>
            <a:r>
              <a:rPr lang="ru-RU" sz="1400" b="1" dirty="0"/>
              <a:t>Удмуртской </a:t>
            </a:r>
            <a:r>
              <a:rPr lang="ru-RU" sz="1400" b="1" dirty="0" smtClean="0"/>
              <a:t>Республики в 2017 </a:t>
            </a:r>
            <a:r>
              <a:rPr lang="ru-RU" sz="1400" b="1" dirty="0"/>
              <a:t>году </a:t>
            </a:r>
            <a:endParaRPr lang="ru-RU" sz="1400" b="1" dirty="0" smtClean="0"/>
          </a:p>
          <a:p>
            <a:pPr algn="ctr" eaLnBrk="1" hangingPunct="1"/>
            <a:r>
              <a:rPr lang="ru-RU" sz="1400" b="1" dirty="0" smtClean="0"/>
              <a:t>в </a:t>
            </a:r>
            <a:r>
              <a:rPr lang="ru-RU" sz="1400" b="1" dirty="0"/>
              <a:t>сравнении с АППГ и </a:t>
            </a:r>
            <a:r>
              <a:rPr lang="ru-RU" sz="1400" b="1" dirty="0" smtClean="0"/>
              <a:t>СМЗ </a:t>
            </a:r>
            <a:r>
              <a:rPr lang="ru-RU" sz="1400" b="1" dirty="0"/>
              <a:t>(по муниципальным образованиям)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55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4011954"/>
              </p:ext>
            </p:extLst>
          </p:nvPr>
        </p:nvGraphicFramePr>
        <p:xfrm>
          <a:off x="-1" y="1407002"/>
          <a:ext cx="9144001" cy="5450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87848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5060" name="Rectangle 17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5061" name="Rectangle 177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5083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/>
              <a:t>Слайд № </a:t>
            </a:r>
            <a:fld id="{B8F383A6-D7B2-46F1-B65F-1550E41115BF}" type="slidenum">
              <a:rPr lang="ru-RU" sz="1400"/>
              <a:pPr algn="r" eaLnBrk="1" hangingPunct="1"/>
              <a:t>56</a:t>
            </a:fld>
            <a:endParaRPr lang="ru-RU" sz="1400"/>
          </a:p>
        </p:txBody>
      </p:sp>
      <p:sp>
        <p:nvSpPr>
          <p:cNvPr id="81" name="TextBox 101"/>
          <p:cNvSpPr txBox="1">
            <a:spLocks noChangeArrowheads="1"/>
          </p:cNvSpPr>
          <p:nvPr/>
        </p:nvSpPr>
        <p:spPr bwMode="auto">
          <a:xfrm>
            <a:off x="5299198" y="765175"/>
            <a:ext cx="3521274" cy="181588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 smtClean="0"/>
              <a:t>ЧС </a:t>
            </a:r>
            <a:r>
              <a:rPr lang="ru-RU" sz="1400" dirty="0"/>
              <a:t>на </a:t>
            </a:r>
            <a:r>
              <a:rPr lang="ru-RU" sz="1400" dirty="0" smtClean="0"/>
              <a:t>железнодорожном транспорте</a:t>
            </a:r>
            <a:r>
              <a:rPr lang="ru-RU" sz="1400" b="1" dirty="0"/>
              <a:t> </a:t>
            </a:r>
            <a:r>
              <a:rPr lang="ru-RU" sz="1400" dirty="0" smtClean="0"/>
              <a:t>на </a:t>
            </a:r>
            <a:r>
              <a:rPr lang="ru-RU" sz="1400" dirty="0"/>
              <a:t>территории Удмуртской Республики</a:t>
            </a:r>
          </a:p>
          <a:p>
            <a:pPr algn="ctr" eaLnBrk="1" hangingPunct="1"/>
            <a:r>
              <a:rPr lang="ru-RU" sz="1400" dirty="0"/>
              <a:t>в  </a:t>
            </a:r>
            <a:r>
              <a:rPr lang="ru-RU" sz="1400" dirty="0" smtClean="0"/>
              <a:t>2017 </a:t>
            </a:r>
            <a:r>
              <a:rPr lang="ru-RU" sz="1400" dirty="0"/>
              <a:t>году не прогнозировалось </a:t>
            </a:r>
          </a:p>
          <a:p>
            <a:pPr algn="ctr" eaLnBrk="1" hangingPunct="1"/>
            <a:r>
              <a:rPr lang="ru-RU" sz="1400" dirty="0"/>
              <a:t>и не </a:t>
            </a:r>
            <a:r>
              <a:rPr lang="ru-RU" sz="1400" dirty="0" smtClean="0"/>
              <a:t>зарегистрировано</a:t>
            </a:r>
            <a:endParaRPr lang="ru-RU" sz="1400" dirty="0"/>
          </a:p>
          <a:p>
            <a:pPr algn="ctr" eaLnBrk="1" hangingPunct="1"/>
            <a:endParaRPr lang="ru-RU" sz="1400" dirty="0" smtClean="0"/>
          </a:p>
          <a:p>
            <a:pPr algn="ctr" eaLnBrk="1" hangingPunct="1"/>
            <a:r>
              <a:rPr lang="ru-RU" sz="1400" dirty="0"/>
              <a:t>ЧС на железнодорожном транспорте</a:t>
            </a:r>
          </a:p>
          <a:p>
            <a:pPr algn="ctr" eaLnBrk="1" hangingPunct="1"/>
            <a:r>
              <a:rPr lang="ru-RU" sz="1400" dirty="0"/>
              <a:t>на территории Удмуртской Республики</a:t>
            </a:r>
          </a:p>
          <a:p>
            <a:pPr algn="ctr" eaLnBrk="1" hangingPunct="1"/>
            <a:r>
              <a:rPr lang="ru-RU" sz="1400" dirty="0"/>
              <a:t>в 2018 году не прогнозируется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4883151" y="4077072"/>
            <a:ext cx="4256087" cy="2780928"/>
            <a:chOff x="4883151" y="4077072"/>
            <a:chExt cx="4256087" cy="2780928"/>
          </a:xfrm>
        </p:grpSpPr>
        <p:grpSp>
          <p:nvGrpSpPr>
            <p:cNvPr id="59" name="Группа 58"/>
            <p:cNvGrpSpPr/>
            <p:nvPr/>
          </p:nvGrpSpPr>
          <p:grpSpPr>
            <a:xfrm>
              <a:off x="4883151" y="4077072"/>
              <a:ext cx="4256087" cy="2780928"/>
              <a:chOff x="4883151" y="4077072"/>
              <a:chExt cx="4256087" cy="2780928"/>
            </a:xfrm>
          </p:grpSpPr>
          <p:grpSp>
            <p:nvGrpSpPr>
              <p:cNvPr id="64" name="Группа 86"/>
              <p:cNvGrpSpPr>
                <a:grpSpLocks/>
              </p:cNvGrpSpPr>
              <p:nvPr/>
            </p:nvGrpSpPr>
            <p:grpSpPr bwMode="auto">
              <a:xfrm>
                <a:off x="4883151" y="4077072"/>
                <a:ext cx="4256087" cy="2780928"/>
                <a:chOff x="4775749" y="4460300"/>
                <a:chExt cx="4255706" cy="2381893"/>
              </a:xfrm>
            </p:grpSpPr>
            <p:grpSp>
              <p:nvGrpSpPr>
                <p:cNvPr id="124" name="Группа 2"/>
                <p:cNvGrpSpPr>
                  <a:grpSpLocks/>
                </p:cNvGrpSpPr>
                <p:nvPr/>
              </p:nvGrpSpPr>
              <p:grpSpPr bwMode="auto">
                <a:xfrm>
                  <a:off x="4775749" y="4460300"/>
                  <a:ext cx="4255706" cy="2381893"/>
                  <a:chOff x="4774652" y="4470684"/>
                  <a:chExt cx="4255706" cy="2381893"/>
                </a:xfrm>
              </p:grpSpPr>
              <p:grpSp>
                <p:nvGrpSpPr>
                  <p:cNvPr id="130" name="Группа 44"/>
                  <p:cNvGrpSpPr>
                    <a:grpSpLocks/>
                  </p:cNvGrpSpPr>
                  <p:nvPr/>
                </p:nvGrpSpPr>
                <p:grpSpPr bwMode="auto">
                  <a:xfrm>
                    <a:off x="4774652" y="4470684"/>
                    <a:ext cx="4255706" cy="2381893"/>
                    <a:chOff x="6503610" y="4592959"/>
                    <a:chExt cx="4484736" cy="2305899"/>
                  </a:xfrm>
                </p:grpSpPr>
                <p:sp>
                  <p:nvSpPr>
                    <p:cNvPr id="143" name="Rectangle 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508628" y="4599104"/>
                      <a:ext cx="4479718" cy="229975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 wrap="none" lIns="127487" tIns="63746" rIns="127487" bIns="63746" anchor="ctr"/>
                    <a:lstStyle/>
                    <a:p>
                      <a:pPr defTabSz="1268413">
                        <a:defRPr/>
                      </a:pPr>
                      <a:r>
                        <a:rPr lang="ru-RU" sz="1100" dirty="0">
                          <a:latin typeface="+mn-lt"/>
                          <a:cs typeface="Arial" pitchFamily="34" charset="0"/>
                        </a:rPr>
                        <a:t>     </a:t>
                      </a:r>
                    </a:p>
                    <a:p>
                      <a:pPr defTabSz="1268413">
                        <a:defRPr/>
                      </a:pPr>
                      <a:r>
                        <a:rPr lang="ru-RU" sz="1100" dirty="0">
                          <a:latin typeface="+mn-lt"/>
                          <a:cs typeface="Arial" pitchFamily="34" charset="0"/>
                        </a:rPr>
                        <a:t>   </a:t>
                      </a:r>
                    </a:p>
                    <a:p>
                      <a:pPr defTabSz="1268413">
                        <a:defRPr/>
                      </a:pPr>
                      <a:r>
                        <a:rPr lang="ru-RU" sz="1100" dirty="0">
                          <a:latin typeface="+mn-lt"/>
                          <a:cs typeface="Arial" pitchFamily="34" charset="0"/>
                        </a:rPr>
                        <a:t>     </a:t>
                      </a:r>
                    </a:p>
                  </p:txBody>
                </p:sp>
                <p:sp>
                  <p:nvSpPr>
                    <p:cNvPr id="144" name="Text Box 4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6503610" y="4592959"/>
                      <a:ext cx="4479718" cy="264234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2156" tIns="51121" rIns="102156" bIns="51121" anchor="ctr">
                      <a:spAutoFit/>
                    </a:bodyPr>
                    <a:lstStyle>
                      <a:lvl1pPr defTabSz="6413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defTabSz="6413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defTabSz="6413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defTabSz="6413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defTabSz="6413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defTabSz="64135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defTabSz="64135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defTabSz="64135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defTabSz="64135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50000"/>
                        </a:spcBef>
                        <a:defRPr/>
                      </a:pPr>
                      <a:r>
                        <a:rPr lang="ru-RU" sz="1100" dirty="0" smtClean="0">
                          <a:latin typeface="+mn-lt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145" name="TextBox 2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2688" y="5414845"/>
                      <a:ext cx="1779844" cy="25348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/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eaLnBrk="1" hangingPunct="1">
                        <a:defRPr/>
                      </a:pPr>
                      <a:r>
                        <a:rPr lang="ru-RU" sz="1100" dirty="0" smtClean="0">
                          <a:latin typeface="+mn-lt"/>
                        </a:rPr>
                        <a:t>- Место аварии</a:t>
                      </a:r>
                    </a:p>
                  </p:txBody>
                </p:sp>
              </p:grpSp>
              <p:sp>
                <p:nvSpPr>
                  <p:cNvPr id="131" name="Text Box 10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20410" y="5062985"/>
                    <a:ext cx="1131854" cy="24887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78826" tIns="39413" rIns="78826" bIns="39413">
                    <a:spAutoFit/>
                  </a:bodyPr>
                  <a:lstStyle>
                    <a:lvl1pPr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ru-RU" sz="800">
                        <a:solidFill>
                          <a:srgbClr val="000000"/>
                        </a:solidFill>
                      </a:rPr>
                      <a:t>- </a:t>
                    </a:r>
                    <a:r>
                      <a:rPr lang="ru-RU" sz="1100">
                        <a:solidFill>
                          <a:srgbClr val="000000"/>
                        </a:solidFill>
                      </a:rPr>
                      <a:t>Ж/Д вокзал</a:t>
                    </a:r>
                  </a:p>
                </p:txBody>
              </p:sp>
              <p:grpSp>
                <p:nvGrpSpPr>
                  <p:cNvPr id="132" name="Group 56"/>
                  <p:cNvGrpSpPr>
                    <a:grpSpLocks/>
                  </p:cNvGrpSpPr>
                  <p:nvPr/>
                </p:nvGrpSpPr>
                <p:grpSpPr bwMode="auto">
                  <a:xfrm flipV="1">
                    <a:off x="4868863" y="4976245"/>
                    <a:ext cx="522287" cy="46037"/>
                    <a:chOff x="0" y="0"/>
                    <a:chExt cx="19999" cy="20000"/>
                  </a:xfrm>
                </p:grpSpPr>
                <p:sp>
                  <p:nvSpPr>
                    <p:cNvPr id="138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65" y="0"/>
                      <a:ext cx="3343" cy="20000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254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39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661" y="0"/>
                      <a:ext cx="3343" cy="20000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254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0" name="Rectangle 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657" y="0"/>
                      <a:ext cx="3343" cy="20000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254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1" name="Line 6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0"/>
                      <a:ext cx="19999" cy="174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42" name="Line 6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19826"/>
                      <a:ext cx="19999" cy="174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 type="none" w="sm" len="med"/>
                      <a:tailEnd type="none" w="sm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37" name="Text Box 10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12056" y="4856654"/>
                    <a:ext cx="1462088" cy="2492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78826" tIns="39413" rIns="78826" bIns="39413">
                    <a:spAutoFit/>
                  </a:bodyPr>
                  <a:lstStyle>
                    <a:lvl1pPr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1pPr>
                    <a:lvl2pPr marL="742950" indent="-28575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2pPr>
                    <a:lvl3pPr marL="11430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3pPr>
                    <a:lvl4pPr marL="16002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4pPr>
                    <a:lvl5pPr marL="2057400" indent="-228600" defTabSz="869950" eaLnBrk="0" hangingPunct="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5pPr>
                    <a:lvl6pPr marL="25146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6pPr>
                    <a:lvl7pPr marL="29718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7pPr>
                    <a:lvl8pPr marL="34290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8pPr>
                    <a:lvl9pPr marL="3886200" indent="-228600" defTabSz="8699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  <a:cs typeface="Arial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ru-RU" sz="1100">
                        <a:solidFill>
                          <a:srgbClr val="000000"/>
                        </a:solidFill>
                      </a:rPr>
                      <a:t>- Железная дорога</a:t>
                    </a:r>
                  </a:p>
                </p:txBody>
              </p:sp>
            </p:grpSp>
            <p:pic>
              <p:nvPicPr>
                <p:cNvPr id="128" name="Picture 38" descr="C:\Documents and Settings\Admin\Мои документы\ЖД март.BMP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6866" t="37532" r="50124" b="58653"/>
                <a:stretch>
                  <a:fillRect/>
                </a:stretch>
              </p:blipFill>
              <p:spPr bwMode="auto">
                <a:xfrm>
                  <a:off x="5065713" y="5345113"/>
                  <a:ext cx="273050" cy="2778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9" name="Picture 46" descr="B:\9 - Прогнозы\8 - Карты\MapInfo\ЖД вокзал.BMP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4401" t="34204" r="13156" b="63377"/>
                <a:stretch>
                  <a:fillRect/>
                </a:stretch>
              </p:blipFill>
              <p:spPr bwMode="auto">
                <a:xfrm>
                  <a:off x="4989513" y="5119688"/>
                  <a:ext cx="365125" cy="2524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8" name="Группа 80"/>
              <p:cNvGrpSpPr>
                <a:grpSpLocks/>
              </p:cNvGrpSpPr>
              <p:nvPr/>
            </p:nvGrpSpPr>
            <p:grpSpPr bwMode="auto">
              <a:xfrm>
                <a:off x="7503837" y="4457711"/>
                <a:ext cx="1544637" cy="2232025"/>
                <a:chOff x="7708743" y="4340225"/>
                <a:chExt cx="1544188" cy="2230769"/>
              </a:xfrm>
            </p:grpSpPr>
            <p:grpSp>
              <p:nvGrpSpPr>
                <p:cNvPr id="69" name="Группа 3"/>
                <p:cNvGrpSpPr>
                  <a:grpSpLocks/>
                </p:cNvGrpSpPr>
                <p:nvPr/>
              </p:nvGrpSpPr>
              <p:grpSpPr bwMode="auto">
                <a:xfrm>
                  <a:off x="7708743" y="4340225"/>
                  <a:ext cx="1110102" cy="2184400"/>
                  <a:chOff x="-18465" y="1001977"/>
                  <a:chExt cx="1302877" cy="2186433"/>
                </a:xfrm>
              </p:grpSpPr>
              <p:grpSp>
                <p:nvGrpSpPr>
                  <p:cNvPr id="71" name="Группа 2"/>
                  <p:cNvGrpSpPr>
                    <a:grpSpLocks/>
                  </p:cNvGrpSpPr>
                  <p:nvPr/>
                </p:nvGrpSpPr>
                <p:grpSpPr bwMode="auto">
                  <a:xfrm>
                    <a:off x="-18465" y="1001977"/>
                    <a:ext cx="1302877" cy="2186433"/>
                    <a:chOff x="-18465" y="1001977"/>
                    <a:chExt cx="1302877" cy="2186433"/>
                  </a:xfrm>
                </p:grpSpPr>
                <p:grpSp>
                  <p:nvGrpSpPr>
                    <p:cNvPr id="73" name="Группа 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-18465" y="1001977"/>
                      <a:ext cx="1302877" cy="2186433"/>
                      <a:chOff x="-66052" y="1001977"/>
                      <a:chExt cx="1302877" cy="2186433"/>
                    </a:xfrm>
                  </p:grpSpPr>
                  <p:grpSp>
                    <p:nvGrpSpPr>
                      <p:cNvPr id="77" name="Группа 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-66052" y="1001977"/>
                        <a:ext cx="1302877" cy="1805868"/>
                        <a:chOff x="-66863" y="1002392"/>
                        <a:chExt cx="1304149" cy="1804457"/>
                      </a:xfrm>
                    </p:grpSpPr>
                    <p:sp>
                      <p:nvSpPr>
                        <p:cNvPr id="109" name="TextBox 27"/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65010" y="2543216"/>
                          <a:ext cx="585439" cy="2634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/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9pPr>
                        </a:lstStyle>
                        <a:p>
                          <a:pPr eaLnBrk="1" hangingPunct="1">
                            <a:defRPr/>
                          </a:pPr>
                          <a:r>
                            <a:rPr lang="ru-RU" sz="1100" dirty="0" smtClean="0">
                              <a:latin typeface="+mn-lt"/>
                            </a:rPr>
                            <a:t>- 5</a:t>
                          </a:r>
                        </a:p>
                      </p:txBody>
                    </p:sp>
                    <p:sp>
                      <p:nvSpPr>
                        <p:cNvPr id="110" name="TextBox 27"/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6197" y="2354382"/>
                          <a:ext cx="458656" cy="26182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/>
                      </p:spPr>
                      <p:txBody>
                        <a:bodyPr>
                          <a:spAutoFit/>
                        </a:bodyPr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itchFamily="34" charset="0"/>
                            </a:defRPr>
                          </a:lvl9pPr>
                        </a:lstStyle>
                        <a:p>
                          <a:pPr eaLnBrk="1" hangingPunct="1">
                            <a:defRPr/>
                          </a:pPr>
                          <a:r>
                            <a:rPr lang="ru-RU" sz="1100" dirty="0" smtClean="0">
                              <a:latin typeface="+mn-lt"/>
                            </a:rPr>
                            <a:t>- 4</a:t>
                          </a:r>
                        </a:p>
                      </p:txBody>
                    </p:sp>
                    <p:grpSp>
                      <p:nvGrpSpPr>
                        <p:cNvPr id="112" name="Группа 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-66863" y="1002392"/>
                          <a:ext cx="1304149" cy="1758116"/>
                          <a:chOff x="-18554" y="1002392"/>
                          <a:chExt cx="1304149" cy="1758116"/>
                        </a:xfrm>
                      </p:grpSpPr>
                      <p:grpSp>
                        <p:nvGrpSpPr>
                          <p:cNvPr id="113" name="Группа 17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-18554" y="1002392"/>
                            <a:ext cx="1304149" cy="1758116"/>
                            <a:chOff x="4453918" y="3291697"/>
                            <a:chExt cx="1354157" cy="966562"/>
                          </a:xfrm>
                        </p:grpSpPr>
                        <p:sp>
                          <p:nvSpPr>
                            <p:cNvPr id="115" name="Text Box 47"/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453918" y="3291697"/>
                              <a:ext cx="1353227" cy="242527"/>
                            </a:xfrm>
                            <a:prstGeom prst="rect">
                              <a:avLst/>
                            </a:prstGeom>
                            <a:noFill/>
                            <a:ln w="9525">
                              <a:noFill/>
                              <a:miter lim="800000"/>
                              <a:headEnd/>
                              <a:tailEnd/>
                            </a:ln>
                          </p:spPr>
                          <p:txBody>
                            <a:bodyPr lIns="102156" tIns="51121" rIns="102156" bIns="51121" anchor="ctr">
                              <a:spAutoFit/>
                            </a:bodyPr>
                            <a:lstStyle>
                              <a:lvl1pPr defTabSz="6413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1pPr>
                              <a:lvl2pPr marL="742950" indent="-285750" defTabSz="6413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2pPr>
                              <a:lvl3pPr marL="1143000" indent="-228600" defTabSz="6413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3pPr>
                              <a:lvl4pPr marL="1600200" indent="-228600" defTabSz="6413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4pPr>
                              <a:lvl5pPr marL="2057400" indent="-228600" defTabSz="6413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5pPr>
                              <a:lvl6pPr marL="2514600" indent="-228600" defTabSz="64135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6pPr>
                              <a:lvl7pPr marL="2971800" indent="-228600" defTabSz="64135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7pPr>
                              <a:lvl8pPr marL="3429000" indent="-228600" defTabSz="64135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8pPr>
                              <a:lvl9pPr marL="3886200" indent="-228600" defTabSz="64135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9pPr>
                            </a:lstStyle>
                            <a:p>
                              <a:pPr algn="ctr" eaLnBrk="1" hangingPunct="1">
                                <a:spcBef>
                                  <a:spcPct val="50000"/>
                                </a:spcBef>
                                <a:defRPr/>
                              </a:pPr>
                              <a:r>
                                <a:rPr lang="ru-RU" sz="1100" dirty="0" smtClean="0">
                                  <a:latin typeface="+mn-lt"/>
                                </a:rPr>
                                <a:t>Количество происшествий</a:t>
                              </a:r>
                            </a:p>
                          </p:txBody>
                        </p:sp>
                        <p:sp>
                          <p:nvSpPr>
                            <p:cNvPr id="116" name="Прямоугольник 115"/>
                            <p:cNvSpPr/>
                            <p:nvPr/>
                          </p:nvSpPr>
                          <p:spPr>
                            <a:xfrm>
                              <a:off x="4639769" y="3596165"/>
                              <a:ext cx="143260" cy="63685"/>
                            </a:xfrm>
                            <a:prstGeom prst="rect">
                              <a:avLst/>
                            </a:prstGeom>
                            <a:solidFill>
                              <a:schemeClr val="bg1"/>
                            </a:solidFill>
                            <a:ln w="3175"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anchor="ctr"/>
                            <a:lstStyle/>
                            <a:p>
                              <a:pPr algn="ctr">
                                <a:defRPr/>
                              </a:pPr>
                              <a:endParaRPr lang="ru-RU" sz="1100"/>
                            </a:p>
                          </p:txBody>
                        </p:sp>
                        <p:sp>
                          <p:nvSpPr>
                            <p:cNvPr id="119" name="Прямоугольник 118"/>
                            <p:cNvSpPr/>
                            <p:nvPr/>
                          </p:nvSpPr>
                          <p:spPr>
                            <a:xfrm>
                              <a:off x="4641704" y="4186780"/>
                              <a:ext cx="145197" cy="71537"/>
                            </a:xfrm>
                            <a:prstGeom prst="rect">
                              <a:avLst/>
                            </a:prstGeom>
                            <a:solidFill>
                              <a:srgbClr val="8A4500"/>
                            </a:solidFill>
                            <a:ln w="3175">
                              <a:solidFill>
                                <a:schemeClr val="tx1"/>
                              </a:solidFill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anchor="ctr"/>
                            <a:lstStyle/>
                            <a:p>
                              <a:pPr algn="ctr">
                                <a:defRPr/>
                              </a:pPr>
                              <a:endParaRPr lang="ru-RU" sz="1100"/>
                            </a:p>
                          </p:txBody>
                        </p:sp>
                        <p:sp>
                          <p:nvSpPr>
                            <p:cNvPr id="120" name="TextBox 25"/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792708" y="3556907"/>
                              <a:ext cx="493667" cy="143074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/>
                          </p:spPr>
                          <p:txBody>
                            <a:bodyPr>
                              <a:spAutoFit/>
                            </a:bodyPr>
                            <a:lstStyle>
                              <a:lvl1pPr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1pPr>
                              <a:lvl2pPr marL="742950" indent="-2857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2pPr>
                              <a:lvl3pPr marL="11430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3pPr>
                              <a:lvl4pPr marL="16002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4pPr>
                              <a:lvl5pPr marL="20574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5pPr>
                              <a:lvl6pPr marL="25146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6pPr>
                              <a:lvl7pPr marL="29718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7pPr>
                              <a:lvl8pPr marL="34290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8pPr>
                              <a:lvl9pPr marL="38862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9pPr>
                            </a:lstStyle>
                            <a:p>
                              <a:pPr eaLnBrk="1" hangingPunct="1">
                                <a:defRPr/>
                              </a:pPr>
                              <a:r>
                                <a:rPr lang="ru-RU" sz="1100" dirty="0" smtClean="0">
                                  <a:latin typeface="+mn-lt"/>
                                </a:rPr>
                                <a:t>- 0</a:t>
                              </a:r>
                            </a:p>
                          </p:txBody>
                        </p:sp>
                        <p:sp>
                          <p:nvSpPr>
                            <p:cNvPr id="121" name="TextBox 26"/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783029" y="3678171"/>
                              <a:ext cx="656286" cy="143946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/>
                          </p:spPr>
                          <p:txBody>
                            <a:bodyPr>
                              <a:spAutoFit/>
                            </a:bodyPr>
                            <a:lstStyle>
                              <a:lvl1pPr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1pPr>
                              <a:lvl2pPr marL="742950" indent="-2857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2pPr>
                              <a:lvl3pPr marL="11430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3pPr>
                              <a:lvl4pPr marL="16002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4pPr>
                              <a:lvl5pPr marL="20574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5pPr>
                              <a:lvl6pPr marL="25146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6pPr>
                              <a:lvl7pPr marL="29718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7pPr>
                              <a:lvl8pPr marL="34290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8pPr>
                              <a:lvl9pPr marL="38862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9pPr>
                            </a:lstStyle>
                            <a:p>
                              <a:pPr eaLnBrk="1" hangingPunct="1">
                                <a:defRPr/>
                              </a:pPr>
                              <a:r>
                                <a:rPr lang="ru-RU" sz="1100" dirty="0" smtClean="0">
                                  <a:latin typeface="+mn-lt"/>
                                </a:rPr>
                                <a:t>- 1</a:t>
                              </a:r>
                            </a:p>
                          </p:txBody>
                        </p:sp>
                        <p:sp>
                          <p:nvSpPr>
                            <p:cNvPr id="123" name="TextBox 27"/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810132" y="3907612"/>
                              <a:ext cx="466563" cy="144818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xtLst/>
                          </p:spPr>
                          <p:txBody>
                            <a:bodyPr>
                              <a:spAutoFit/>
                            </a:bodyPr>
                            <a:lstStyle>
                              <a:lvl1pPr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1pPr>
                              <a:lvl2pPr marL="742950" indent="-28575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2pPr>
                              <a:lvl3pPr marL="11430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3pPr>
                              <a:lvl4pPr marL="16002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4pPr>
                              <a:lvl5pPr marL="2057400" indent="-228600" eaLnBrk="0" hangingPunct="0"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5pPr>
                              <a:lvl6pPr marL="25146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6pPr>
                              <a:lvl7pPr marL="29718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7pPr>
                              <a:lvl8pPr marL="34290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8pPr>
                              <a:lvl9pPr marL="3886200" indent="-2286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>
                                  <a:solidFill>
                                    <a:schemeClr val="tx1"/>
                                  </a:solidFill>
                                  <a:latin typeface="Arial" pitchFamily="34" charset="0"/>
                                </a:defRPr>
                              </a:lvl9pPr>
                            </a:lstStyle>
                            <a:p>
                              <a:pPr eaLnBrk="1" hangingPunct="1">
                                <a:defRPr/>
                              </a:pPr>
                              <a:r>
                                <a:rPr lang="ru-RU" sz="1100" dirty="0" smtClean="0">
                                  <a:latin typeface="+mn-lt"/>
                                </a:rPr>
                                <a:t>- 3</a:t>
                              </a:r>
                            </a:p>
                          </p:txBody>
                        </p:sp>
                      </p:grpSp>
                      <p:sp>
                        <p:nvSpPr>
                          <p:cNvPr id="114" name="TextBox 27"/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305861" y="1895785"/>
                            <a:ext cx="467977" cy="26182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/>
                        </p:spPr>
                        <p:txBody>
                          <a:bodyPr>
                            <a:spAutoFit/>
                          </a:bodyPr>
                          <a:lstStyle>
                            <a:lvl1pPr eaLnBrk="0" hangingPunct="0"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1pPr>
                            <a:lvl2pPr marL="742950" indent="-285750" eaLnBrk="0" hangingPunct="0"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2pPr>
                            <a:lvl3pPr marL="1143000" indent="-228600" eaLnBrk="0" hangingPunct="0"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3pPr>
                            <a:lvl4pPr marL="1600200" indent="-228600" eaLnBrk="0" hangingPunct="0"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4pPr>
                            <a:lvl5pPr marL="2057400" indent="-228600" eaLnBrk="0" hangingPunct="0"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5pPr>
                            <a:lvl6pPr marL="2514600" indent="-2286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6pPr>
                            <a:lvl7pPr marL="2971800" indent="-2286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7pPr>
                            <a:lvl8pPr marL="3429000" indent="-2286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8pPr>
                            <a:lvl9pPr marL="3886200" indent="-2286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>
                                <a:solidFill>
                                  <a:schemeClr val="tx1"/>
                                </a:solidFill>
                                <a:latin typeface="Arial" pitchFamily="34" charset="0"/>
                              </a:defRPr>
                            </a:lvl9pPr>
                          </a:lstStyle>
                          <a:p>
                            <a:pPr eaLnBrk="1" hangingPunct="1">
                              <a:defRPr/>
                            </a:pPr>
                            <a:r>
                              <a:rPr lang="ru-RU" sz="1100" dirty="0" smtClean="0">
                                <a:latin typeface="+mn-lt"/>
                              </a:rPr>
                              <a:t>- 2</a:t>
                            </a:r>
                          </a:p>
                        </p:txBody>
                      </p:sp>
                    </p:grpSp>
                  </p:grpSp>
                  <p:sp>
                    <p:nvSpPr>
                      <p:cNvPr id="78" name="Прямоугольник 77"/>
                      <p:cNvSpPr/>
                      <p:nvPr/>
                    </p:nvSpPr>
                    <p:spPr bwMode="auto">
                      <a:xfrm>
                        <a:off x="112761" y="2839390"/>
                        <a:ext cx="139697" cy="130223"/>
                      </a:xfrm>
                      <a:prstGeom prst="rect">
                        <a:avLst/>
                      </a:prstGeom>
                      <a:solidFill>
                        <a:srgbClr val="6C36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ru-RU" sz="1100"/>
                      </a:p>
                    </p:txBody>
                  </p:sp>
                  <p:sp>
                    <p:nvSpPr>
                      <p:cNvPr id="95" name="Прямоугольник 94"/>
                      <p:cNvSpPr/>
                      <p:nvPr/>
                    </p:nvSpPr>
                    <p:spPr bwMode="auto">
                      <a:xfrm>
                        <a:off x="112761" y="3058545"/>
                        <a:ext cx="139697" cy="130223"/>
                      </a:xfrm>
                      <a:prstGeom prst="rect">
                        <a:avLst/>
                      </a:prstGeom>
                      <a:solidFill>
                        <a:srgbClr val="4C2600"/>
                      </a:solidFill>
                      <a:ln w="31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ru-RU" sz="1100"/>
                      </a:p>
                    </p:txBody>
                  </p:sp>
                  <p:sp>
                    <p:nvSpPr>
                      <p:cNvPr id="96" name="TextBox 27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74810" y="2771102"/>
                        <a:ext cx="575555" cy="26044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  <p:txBody>
                      <a:bodyPr>
                        <a:spAutoFit/>
                      </a:bodyPr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itchFamily="34" charset="0"/>
                          </a:defRPr>
                        </a:lvl9pPr>
                      </a:lstStyle>
                      <a:p>
                        <a:pPr eaLnBrk="1" hangingPunct="1">
                          <a:defRPr/>
                        </a:pPr>
                        <a:r>
                          <a:rPr lang="ru-RU" sz="1100" dirty="0" smtClean="0">
                            <a:latin typeface="+mn-lt"/>
                          </a:rPr>
                          <a:t>- 6</a:t>
                        </a:r>
                      </a:p>
                    </p:txBody>
                  </p:sp>
                </p:grpSp>
                <p:sp>
                  <p:nvSpPr>
                    <p:cNvPr id="74" name="Прямоугольник 73"/>
                    <p:cNvSpPr/>
                    <p:nvPr/>
                  </p:nvSpPr>
                  <p:spPr bwMode="auto">
                    <a:xfrm>
                      <a:off x="158485" y="2208920"/>
                      <a:ext cx="139698" cy="130223"/>
                    </a:xfrm>
                    <a:prstGeom prst="rect">
                      <a:avLst/>
                    </a:prstGeom>
                    <a:solidFill>
                      <a:srgbClr val="F66C04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ru-RU" sz="1100"/>
                    </a:p>
                  </p:txBody>
                </p:sp>
                <p:sp>
                  <p:nvSpPr>
                    <p:cNvPr id="75" name="Прямоугольник 74"/>
                    <p:cNvSpPr/>
                    <p:nvPr/>
                  </p:nvSpPr>
                  <p:spPr bwMode="auto">
                    <a:xfrm>
                      <a:off x="158485" y="1975473"/>
                      <a:ext cx="139698" cy="131810"/>
                    </a:xfrm>
                    <a:prstGeom prst="rect">
                      <a:avLst/>
                    </a:prstGeom>
                    <a:solidFill>
                      <a:srgbClr val="FFA347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ru-RU" sz="1100"/>
                    </a:p>
                  </p:txBody>
                </p:sp>
                <p:sp>
                  <p:nvSpPr>
                    <p:cNvPr id="76" name="Прямоугольник 75"/>
                    <p:cNvSpPr/>
                    <p:nvPr/>
                  </p:nvSpPr>
                  <p:spPr bwMode="auto">
                    <a:xfrm>
                      <a:off x="162210" y="1757905"/>
                      <a:ext cx="139698" cy="130223"/>
                    </a:xfrm>
                    <a:prstGeom prst="rect">
                      <a:avLst/>
                    </a:prstGeom>
                    <a:solidFill>
                      <a:srgbClr val="FFD1A3"/>
                    </a:solidFill>
                    <a:ln w="31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ru-RU" sz="1100"/>
                    </a:p>
                  </p:txBody>
                </p:sp>
              </p:grpSp>
              <p:sp>
                <p:nvSpPr>
                  <p:cNvPr id="72" name="Прямоугольник 71"/>
                  <p:cNvSpPr/>
                  <p:nvPr/>
                </p:nvSpPr>
                <p:spPr bwMode="auto">
                  <a:xfrm>
                    <a:off x="158485" y="2426488"/>
                    <a:ext cx="139698" cy="130223"/>
                  </a:xfrm>
                  <a:prstGeom prst="rect">
                    <a:avLst/>
                  </a:prstGeom>
                  <a:solidFill>
                    <a:srgbClr val="BC5E00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ru-RU" sz="1100"/>
                  </a:p>
                </p:txBody>
              </p:sp>
            </p:grpSp>
            <p:sp>
              <p:nvSpPr>
                <p:cNvPr id="70" name="TextBox 27"/>
                <p:cNvSpPr txBox="1">
                  <a:spLocks noChangeArrowheads="1"/>
                </p:cNvSpPr>
                <p:nvPr/>
              </p:nvSpPr>
              <p:spPr bwMode="auto">
                <a:xfrm>
                  <a:off x="7992822" y="6309204"/>
                  <a:ext cx="1260109" cy="261790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ru-RU" sz="1100" dirty="0" smtClean="0">
                      <a:latin typeface="+mn-lt"/>
                    </a:rPr>
                    <a:t>- 7  и более</a:t>
                  </a:r>
                  <a:endParaRPr lang="ru-RU" sz="1000" dirty="0">
                    <a:latin typeface="+mn-lt"/>
                  </a:endParaRPr>
                </a:p>
              </p:txBody>
            </p:sp>
          </p:grpSp>
        </p:grpSp>
        <p:pic>
          <p:nvPicPr>
            <p:cNvPr id="6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5192" y="5507406"/>
              <a:ext cx="511395" cy="405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" name="TextBox 27"/>
            <p:cNvSpPr txBox="1">
              <a:spLocks noChangeArrowheads="1"/>
            </p:cNvSpPr>
            <p:nvPr/>
          </p:nvSpPr>
          <p:spPr bwMode="auto">
            <a:xfrm>
              <a:off x="5525282" y="5500811"/>
              <a:ext cx="1932211" cy="436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tIns="36000"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ru-RU" sz="1100" dirty="0">
                  <a:latin typeface="Times New Roman" pitchFamily="18" charset="0"/>
                  <a:cs typeface="Arial" charset="0"/>
                </a:rPr>
                <a:t>- Центральная районная больница</a:t>
              </a:r>
              <a:endParaRPr lang="ru-RU" sz="2400" dirty="0">
                <a:latin typeface="Times New Roman" pitchFamily="18" charset="0"/>
                <a:cs typeface="Arial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-1" y="628650"/>
            <a:ext cx="4319699" cy="6229350"/>
            <a:chOff x="-1" y="628650"/>
            <a:chExt cx="4319699" cy="6229350"/>
          </a:xfrm>
        </p:grpSpPr>
        <p:pic>
          <p:nvPicPr>
            <p:cNvPr id="4" name="Рисунок 3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185" r="31630"/>
            <a:stretch/>
          </p:blipFill>
          <p:spPr>
            <a:xfrm>
              <a:off x="-1" y="628650"/>
              <a:ext cx="4319699" cy="6229350"/>
            </a:xfrm>
            <a:prstGeom prst="rect">
              <a:avLst/>
            </a:prstGeom>
          </p:spPr>
        </p:pic>
        <p:pic>
          <p:nvPicPr>
            <p:cNvPr id="14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803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7730" y="140906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0840" y="171386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828" y="1633596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544" y="412391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55" y="48665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034" y="581077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3996" y="448486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765" y="5507406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9718" y="591511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1980" y="277370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323" y="38664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3947" y="45185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0454" y="431470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1836" y="525154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828" y="544659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4428" y="532698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5839" y="38664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016820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Rectangle 2"/>
          <p:cNvSpPr txBox="1">
            <a:spLocks noChangeArrowheads="1"/>
          </p:cNvSpPr>
          <p:nvPr/>
        </p:nvSpPr>
        <p:spPr bwMode="auto">
          <a:xfrm>
            <a:off x="0" y="7938"/>
            <a:ext cx="9144000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5060" name="Rectangle 17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5061" name="Rectangle 177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45077" name="TextBox 90"/>
          <p:cNvSpPr txBox="1">
            <a:spLocks noChangeArrowheads="1"/>
          </p:cNvSpPr>
          <p:nvPr/>
        </p:nvSpPr>
        <p:spPr bwMode="auto">
          <a:xfrm>
            <a:off x="0" y="630238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 количества угроз возникновения ЧС на железнодорожном транспорте </a:t>
            </a:r>
            <a:r>
              <a:rPr lang="ru-RU" sz="1100" dirty="0" smtClean="0"/>
              <a:t>Удмуртской Республики на 2017 </a:t>
            </a:r>
            <a:r>
              <a:rPr lang="ru-RU" sz="1100" dirty="0"/>
              <a:t>год</a:t>
            </a:r>
          </a:p>
        </p:txBody>
      </p:sp>
      <p:sp>
        <p:nvSpPr>
          <p:cNvPr id="45083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/>
              <a:t>Слайд № </a:t>
            </a:r>
            <a:fld id="{B8F383A6-D7B2-46F1-B65F-1550E41115BF}" type="slidenum">
              <a:rPr lang="ru-RU" sz="1400"/>
              <a:pPr algn="r" eaLnBrk="1" hangingPunct="1"/>
              <a:t>57</a:t>
            </a:fld>
            <a:endParaRPr lang="ru-RU" sz="1400"/>
          </a:p>
        </p:txBody>
      </p:sp>
      <p:sp>
        <p:nvSpPr>
          <p:cNvPr id="162" name="Rectangle 51"/>
          <p:cNvSpPr>
            <a:spLocks noChangeAspect="1" noChangeArrowheads="1"/>
          </p:cNvSpPr>
          <p:nvPr/>
        </p:nvSpPr>
        <p:spPr bwMode="auto">
          <a:xfrm>
            <a:off x="-17463" y="5748770"/>
            <a:ext cx="9156701" cy="110923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163" name="Text Box 47"/>
          <p:cNvSpPr txBox="1">
            <a:spLocks noChangeArrowheads="1"/>
          </p:cNvSpPr>
          <p:nvPr/>
        </p:nvSpPr>
        <p:spPr bwMode="auto">
          <a:xfrm>
            <a:off x="-21928" y="5453177"/>
            <a:ext cx="9161166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164" name="TextBox 27"/>
          <p:cNvSpPr txBox="1">
            <a:spLocks noChangeArrowheads="1"/>
          </p:cNvSpPr>
          <p:nvPr/>
        </p:nvSpPr>
        <p:spPr bwMode="auto">
          <a:xfrm>
            <a:off x="638761" y="6484671"/>
            <a:ext cx="1689101" cy="30569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sp>
        <p:nvSpPr>
          <p:cNvPr id="154" name="Text Box 101"/>
          <p:cNvSpPr txBox="1">
            <a:spLocks noChangeArrowheads="1"/>
          </p:cNvSpPr>
          <p:nvPr/>
        </p:nvSpPr>
        <p:spPr bwMode="auto">
          <a:xfrm>
            <a:off x="664461" y="6195970"/>
            <a:ext cx="1131955" cy="290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800" dirty="0">
                <a:solidFill>
                  <a:srgbClr val="000000"/>
                </a:solidFill>
              </a:rPr>
              <a:t>- </a:t>
            </a:r>
            <a:r>
              <a:rPr lang="ru-RU" sz="1100" dirty="0">
                <a:solidFill>
                  <a:srgbClr val="000000"/>
                </a:solidFill>
              </a:rPr>
              <a:t>Ж/Д вокзал</a:t>
            </a:r>
          </a:p>
        </p:txBody>
      </p:sp>
      <p:sp>
        <p:nvSpPr>
          <p:cNvPr id="157" name="Rectangle 57"/>
          <p:cNvSpPr>
            <a:spLocks noChangeArrowheads="1"/>
          </p:cNvSpPr>
          <p:nvPr/>
        </p:nvSpPr>
        <p:spPr bwMode="auto">
          <a:xfrm flipV="1">
            <a:off x="179512" y="6039546"/>
            <a:ext cx="87312" cy="5375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8" name="Rectangle 58"/>
          <p:cNvSpPr>
            <a:spLocks noChangeArrowheads="1"/>
          </p:cNvSpPr>
          <p:nvPr/>
        </p:nvSpPr>
        <p:spPr bwMode="auto">
          <a:xfrm flipV="1">
            <a:off x="336116" y="6039546"/>
            <a:ext cx="87312" cy="5375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9" name="Rectangle 59"/>
          <p:cNvSpPr>
            <a:spLocks noChangeArrowheads="1"/>
          </p:cNvSpPr>
          <p:nvPr/>
        </p:nvSpPr>
        <p:spPr bwMode="auto">
          <a:xfrm flipV="1">
            <a:off x="492720" y="6039546"/>
            <a:ext cx="87312" cy="53750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60" name="Line 60"/>
          <p:cNvSpPr>
            <a:spLocks noChangeShapeType="1"/>
          </p:cNvSpPr>
          <p:nvPr/>
        </p:nvSpPr>
        <p:spPr bwMode="auto">
          <a:xfrm flipV="1">
            <a:off x="107504" y="6021288"/>
            <a:ext cx="522334" cy="46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med"/>
            <a:tailEnd type="non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61" name="Line 61"/>
          <p:cNvSpPr>
            <a:spLocks noChangeShapeType="1"/>
          </p:cNvSpPr>
          <p:nvPr/>
        </p:nvSpPr>
        <p:spPr bwMode="auto">
          <a:xfrm flipV="1">
            <a:off x="107504" y="6118244"/>
            <a:ext cx="522334" cy="46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med"/>
            <a:tailEnd type="none" w="sm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56" name="Text Box 101"/>
          <p:cNvSpPr txBox="1">
            <a:spLocks noChangeArrowheads="1"/>
          </p:cNvSpPr>
          <p:nvPr/>
        </p:nvSpPr>
        <p:spPr bwMode="auto">
          <a:xfrm>
            <a:off x="664461" y="5932113"/>
            <a:ext cx="1462219" cy="290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>
                <a:solidFill>
                  <a:srgbClr val="000000"/>
                </a:solidFill>
              </a:rPr>
              <a:t>- Железная дорога</a:t>
            </a:r>
          </a:p>
        </p:txBody>
      </p:sp>
      <p:pic>
        <p:nvPicPr>
          <p:cNvPr id="151" name="Picture 38" descr="C:\Documents and Settings\Admin\Мои документы\ЖД март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66" t="37532" r="50124" b="58653"/>
          <a:stretch>
            <a:fillRect/>
          </a:stretch>
        </p:blipFill>
        <p:spPr bwMode="auto">
          <a:xfrm>
            <a:off x="232134" y="6503710"/>
            <a:ext cx="273074" cy="3243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" name="Picture 46" descr="B:\9 - Прогнозы\8 - Карты\MapInfo\ЖД вокзал.B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01" t="34204" r="13156" b="63377"/>
          <a:stretch>
            <a:fillRect/>
          </a:stretch>
        </p:blipFill>
        <p:spPr bwMode="auto">
          <a:xfrm>
            <a:off x="171218" y="6209012"/>
            <a:ext cx="365158" cy="294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TextBox 27"/>
          <p:cNvSpPr txBox="1">
            <a:spLocks noChangeArrowheads="1"/>
          </p:cNvSpPr>
          <p:nvPr/>
        </p:nvSpPr>
        <p:spPr bwMode="auto">
          <a:xfrm>
            <a:off x="7512075" y="6138193"/>
            <a:ext cx="498475" cy="2635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- 5</a:t>
            </a:r>
          </a:p>
        </p:txBody>
      </p:sp>
      <p:sp>
        <p:nvSpPr>
          <p:cNvPr id="140" name="TextBox 27"/>
          <p:cNvSpPr txBox="1">
            <a:spLocks noChangeArrowheads="1"/>
          </p:cNvSpPr>
          <p:nvPr/>
        </p:nvSpPr>
        <p:spPr bwMode="auto">
          <a:xfrm>
            <a:off x="7521600" y="5949280"/>
            <a:ext cx="390525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</a:t>
            </a:r>
          </a:p>
        </p:txBody>
      </p:sp>
      <p:sp>
        <p:nvSpPr>
          <p:cNvPr id="144" name="Text Box 47"/>
          <p:cNvSpPr txBox="1">
            <a:spLocks noChangeArrowheads="1"/>
          </p:cNvSpPr>
          <p:nvPr/>
        </p:nvSpPr>
        <p:spPr bwMode="auto">
          <a:xfrm>
            <a:off x="5323978" y="5748770"/>
            <a:ext cx="3352477" cy="2725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Количество происшествий:</a:t>
            </a:r>
          </a:p>
        </p:txBody>
      </p:sp>
      <p:sp>
        <p:nvSpPr>
          <p:cNvPr id="145" name="Прямоугольник 144"/>
          <p:cNvSpPr/>
          <p:nvPr/>
        </p:nvSpPr>
        <p:spPr bwMode="auto">
          <a:xfrm>
            <a:off x="5356523" y="6020718"/>
            <a:ext cx="117475" cy="115887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7383487" y="6225505"/>
            <a:ext cx="119063" cy="130175"/>
          </a:xfrm>
          <a:prstGeom prst="rect">
            <a:avLst/>
          </a:prstGeom>
          <a:solidFill>
            <a:srgbClr val="8A4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47" name="TextBox 25"/>
          <p:cNvSpPr txBox="1">
            <a:spLocks noChangeArrowheads="1"/>
          </p:cNvSpPr>
          <p:nvPr/>
        </p:nvSpPr>
        <p:spPr bwMode="auto">
          <a:xfrm>
            <a:off x="5481935" y="5949280"/>
            <a:ext cx="404813" cy="260351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</a:t>
            </a:r>
          </a:p>
        </p:txBody>
      </p:sp>
      <p:sp>
        <p:nvSpPr>
          <p:cNvPr id="148" name="TextBox 26"/>
          <p:cNvSpPr txBox="1">
            <a:spLocks noChangeArrowheads="1"/>
          </p:cNvSpPr>
          <p:nvPr/>
        </p:nvSpPr>
        <p:spPr bwMode="auto">
          <a:xfrm>
            <a:off x="5473998" y="6169944"/>
            <a:ext cx="538162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</a:t>
            </a:r>
          </a:p>
        </p:txBody>
      </p:sp>
      <p:sp>
        <p:nvSpPr>
          <p:cNvPr id="149" name="TextBox 27"/>
          <p:cNvSpPr txBox="1">
            <a:spLocks noChangeArrowheads="1"/>
          </p:cNvSpPr>
          <p:nvPr/>
        </p:nvSpPr>
        <p:spPr bwMode="auto">
          <a:xfrm>
            <a:off x="5496223" y="6587456"/>
            <a:ext cx="382587" cy="26352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- 3</a:t>
            </a:r>
          </a:p>
        </p:txBody>
      </p:sp>
      <p:sp>
        <p:nvSpPr>
          <p:cNvPr id="143" name="TextBox 27"/>
          <p:cNvSpPr txBox="1">
            <a:spLocks noChangeArrowheads="1"/>
          </p:cNvSpPr>
          <p:nvPr/>
        </p:nvSpPr>
        <p:spPr bwMode="auto">
          <a:xfrm>
            <a:off x="5480348" y="6360443"/>
            <a:ext cx="398462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</a:t>
            </a:r>
          </a:p>
        </p:txBody>
      </p:sp>
      <p:sp>
        <p:nvSpPr>
          <p:cNvPr id="136" name="Прямоугольник 135"/>
          <p:cNvSpPr/>
          <p:nvPr/>
        </p:nvSpPr>
        <p:spPr bwMode="auto">
          <a:xfrm>
            <a:off x="7381900" y="6433468"/>
            <a:ext cx="119062" cy="130175"/>
          </a:xfrm>
          <a:prstGeom prst="rect">
            <a:avLst/>
          </a:prstGeom>
          <a:solidFill>
            <a:srgbClr val="6C3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7" name="Прямоугольник 136"/>
          <p:cNvSpPr/>
          <p:nvPr/>
        </p:nvSpPr>
        <p:spPr bwMode="auto">
          <a:xfrm>
            <a:off x="7381900" y="6652543"/>
            <a:ext cx="119062" cy="130175"/>
          </a:xfrm>
          <a:prstGeom prst="rect">
            <a:avLst/>
          </a:prstGeom>
          <a:solidFill>
            <a:srgbClr val="4C26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8" name="TextBox 27"/>
          <p:cNvSpPr txBox="1">
            <a:spLocks noChangeArrowheads="1"/>
          </p:cNvSpPr>
          <p:nvPr/>
        </p:nvSpPr>
        <p:spPr bwMode="auto">
          <a:xfrm>
            <a:off x="7520012" y="6365205"/>
            <a:ext cx="49053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</a:t>
            </a:r>
          </a:p>
        </p:txBody>
      </p:sp>
      <p:sp>
        <p:nvSpPr>
          <p:cNvPr id="132" name="Прямоугольник 131"/>
          <p:cNvSpPr/>
          <p:nvPr/>
        </p:nvSpPr>
        <p:spPr bwMode="auto">
          <a:xfrm>
            <a:off x="5354935" y="6673180"/>
            <a:ext cx="119063" cy="130175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3" name="Прямоугольник 132"/>
          <p:cNvSpPr/>
          <p:nvPr/>
        </p:nvSpPr>
        <p:spPr bwMode="auto">
          <a:xfrm>
            <a:off x="5354935" y="6439818"/>
            <a:ext cx="119063" cy="131762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5358110" y="6222330"/>
            <a:ext cx="119063" cy="130175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7380312" y="6020718"/>
            <a:ext cx="119063" cy="130175"/>
          </a:xfrm>
          <a:prstGeom prst="rect">
            <a:avLst/>
          </a:prstGeom>
          <a:solidFill>
            <a:srgbClr val="BC5E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7" name="TextBox 27"/>
          <p:cNvSpPr txBox="1">
            <a:spLocks noChangeArrowheads="1"/>
          </p:cNvSpPr>
          <p:nvPr/>
        </p:nvSpPr>
        <p:spPr bwMode="auto">
          <a:xfrm>
            <a:off x="7513662" y="6566818"/>
            <a:ext cx="1260475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- 7  и более</a:t>
            </a:r>
            <a:endParaRPr lang="ru-RU" sz="1000" dirty="0">
              <a:latin typeface="+mn-lt"/>
            </a:endParaRPr>
          </a:p>
        </p:txBody>
      </p:sp>
      <p:pic>
        <p:nvPicPr>
          <p:cNvPr id="94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6171899"/>
            <a:ext cx="511395" cy="4056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" name="TextBox 27"/>
          <p:cNvSpPr txBox="1">
            <a:spLocks noChangeArrowheads="1"/>
          </p:cNvSpPr>
          <p:nvPr/>
        </p:nvSpPr>
        <p:spPr bwMode="auto">
          <a:xfrm>
            <a:off x="2541810" y="6165304"/>
            <a:ext cx="1932211" cy="43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pic>
        <p:nvPicPr>
          <p:cNvPr id="71" name="Рисунок 70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683" t="7616" r="28119" b="7517"/>
          <a:stretch/>
        </p:blipFill>
        <p:spPr>
          <a:xfrm>
            <a:off x="0" y="1340768"/>
            <a:ext cx="3060000" cy="3952360"/>
          </a:xfrm>
          <a:prstGeom prst="rect">
            <a:avLst/>
          </a:prstGeom>
        </p:spPr>
      </p:pic>
      <p:sp>
        <p:nvSpPr>
          <p:cNvPr id="52" name="TextBox 90"/>
          <p:cNvSpPr txBox="1">
            <a:spLocks noChangeArrowheads="1"/>
          </p:cNvSpPr>
          <p:nvPr/>
        </p:nvSpPr>
        <p:spPr bwMode="auto">
          <a:xfrm>
            <a:off x="6079238" y="612775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 количества угроз возникновения ЧС на железнодорожном транспорте </a:t>
            </a:r>
            <a:r>
              <a:rPr lang="ru-RU" sz="1100" dirty="0" smtClean="0"/>
              <a:t>Удмуртской Республики на 2018 </a:t>
            </a:r>
            <a:r>
              <a:rPr lang="ru-RU" sz="1100" dirty="0"/>
              <a:t>год</a:t>
            </a:r>
          </a:p>
        </p:txBody>
      </p:sp>
      <p:sp>
        <p:nvSpPr>
          <p:cNvPr id="53" name="TextBox 90"/>
          <p:cNvSpPr txBox="1">
            <a:spLocks noChangeArrowheads="1"/>
          </p:cNvSpPr>
          <p:nvPr/>
        </p:nvSpPr>
        <p:spPr bwMode="auto">
          <a:xfrm>
            <a:off x="3042000" y="641351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Количество </a:t>
            </a:r>
            <a:r>
              <a:rPr lang="ru-RU" sz="1100" dirty="0"/>
              <a:t>угроз возникновения ЧС на железнодорожном транспорте </a:t>
            </a:r>
            <a:r>
              <a:rPr lang="ru-RU" sz="1100" dirty="0" smtClean="0"/>
              <a:t>Удмуртской Республики в 2017 </a:t>
            </a:r>
            <a:r>
              <a:rPr lang="ru-RU" sz="1100" dirty="0"/>
              <a:t>год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818" t="7558" r="27980" b="8109"/>
          <a:stretch/>
        </p:blipFill>
        <p:spPr>
          <a:xfrm>
            <a:off x="3041999" y="1340768"/>
            <a:ext cx="3035527" cy="395236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617" t="7558" r="28283" b="8109"/>
          <a:stretch/>
        </p:blipFill>
        <p:spPr>
          <a:xfrm>
            <a:off x="6077526" y="1340767"/>
            <a:ext cx="3066474" cy="39523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114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EBA3DCFF-75CD-4171-9F2C-1063B6414413}" type="slidenum">
              <a:rPr lang="ru-RU" sz="1400" smtClean="0"/>
              <a:pPr eaLnBrk="1" hangingPunct="1">
                <a:defRPr/>
              </a:pPr>
              <a:t>58</a:t>
            </a:fld>
            <a:endParaRPr lang="ru-RU" sz="1400" dirty="0" smtClean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5813893"/>
              </p:ext>
            </p:extLst>
          </p:nvPr>
        </p:nvGraphicFramePr>
        <p:xfrm>
          <a:off x="88900" y="1016000"/>
          <a:ext cx="8947149" cy="5797554"/>
        </p:xfrm>
        <a:graphic>
          <a:graphicData uri="http://schemas.openxmlformats.org/drawingml/2006/table">
            <a:tbl>
              <a:tblPr/>
              <a:tblGrid>
                <a:gridCol w="2211597"/>
                <a:gridCol w="1061284"/>
                <a:gridCol w="1061284"/>
                <a:gridCol w="1061284"/>
                <a:gridCol w="1061284"/>
                <a:gridCol w="1187312"/>
                <a:gridCol w="1303104"/>
              </a:tblGrid>
              <a:tr h="237966">
                <a:tc rowSpan="2">
                  <a:txBody>
                    <a:bodyPr/>
                    <a:lstStyle/>
                    <a:p>
                      <a:pPr marL="144000"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Муниципальное образование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384" marR="5384" marT="538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marL="0"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Железнодорожный транспорт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144000"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marL="144000"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marL="144000"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marL="0" algn="ct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84" marR="5384" marT="538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2175">
                <a:tc vMerge="1">
                  <a:txBody>
                    <a:bodyPr/>
                    <a:lstStyle/>
                    <a:p>
                      <a:pPr marL="144000"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Прогноз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на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Вероятностная оценка</a:t>
                      </a: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Количество  </a:t>
                      </a:r>
                    </a:p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за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fontAlgn="t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Достоверность  прогноза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Прогноз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на 2018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itchFamily="18" charset="0"/>
                      </a:endParaRP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fontAlgn="t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itchFamily="18" charset="0"/>
                        </a:rPr>
                        <a:t>Вероятностная оценка</a:t>
                      </a:r>
                    </a:p>
                  </a:txBody>
                  <a:tcPr marL="5384" marR="5384" marT="538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kern="1200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Балезинский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Вавожский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Воткинский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Глазовский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Дебесский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Завьяловский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Игринский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Камбарский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Кезский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68,6%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Кизнерский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Малопургинский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0,2417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Можгинский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0,3595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Сарапульский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Сюмсинский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Увинский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0,2417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Якшур-Бодьинский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Ярский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Город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Ижевск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0,2584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Город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Сарапул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0,3293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Город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Воткинск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0,3293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Город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Глазов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931">
                <a:tc>
                  <a:txBody>
                    <a:bodyPr/>
                    <a:lstStyle/>
                    <a:p>
                      <a:pPr marL="144000" algn="l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Город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Можга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8345" name="Прямоугольник 1"/>
          <p:cNvSpPr>
            <a:spLocks noChangeArrowheads="1"/>
          </p:cNvSpPr>
          <p:nvPr/>
        </p:nvSpPr>
        <p:spPr bwMode="auto">
          <a:xfrm>
            <a:off x="0" y="638175"/>
            <a:ext cx="9144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fontAlgn="ctr"/>
            <a:r>
              <a:rPr lang="ru-RU" sz="1400" dirty="0" smtClean="0"/>
              <a:t>Угрозы возникновения  </a:t>
            </a:r>
            <a:r>
              <a:rPr lang="ru-RU" sz="1400" dirty="0"/>
              <a:t>ЧС  на железнодорожном </a:t>
            </a:r>
            <a:r>
              <a:rPr lang="ru-RU" sz="1400" dirty="0" smtClean="0"/>
              <a:t>транспорте на территории Удмуртской Республики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73979728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59</a:t>
            </a:fld>
            <a:endParaRPr lang="ru-RU" sz="1400" dirty="0" smtClean="0"/>
          </a:p>
        </p:txBody>
      </p:sp>
      <p:sp>
        <p:nvSpPr>
          <p:cNvPr id="6" name="TextBox 4"/>
          <p:cNvSpPr txBox="1">
            <a:spLocks noChangeArrowheads="1"/>
          </p:cNvSpPr>
          <p:nvPr/>
        </p:nvSpPr>
        <p:spPr bwMode="auto">
          <a:xfrm>
            <a:off x="-17462" y="668338"/>
            <a:ext cx="9161462" cy="523220"/>
          </a:xfrm>
          <a:prstGeom prst="rect">
            <a:avLst/>
          </a:prstGeom>
          <a:solidFill>
            <a:srgbClr val="EF6DCA">
              <a:alpha val="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b="1" dirty="0"/>
              <a:t>Количественные показатели </a:t>
            </a:r>
            <a:r>
              <a:rPr lang="ru-RU" sz="1400" b="1" dirty="0" smtClean="0"/>
              <a:t>на железнодорожном транспорте на территории Удмуртской Республики </a:t>
            </a:r>
          </a:p>
          <a:p>
            <a:pPr algn="ctr" eaLnBrk="1" hangingPunct="1"/>
            <a:r>
              <a:rPr lang="ru-RU" sz="1400" b="1" dirty="0" smtClean="0"/>
              <a:t>в 2017 </a:t>
            </a:r>
            <a:r>
              <a:rPr lang="ru-RU" sz="1400" b="1" dirty="0"/>
              <a:t>году </a:t>
            </a:r>
            <a:r>
              <a:rPr lang="ru-RU" sz="1400" b="1" dirty="0" smtClean="0"/>
              <a:t>в </a:t>
            </a:r>
            <a:r>
              <a:rPr lang="ru-RU" sz="1400" b="1" dirty="0"/>
              <a:t>сравнении с АППГ и </a:t>
            </a:r>
            <a:r>
              <a:rPr lang="ru-RU" sz="1400" b="1" dirty="0" smtClean="0"/>
              <a:t>СМЗ (по муниципальным образованиям)</a:t>
            </a:r>
            <a:endParaRPr lang="ru-RU" sz="1400" b="1" dirty="0"/>
          </a:p>
        </p:txBody>
      </p:sp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2138322"/>
              </p:ext>
            </p:extLst>
          </p:nvPr>
        </p:nvGraphicFramePr>
        <p:xfrm>
          <a:off x="0" y="1191558"/>
          <a:ext cx="9144000" cy="56664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58879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>
            <a:off x="321" y="617971"/>
            <a:ext cx="914400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 fontAlgn="ctr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b="1" dirty="0"/>
              <a:t>Источники чрезвычайных ситуаций </a:t>
            </a:r>
            <a:r>
              <a:rPr lang="ru-RU" sz="1050" b="1" dirty="0" smtClean="0"/>
              <a:t>на </a:t>
            </a:r>
            <a:r>
              <a:rPr lang="ru-RU" sz="105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59383"/>
              </p:ext>
            </p:extLst>
          </p:nvPr>
        </p:nvGraphicFramePr>
        <p:xfrm>
          <a:off x="-12215" y="894970"/>
          <a:ext cx="9140342" cy="58540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7327"/>
                <a:gridCol w="850584"/>
                <a:gridCol w="720080"/>
                <a:gridCol w="432048"/>
                <a:gridCol w="432048"/>
                <a:gridCol w="447625"/>
                <a:gridCol w="776511"/>
                <a:gridCol w="576064"/>
                <a:gridCol w="432048"/>
                <a:gridCol w="432048"/>
                <a:gridCol w="413644"/>
                <a:gridCol w="738484"/>
                <a:gridCol w="576064"/>
                <a:gridCol w="432048"/>
                <a:gridCol w="432048"/>
                <a:gridCol w="451671"/>
              </a:tblGrid>
              <a:tr h="70847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Территория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Прогнозируемое количество ЧС на </a:t>
                      </a:r>
                      <a:r>
                        <a:rPr lang="ru-RU" sz="1000" u="none" strike="noStrike" dirty="0" smtClean="0">
                          <a:effectLst/>
                        </a:rPr>
                        <a:t>2017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Вероятность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техногенный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природный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Зарегистрированное количество ЧС в </a:t>
                      </a:r>
                      <a:r>
                        <a:rPr lang="ru-RU" sz="1000" u="none" strike="noStrike" dirty="0" smtClean="0">
                          <a:effectLst/>
                        </a:rPr>
                        <a:t>2017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Достоверность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техногенный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природный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ctr" fontAlgn="b"/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Прогнозируемое количество ЧС на </a:t>
                      </a:r>
                      <a:r>
                        <a:rPr lang="ru-RU" sz="1000" u="none" strike="noStrike" dirty="0" smtClean="0">
                          <a:effectLst/>
                        </a:rPr>
                        <a:t>2018 год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</a:rPr>
                        <a:t>Вероятность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668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техногенный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</a:rPr>
                        <a:t>природный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 smtClean="0">
                          <a:effectLst/>
                        </a:rPr>
                        <a:t>биолого-социальный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546" marR="5546" marT="5546" marB="0" vert="vert27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3288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Алнашский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0,35946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Балезинский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0,36788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Вавожский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Воткинский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73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Глазовский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Граховский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Дебеский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Завьяловский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0,35946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Игринский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Камбарский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Каракулинский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Кезский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Кизнерский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Киясовский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Красногорский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М.Пургинский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Можгинский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Сарапульский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Селтинский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Сюмсинский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Увинский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Шарканский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Юкаменский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 err="1">
                          <a:effectLst/>
                        </a:rPr>
                        <a:t>Як.Бодьинский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>
                          <a:effectLst/>
                        </a:rPr>
                        <a:t>Ярский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Ижевск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5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0,3293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Воткинск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0,26813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335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Глазов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0,26813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4773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Можга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0,26813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62,8%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u="none" strike="noStrike" dirty="0">
                          <a:effectLst/>
                        </a:rPr>
                        <a:t>Сарапул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54000" marR="5668" marT="566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0,32929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5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907345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3" name="Группа 90"/>
          <p:cNvGrpSpPr>
            <a:grpSpLocks/>
          </p:cNvGrpSpPr>
          <p:nvPr/>
        </p:nvGrpSpPr>
        <p:grpSpPr bwMode="auto">
          <a:xfrm>
            <a:off x="20638" y="601663"/>
            <a:ext cx="5045075" cy="6256337"/>
            <a:chOff x="-1" y="188913"/>
            <a:chExt cx="6146434" cy="6711949"/>
          </a:xfrm>
        </p:grpSpPr>
        <p:pic>
          <p:nvPicPr>
            <p:cNvPr id="97307" name="Picture 2" descr="местные гарнизон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" y="188913"/>
              <a:ext cx="5601732" cy="666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08" name="Oval 78"/>
            <p:cNvSpPr>
              <a:spLocks noChangeArrowheads="1"/>
            </p:cNvSpPr>
            <p:nvPr/>
          </p:nvSpPr>
          <p:spPr bwMode="auto">
            <a:xfrm>
              <a:off x="2752724" y="2533650"/>
              <a:ext cx="203224" cy="18473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09" name="Text Box 79"/>
            <p:cNvSpPr txBox="1">
              <a:spLocks noChangeArrowheads="1"/>
            </p:cNvSpPr>
            <p:nvPr/>
          </p:nvSpPr>
          <p:spPr bwMode="auto">
            <a:xfrm>
              <a:off x="2133599" y="1066800"/>
              <a:ext cx="887454" cy="30122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1200" b="1">
                  <a:latin typeface="Arial" charset="0"/>
                </a:rPr>
                <a:t>Глазов</a:t>
              </a:r>
            </a:p>
          </p:txBody>
        </p:sp>
        <p:sp>
          <p:nvSpPr>
            <p:cNvPr id="97310" name="Text Box 80"/>
            <p:cNvSpPr txBox="1">
              <a:spLocks noChangeArrowheads="1"/>
            </p:cNvSpPr>
            <p:nvPr/>
          </p:nvSpPr>
          <p:spPr bwMode="auto">
            <a:xfrm>
              <a:off x="1447800" y="5105400"/>
              <a:ext cx="776416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Можга</a:t>
              </a:r>
            </a:p>
          </p:txBody>
        </p:sp>
        <p:sp>
          <p:nvSpPr>
            <p:cNvPr id="97311" name="Text Box 81"/>
            <p:cNvSpPr txBox="1">
              <a:spLocks noChangeArrowheads="1"/>
            </p:cNvSpPr>
            <p:nvPr/>
          </p:nvSpPr>
          <p:spPr bwMode="auto">
            <a:xfrm>
              <a:off x="0" y="5410200"/>
              <a:ext cx="838200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Кизнер</a:t>
              </a:r>
            </a:p>
          </p:txBody>
        </p:sp>
        <p:sp>
          <p:nvSpPr>
            <p:cNvPr id="97312" name="Oval 82"/>
            <p:cNvSpPr>
              <a:spLocks noChangeArrowheads="1"/>
            </p:cNvSpPr>
            <p:nvPr/>
          </p:nvSpPr>
          <p:spPr bwMode="auto">
            <a:xfrm>
              <a:off x="1981199" y="1143000"/>
              <a:ext cx="190500" cy="14605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900" b="1"/>
                <a:t>Т</a:t>
              </a:r>
            </a:p>
          </p:txBody>
        </p:sp>
        <p:sp>
          <p:nvSpPr>
            <p:cNvPr id="97313" name="Oval 83"/>
            <p:cNvSpPr>
              <a:spLocks noChangeArrowheads="1"/>
            </p:cNvSpPr>
            <p:nvPr/>
          </p:nvSpPr>
          <p:spPr bwMode="auto">
            <a:xfrm>
              <a:off x="1219198" y="3048000"/>
              <a:ext cx="182065" cy="177382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14" name="Oval 85"/>
            <p:cNvSpPr>
              <a:spLocks noChangeArrowheads="1"/>
            </p:cNvSpPr>
            <p:nvPr/>
          </p:nvSpPr>
          <p:spPr bwMode="auto">
            <a:xfrm>
              <a:off x="1381125" y="920750"/>
              <a:ext cx="195262" cy="15875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15" name="Oval 86"/>
            <p:cNvSpPr>
              <a:spLocks noChangeArrowheads="1"/>
            </p:cNvSpPr>
            <p:nvPr/>
          </p:nvSpPr>
          <p:spPr bwMode="auto">
            <a:xfrm>
              <a:off x="1593849" y="3816351"/>
              <a:ext cx="188468" cy="18444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16" name="Oval 89"/>
            <p:cNvSpPr>
              <a:spLocks noChangeArrowheads="1"/>
            </p:cNvSpPr>
            <p:nvPr/>
          </p:nvSpPr>
          <p:spPr bwMode="auto">
            <a:xfrm>
              <a:off x="4581525" y="5452164"/>
              <a:ext cx="199010" cy="186636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900" b="1"/>
                <a:t>Т</a:t>
              </a:r>
            </a:p>
          </p:txBody>
        </p:sp>
        <p:sp>
          <p:nvSpPr>
            <p:cNvPr id="97317" name="Oval 90"/>
            <p:cNvSpPr>
              <a:spLocks noChangeArrowheads="1"/>
            </p:cNvSpPr>
            <p:nvPr/>
          </p:nvSpPr>
          <p:spPr bwMode="auto">
            <a:xfrm>
              <a:off x="3819524" y="5187950"/>
              <a:ext cx="198480" cy="168468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18" name="Oval 91"/>
            <p:cNvSpPr>
              <a:spLocks noChangeArrowheads="1"/>
            </p:cNvSpPr>
            <p:nvPr/>
          </p:nvSpPr>
          <p:spPr bwMode="auto">
            <a:xfrm>
              <a:off x="1638300" y="5334500"/>
              <a:ext cx="226065" cy="177593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000" b="1"/>
                <a:t>Т</a:t>
              </a:r>
            </a:p>
          </p:txBody>
        </p:sp>
        <p:sp>
          <p:nvSpPr>
            <p:cNvPr id="97319" name="Oval 92"/>
            <p:cNvSpPr>
              <a:spLocks noChangeArrowheads="1"/>
            </p:cNvSpPr>
            <p:nvPr/>
          </p:nvSpPr>
          <p:spPr bwMode="auto">
            <a:xfrm>
              <a:off x="466724" y="5638800"/>
              <a:ext cx="180975" cy="14605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ru-RU" sz="1200" b="1"/>
                <a:t>Т</a:t>
              </a:r>
            </a:p>
          </p:txBody>
        </p:sp>
        <p:sp>
          <p:nvSpPr>
            <p:cNvPr id="97320" name="Text Box 93"/>
            <p:cNvSpPr txBox="1">
              <a:spLocks noChangeArrowheads="1"/>
            </p:cNvSpPr>
            <p:nvPr/>
          </p:nvSpPr>
          <p:spPr bwMode="auto">
            <a:xfrm>
              <a:off x="4495799" y="5192155"/>
              <a:ext cx="1105931" cy="251017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Камбарка</a:t>
              </a:r>
            </a:p>
          </p:txBody>
        </p:sp>
        <p:sp>
          <p:nvSpPr>
            <p:cNvPr id="97321" name="Line 94"/>
            <p:cNvSpPr>
              <a:spLocks noChangeShapeType="1"/>
            </p:cNvSpPr>
            <p:nvPr/>
          </p:nvSpPr>
          <p:spPr bwMode="auto">
            <a:xfrm flipH="1" flipV="1">
              <a:off x="76200" y="1828800"/>
              <a:ext cx="3124200" cy="2514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2" name="Line 95"/>
            <p:cNvSpPr>
              <a:spLocks noChangeShapeType="1"/>
            </p:cNvSpPr>
            <p:nvPr/>
          </p:nvSpPr>
          <p:spPr bwMode="auto">
            <a:xfrm flipV="1">
              <a:off x="3200400" y="1752600"/>
              <a:ext cx="1524000" cy="25908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3" name="Line 96"/>
            <p:cNvSpPr>
              <a:spLocks noChangeShapeType="1"/>
            </p:cNvSpPr>
            <p:nvPr/>
          </p:nvSpPr>
          <p:spPr bwMode="auto">
            <a:xfrm flipV="1">
              <a:off x="3276600" y="2438400"/>
              <a:ext cx="2514600" cy="19050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4" name="Text Box 97"/>
            <p:cNvSpPr txBox="1">
              <a:spLocks noChangeArrowheads="1"/>
            </p:cNvSpPr>
            <p:nvPr/>
          </p:nvSpPr>
          <p:spPr bwMode="auto">
            <a:xfrm>
              <a:off x="3886200" y="3505200"/>
              <a:ext cx="1056503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Воткинск</a:t>
              </a:r>
            </a:p>
          </p:txBody>
        </p:sp>
        <p:sp>
          <p:nvSpPr>
            <p:cNvPr id="97325" name="Line 98"/>
            <p:cNvSpPr>
              <a:spLocks noChangeShapeType="1"/>
            </p:cNvSpPr>
            <p:nvPr/>
          </p:nvSpPr>
          <p:spPr bwMode="auto">
            <a:xfrm flipV="1">
              <a:off x="3276600" y="3715530"/>
              <a:ext cx="2795588" cy="62787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6" name="Line 99"/>
            <p:cNvSpPr>
              <a:spLocks noChangeShapeType="1"/>
            </p:cNvSpPr>
            <p:nvPr/>
          </p:nvSpPr>
          <p:spPr bwMode="auto">
            <a:xfrm>
              <a:off x="3352800" y="4419600"/>
              <a:ext cx="2133600" cy="24384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7" name="Text Box 100"/>
            <p:cNvSpPr txBox="1">
              <a:spLocks noChangeArrowheads="1"/>
            </p:cNvSpPr>
            <p:nvPr/>
          </p:nvSpPr>
          <p:spPr bwMode="auto">
            <a:xfrm>
              <a:off x="3505200" y="4953001"/>
              <a:ext cx="1025611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Сарапул</a:t>
              </a:r>
            </a:p>
          </p:txBody>
        </p:sp>
        <p:sp>
          <p:nvSpPr>
            <p:cNvPr id="97328" name="Line 101"/>
            <p:cNvSpPr>
              <a:spLocks noChangeShapeType="1"/>
            </p:cNvSpPr>
            <p:nvPr/>
          </p:nvSpPr>
          <p:spPr bwMode="auto">
            <a:xfrm flipH="1">
              <a:off x="1447800" y="4419600"/>
              <a:ext cx="1752600" cy="24384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29" name="Line 102"/>
            <p:cNvSpPr>
              <a:spLocks noChangeShapeType="1"/>
            </p:cNvSpPr>
            <p:nvPr/>
          </p:nvSpPr>
          <p:spPr bwMode="auto">
            <a:xfrm flipH="1">
              <a:off x="0" y="5334000"/>
              <a:ext cx="2514600" cy="6858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0" name="Line 103"/>
            <p:cNvSpPr>
              <a:spLocks noChangeShapeType="1"/>
            </p:cNvSpPr>
            <p:nvPr/>
          </p:nvSpPr>
          <p:spPr bwMode="auto">
            <a:xfrm flipH="1">
              <a:off x="2362200" y="5334000"/>
              <a:ext cx="152400" cy="15240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1" name="Line 104"/>
            <p:cNvSpPr>
              <a:spLocks noChangeShapeType="1"/>
            </p:cNvSpPr>
            <p:nvPr/>
          </p:nvSpPr>
          <p:spPr bwMode="auto">
            <a:xfrm flipH="1">
              <a:off x="0" y="5562600"/>
              <a:ext cx="6096000" cy="5334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2" name="Line 105"/>
            <p:cNvSpPr>
              <a:spLocks noChangeShapeType="1"/>
            </p:cNvSpPr>
            <p:nvPr/>
          </p:nvSpPr>
          <p:spPr bwMode="auto">
            <a:xfrm flipH="1">
              <a:off x="2209800" y="5308196"/>
              <a:ext cx="3746727" cy="154980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3" name="Line 106"/>
            <p:cNvSpPr>
              <a:spLocks noChangeShapeType="1"/>
            </p:cNvSpPr>
            <p:nvPr/>
          </p:nvSpPr>
          <p:spPr bwMode="auto">
            <a:xfrm flipH="1" flipV="1">
              <a:off x="76200" y="1752600"/>
              <a:ext cx="1143000" cy="35814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4" name="Line 107"/>
            <p:cNvSpPr>
              <a:spLocks noChangeShapeType="1"/>
            </p:cNvSpPr>
            <p:nvPr/>
          </p:nvSpPr>
          <p:spPr bwMode="auto">
            <a:xfrm flipH="1" flipV="1">
              <a:off x="1195388" y="5257800"/>
              <a:ext cx="152400" cy="16002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5" name="Line 108"/>
            <p:cNvSpPr>
              <a:spLocks noChangeShapeType="1"/>
            </p:cNvSpPr>
            <p:nvPr/>
          </p:nvSpPr>
          <p:spPr bwMode="auto">
            <a:xfrm flipV="1">
              <a:off x="0" y="1143000"/>
              <a:ext cx="4343400" cy="3810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6" name="Line 109"/>
            <p:cNvSpPr>
              <a:spLocks noChangeShapeType="1"/>
            </p:cNvSpPr>
            <p:nvPr/>
          </p:nvSpPr>
          <p:spPr bwMode="auto">
            <a:xfrm flipV="1">
              <a:off x="152400" y="1447800"/>
              <a:ext cx="4267200" cy="1752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7" name="Text Box 81"/>
            <p:cNvSpPr txBox="1">
              <a:spLocks noChangeArrowheads="1"/>
            </p:cNvSpPr>
            <p:nvPr/>
          </p:nvSpPr>
          <p:spPr bwMode="auto">
            <a:xfrm>
              <a:off x="2932112" y="2438400"/>
              <a:ext cx="774914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Игра</a:t>
              </a:r>
            </a:p>
          </p:txBody>
        </p:sp>
        <p:sp>
          <p:nvSpPr>
            <p:cNvPr id="97338" name="Line 112"/>
            <p:cNvSpPr>
              <a:spLocks noChangeShapeType="1"/>
            </p:cNvSpPr>
            <p:nvPr/>
          </p:nvSpPr>
          <p:spPr bwMode="auto">
            <a:xfrm flipH="1" flipV="1">
              <a:off x="0" y="4191000"/>
              <a:ext cx="2362200" cy="25908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339" name="Text Box 113"/>
            <p:cNvSpPr txBox="1">
              <a:spLocks noChangeArrowheads="1"/>
            </p:cNvSpPr>
            <p:nvPr/>
          </p:nvSpPr>
          <p:spPr bwMode="auto">
            <a:xfrm rot="2303710">
              <a:off x="90626" y="2415538"/>
              <a:ext cx="1973489" cy="22320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Г 367 180-600ВЭ, 630-1410</a:t>
              </a:r>
            </a:p>
          </p:txBody>
        </p:sp>
        <p:sp>
          <p:nvSpPr>
            <p:cNvPr id="97340" name="Text Box 114"/>
            <p:cNvSpPr txBox="1">
              <a:spLocks noChangeArrowheads="1"/>
            </p:cNvSpPr>
            <p:nvPr/>
          </p:nvSpPr>
          <p:spPr bwMode="auto">
            <a:xfrm rot="2853083">
              <a:off x="-50799" y="4678587"/>
              <a:ext cx="1230312" cy="232912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Б 230 510-1510 ВП</a:t>
              </a:r>
            </a:p>
          </p:txBody>
        </p:sp>
        <p:sp>
          <p:nvSpPr>
            <p:cNvPr id="97341" name="Text Box 115"/>
            <p:cNvSpPr txBox="1">
              <a:spLocks noChangeArrowheads="1"/>
            </p:cNvSpPr>
            <p:nvPr/>
          </p:nvSpPr>
          <p:spPr bwMode="auto">
            <a:xfrm rot="-219243">
              <a:off x="153411" y="1253294"/>
              <a:ext cx="1879997" cy="22320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Г 358 540-1210, 1310-1510</a:t>
              </a:r>
            </a:p>
          </p:txBody>
        </p:sp>
        <p:sp>
          <p:nvSpPr>
            <p:cNvPr id="97342" name="Text Box 116"/>
            <p:cNvSpPr txBox="1">
              <a:spLocks noChangeArrowheads="1"/>
            </p:cNvSpPr>
            <p:nvPr/>
          </p:nvSpPr>
          <p:spPr bwMode="auto">
            <a:xfrm rot="-2290428">
              <a:off x="4541765" y="2578534"/>
              <a:ext cx="1392985" cy="23428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П 236 180-1410</a:t>
              </a:r>
            </a:p>
          </p:txBody>
        </p:sp>
        <p:sp>
          <p:nvSpPr>
            <p:cNvPr id="97343" name="Text Box 117"/>
            <p:cNvSpPr txBox="1">
              <a:spLocks noChangeArrowheads="1"/>
            </p:cNvSpPr>
            <p:nvPr/>
          </p:nvSpPr>
          <p:spPr bwMode="auto">
            <a:xfrm rot="-769652">
              <a:off x="4268753" y="3689958"/>
              <a:ext cx="1877680" cy="22320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Г 710 180-660ВЭ, 690-1410</a:t>
              </a:r>
            </a:p>
          </p:txBody>
        </p:sp>
        <p:sp>
          <p:nvSpPr>
            <p:cNvPr id="97344" name="Text Box 118"/>
            <p:cNvSpPr txBox="1">
              <a:spLocks noChangeArrowheads="1"/>
            </p:cNvSpPr>
            <p:nvPr/>
          </p:nvSpPr>
          <p:spPr bwMode="auto">
            <a:xfrm rot="2802651">
              <a:off x="4186238" y="5986687"/>
              <a:ext cx="1595438" cy="232912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 u="sng">
                  <a:latin typeface="Arial" charset="0"/>
                </a:rPr>
                <a:t>Г367 180-600ВЭ, 6301410</a:t>
              </a:r>
            </a:p>
          </p:txBody>
        </p:sp>
        <p:grpSp>
          <p:nvGrpSpPr>
            <p:cNvPr id="97345" name="Group 119"/>
            <p:cNvGrpSpPr>
              <a:grpSpLocks/>
            </p:cNvGrpSpPr>
            <p:nvPr/>
          </p:nvGrpSpPr>
          <p:grpSpPr bwMode="auto">
            <a:xfrm>
              <a:off x="2873389" y="4424363"/>
              <a:ext cx="249238" cy="193675"/>
              <a:chOff x="4309" y="2438"/>
              <a:chExt cx="157" cy="122"/>
            </a:xfrm>
          </p:grpSpPr>
          <p:sp>
            <p:nvSpPr>
              <p:cNvPr id="97462" name="Oval 120"/>
              <p:cNvSpPr>
                <a:spLocks noChangeArrowheads="1"/>
              </p:cNvSpPr>
              <p:nvPr/>
            </p:nvSpPr>
            <p:spPr bwMode="auto">
              <a:xfrm>
                <a:off x="4309" y="2438"/>
                <a:ext cx="157" cy="122"/>
              </a:xfrm>
              <a:prstGeom prst="ellipse">
                <a:avLst/>
              </a:prstGeom>
              <a:solidFill>
                <a:srgbClr val="FF3300"/>
              </a:solidFill>
              <a:ln w="254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 sz="1200"/>
              </a:p>
            </p:txBody>
          </p:sp>
          <p:sp>
            <p:nvSpPr>
              <p:cNvPr id="97463" name="Rectangle 121"/>
              <p:cNvSpPr>
                <a:spLocks noChangeArrowheads="1"/>
              </p:cNvSpPr>
              <p:nvPr/>
            </p:nvSpPr>
            <p:spPr bwMode="auto">
              <a:xfrm>
                <a:off x="4342" y="2451"/>
                <a:ext cx="22" cy="7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 sz="1200"/>
              </a:p>
            </p:txBody>
          </p:sp>
        </p:grpSp>
        <p:sp>
          <p:nvSpPr>
            <p:cNvPr id="97346" name="Text Box 135"/>
            <p:cNvSpPr txBox="1">
              <a:spLocks noChangeArrowheads="1"/>
            </p:cNvSpPr>
            <p:nvPr/>
          </p:nvSpPr>
          <p:spPr bwMode="auto">
            <a:xfrm>
              <a:off x="1729947" y="4213662"/>
              <a:ext cx="1108507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Пирогово</a:t>
              </a:r>
            </a:p>
          </p:txBody>
        </p:sp>
        <p:sp>
          <p:nvSpPr>
            <p:cNvPr id="97347" name="Text Box 136"/>
            <p:cNvSpPr txBox="1">
              <a:spLocks noChangeArrowheads="1"/>
            </p:cNvSpPr>
            <p:nvPr/>
          </p:nvSpPr>
          <p:spPr bwMode="auto">
            <a:xfrm>
              <a:off x="3564711" y="4311458"/>
              <a:ext cx="839657" cy="251018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900" b="1">
                  <a:latin typeface="Arial" charset="0"/>
                </a:rPr>
                <a:t>Ижевск</a:t>
              </a:r>
            </a:p>
          </p:txBody>
        </p:sp>
        <p:sp>
          <p:nvSpPr>
            <p:cNvPr id="97348" name="Text Box 137"/>
            <p:cNvSpPr txBox="1">
              <a:spLocks noChangeArrowheads="1"/>
            </p:cNvSpPr>
            <p:nvPr/>
          </p:nvSpPr>
          <p:spPr bwMode="auto">
            <a:xfrm rot="-302092">
              <a:off x="340483" y="5756963"/>
              <a:ext cx="1959576" cy="236486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 u="sng">
                  <a:latin typeface="Arial" charset="0"/>
                </a:rPr>
                <a:t>А 300 180-690СЕ, 720-1410</a:t>
              </a:r>
            </a:p>
          </p:txBody>
        </p:sp>
        <p:sp>
          <p:nvSpPr>
            <p:cNvPr id="97349" name="Text Box 138"/>
            <p:cNvSpPr txBox="1">
              <a:spLocks noChangeArrowheads="1"/>
            </p:cNvSpPr>
            <p:nvPr/>
          </p:nvSpPr>
          <p:spPr bwMode="auto">
            <a:xfrm rot="-3548657">
              <a:off x="2945933" y="2459376"/>
              <a:ext cx="2370230" cy="232912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Г 712 150-420ВЭ, 450-1210, 1310-1410СЕ</a:t>
              </a:r>
            </a:p>
          </p:txBody>
        </p:sp>
        <p:sp>
          <p:nvSpPr>
            <p:cNvPr id="97350" name="Text Box 139"/>
            <p:cNvSpPr txBox="1">
              <a:spLocks noChangeArrowheads="1"/>
            </p:cNvSpPr>
            <p:nvPr/>
          </p:nvSpPr>
          <p:spPr bwMode="auto">
            <a:xfrm rot="-1293510">
              <a:off x="2008742" y="1910559"/>
              <a:ext cx="1387869" cy="23428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П 110 210-1210</a:t>
              </a:r>
            </a:p>
          </p:txBody>
        </p:sp>
        <p:sp>
          <p:nvSpPr>
            <p:cNvPr id="97351" name="Text Box 140"/>
            <p:cNvSpPr txBox="1">
              <a:spLocks noChangeArrowheads="1"/>
            </p:cNvSpPr>
            <p:nvPr/>
          </p:nvSpPr>
          <p:spPr bwMode="auto">
            <a:xfrm rot="-3493835">
              <a:off x="1557541" y="5321765"/>
              <a:ext cx="1610448" cy="232912"/>
            </a:xfrm>
            <a:prstGeom prst="rect">
              <a:avLst/>
            </a:prstGeom>
            <a:solidFill>
              <a:srgbClr val="3366FF">
                <a:alpha val="36078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 u="sng">
                  <a:latin typeface="Arial" charset="0"/>
                </a:rPr>
                <a:t>Г712 240-600ВЭ, 630-1410</a:t>
              </a:r>
            </a:p>
          </p:txBody>
        </p:sp>
        <p:sp>
          <p:nvSpPr>
            <p:cNvPr id="97352" name="Text Box 141"/>
            <p:cNvSpPr txBox="1">
              <a:spLocks noChangeArrowheads="1"/>
            </p:cNvSpPr>
            <p:nvPr/>
          </p:nvSpPr>
          <p:spPr bwMode="auto">
            <a:xfrm rot="-1261461">
              <a:off x="2537199" y="6254494"/>
              <a:ext cx="1121264" cy="234284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 u="sng">
                  <a:latin typeface="Arial" charset="0"/>
                </a:rPr>
                <a:t>Б 213 150-1410</a:t>
              </a:r>
            </a:p>
          </p:txBody>
        </p:sp>
        <p:sp>
          <p:nvSpPr>
            <p:cNvPr id="97353" name="Text Box 142"/>
            <p:cNvSpPr txBox="1">
              <a:spLocks noChangeArrowheads="1"/>
            </p:cNvSpPr>
            <p:nvPr/>
          </p:nvSpPr>
          <p:spPr bwMode="auto">
            <a:xfrm rot="4336905">
              <a:off x="-40920" y="3771311"/>
              <a:ext cx="1729967" cy="232912"/>
            </a:xfrm>
            <a:prstGeom prst="rect">
              <a:avLst/>
            </a:prstGeom>
            <a:solidFill>
              <a:srgbClr val="3366FF">
                <a:alpha val="6588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sz="800" b="1">
                  <a:latin typeface="Arial" charset="0"/>
                </a:rPr>
                <a:t>Б 105 210-600СЭ,630-1410</a:t>
              </a:r>
            </a:p>
          </p:txBody>
        </p:sp>
        <p:grpSp>
          <p:nvGrpSpPr>
            <p:cNvPr id="97354" name="Group 146"/>
            <p:cNvGrpSpPr>
              <a:grpSpLocks/>
            </p:cNvGrpSpPr>
            <p:nvPr/>
          </p:nvGrpSpPr>
          <p:grpSpPr bwMode="auto">
            <a:xfrm>
              <a:off x="3657600" y="5892800"/>
              <a:ext cx="166688" cy="165100"/>
              <a:chOff x="3600" y="3696"/>
              <a:chExt cx="201" cy="152"/>
            </a:xfrm>
          </p:grpSpPr>
          <p:sp>
            <p:nvSpPr>
              <p:cNvPr id="97456" name="Rectangle 147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57" name="Line 148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58" name="Line 149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59" name="Group 150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60" name="Line 15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61" name="Line 15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55" name="Group 153"/>
            <p:cNvGrpSpPr>
              <a:grpSpLocks/>
            </p:cNvGrpSpPr>
            <p:nvPr/>
          </p:nvGrpSpPr>
          <p:grpSpPr bwMode="auto">
            <a:xfrm>
              <a:off x="3048000" y="5397500"/>
              <a:ext cx="166688" cy="165100"/>
              <a:chOff x="3600" y="3696"/>
              <a:chExt cx="201" cy="152"/>
            </a:xfrm>
          </p:grpSpPr>
          <p:sp>
            <p:nvSpPr>
              <p:cNvPr id="97450" name="Rectangle 154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51" name="Line 155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52" name="Line 156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53" name="Group 157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54" name="Line 158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55" name="Line 159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56" name="Group 160"/>
            <p:cNvGrpSpPr>
              <a:grpSpLocks/>
            </p:cNvGrpSpPr>
            <p:nvPr/>
          </p:nvGrpSpPr>
          <p:grpSpPr bwMode="auto">
            <a:xfrm>
              <a:off x="1357313" y="6083300"/>
              <a:ext cx="166687" cy="165100"/>
              <a:chOff x="3600" y="3696"/>
              <a:chExt cx="201" cy="152"/>
            </a:xfrm>
          </p:grpSpPr>
          <p:sp>
            <p:nvSpPr>
              <p:cNvPr id="97444" name="Rectangle 161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45" name="Line 162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46" name="Line 163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47" name="Group 164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48" name="Line 16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49" name="Line 16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57" name="Group 167"/>
            <p:cNvGrpSpPr>
              <a:grpSpLocks/>
            </p:cNvGrpSpPr>
            <p:nvPr/>
          </p:nvGrpSpPr>
          <p:grpSpPr bwMode="auto">
            <a:xfrm>
              <a:off x="258763" y="5638800"/>
              <a:ext cx="166687" cy="165100"/>
              <a:chOff x="3600" y="3696"/>
              <a:chExt cx="201" cy="152"/>
            </a:xfrm>
          </p:grpSpPr>
          <p:sp>
            <p:nvSpPr>
              <p:cNvPr id="97438" name="Rectangle 168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39" name="Line 169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40" name="Line 170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41" name="Group 171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42" name="Line 172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43" name="Line 173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58" name="Group 174"/>
            <p:cNvGrpSpPr>
              <a:grpSpLocks/>
            </p:cNvGrpSpPr>
            <p:nvPr/>
          </p:nvGrpSpPr>
          <p:grpSpPr bwMode="auto">
            <a:xfrm>
              <a:off x="1204913" y="4445000"/>
              <a:ext cx="166687" cy="165100"/>
              <a:chOff x="3600" y="3696"/>
              <a:chExt cx="201" cy="152"/>
            </a:xfrm>
          </p:grpSpPr>
          <p:sp>
            <p:nvSpPr>
              <p:cNvPr id="97432" name="Rectangle 175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33" name="Line 176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34" name="Line 177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35" name="Group 178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36" name="Line 179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37" name="Line 180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59" name="Group 181"/>
            <p:cNvGrpSpPr>
              <a:grpSpLocks/>
            </p:cNvGrpSpPr>
            <p:nvPr/>
          </p:nvGrpSpPr>
          <p:grpSpPr bwMode="auto">
            <a:xfrm>
              <a:off x="1295400" y="3886200"/>
              <a:ext cx="166688" cy="165100"/>
              <a:chOff x="3600" y="3696"/>
              <a:chExt cx="201" cy="152"/>
            </a:xfrm>
          </p:grpSpPr>
          <p:sp>
            <p:nvSpPr>
              <p:cNvPr id="97426" name="Rectangle 182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27" name="Line 183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28" name="Line 184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29" name="Group 185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30" name="Line 18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31" name="Line 18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0" name="Group 188"/>
            <p:cNvGrpSpPr>
              <a:grpSpLocks/>
            </p:cNvGrpSpPr>
            <p:nvPr/>
          </p:nvGrpSpPr>
          <p:grpSpPr bwMode="auto">
            <a:xfrm>
              <a:off x="3109913" y="4025900"/>
              <a:ext cx="166687" cy="165100"/>
              <a:chOff x="3600" y="3696"/>
              <a:chExt cx="201" cy="152"/>
            </a:xfrm>
          </p:grpSpPr>
          <p:sp>
            <p:nvSpPr>
              <p:cNvPr id="97420" name="Rectangle 189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21" name="Line 190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22" name="Line 191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23" name="Group 192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24" name="Line 193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25" name="Line 194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1" name="Group 195"/>
            <p:cNvGrpSpPr>
              <a:grpSpLocks/>
            </p:cNvGrpSpPr>
            <p:nvPr/>
          </p:nvGrpSpPr>
          <p:grpSpPr bwMode="auto">
            <a:xfrm>
              <a:off x="3144838" y="4289425"/>
              <a:ext cx="231775" cy="171450"/>
              <a:chOff x="4276" y="2417"/>
              <a:chExt cx="146" cy="108"/>
            </a:xfrm>
          </p:grpSpPr>
          <p:sp>
            <p:nvSpPr>
              <p:cNvPr id="97418" name="Oval 196"/>
              <p:cNvSpPr>
                <a:spLocks noChangeArrowheads="1"/>
              </p:cNvSpPr>
              <p:nvPr/>
            </p:nvSpPr>
            <p:spPr bwMode="auto">
              <a:xfrm>
                <a:off x="4276" y="2417"/>
                <a:ext cx="146" cy="108"/>
              </a:xfrm>
              <a:prstGeom prst="ellipse">
                <a:avLst/>
              </a:prstGeom>
              <a:solidFill>
                <a:srgbClr val="FF3300"/>
              </a:solidFill>
              <a:ln w="254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 sz="1200"/>
              </a:p>
            </p:txBody>
          </p:sp>
          <p:sp>
            <p:nvSpPr>
              <p:cNvPr id="97419" name="Rectangle 197"/>
              <p:cNvSpPr>
                <a:spLocks noChangeArrowheads="1"/>
              </p:cNvSpPr>
              <p:nvPr/>
            </p:nvSpPr>
            <p:spPr bwMode="auto">
              <a:xfrm>
                <a:off x="4342" y="2451"/>
                <a:ext cx="22" cy="74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 sz="1200"/>
              </a:p>
            </p:txBody>
          </p:sp>
        </p:grpSp>
        <p:grpSp>
          <p:nvGrpSpPr>
            <p:cNvPr id="97362" name="Group 198"/>
            <p:cNvGrpSpPr>
              <a:grpSpLocks/>
            </p:cNvGrpSpPr>
            <p:nvPr/>
          </p:nvGrpSpPr>
          <p:grpSpPr bwMode="auto">
            <a:xfrm>
              <a:off x="3262313" y="4483100"/>
              <a:ext cx="166687" cy="165100"/>
              <a:chOff x="3600" y="3696"/>
              <a:chExt cx="201" cy="152"/>
            </a:xfrm>
          </p:grpSpPr>
          <p:sp>
            <p:nvSpPr>
              <p:cNvPr id="97412" name="Rectangle 199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13" name="Line 200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14" name="Line 201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15" name="Group 202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16" name="Line 203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17" name="Line 204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3" name="Group 205"/>
            <p:cNvGrpSpPr>
              <a:grpSpLocks/>
            </p:cNvGrpSpPr>
            <p:nvPr/>
          </p:nvGrpSpPr>
          <p:grpSpPr bwMode="auto">
            <a:xfrm>
              <a:off x="1295400" y="3200400"/>
              <a:ext cx="166688" cy="165100"/>
              <a:chOff x="3600" y="3696"/>
              <a:chExt cx="201" cy="152"/>
            </a:xfrm>
          </p:grpSpPr>
          <p:sp>
            <p:nvSpPr>
              <p:cNvPr id="97406" name="Rectangle 206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07" name="Line 207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08" name="Line 208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09" name="Group 209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10" name="Line 210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11" name="Line 211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4" name="Group 212"/>
            <p:cNvGrpSpPr>
              <a:grpSpLocks/>
            </p:cNvGrpSpPr>
            <p:nvPr/>
          </p:nvGrpSpPr>
          <p:grpSpPr bwMode="auto">
            <a:xfrm>
              <a:off x="1738313" y="2209800"/>
              <a:ext cx="166687" cy="165100"/>
              <a:chOff x="3600" y="3696"/>
              <a:chExt cx="201" cy="152"/>
            </a:xfrm>
          </p:grpSpPr>
          <p:sp>
            <p:nvSpPr>
              <p:cNvPr id="97400" name="Rectangle 213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401" name="Line 214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02" name="Line 215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403" name="Group 216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404" name="Line 217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405" name="Line 218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5" name="Group 219"/>
            <p:cNvGrpSpPr>
              <a:grpSpLocks/>
            </p:cNvGrpSpPr>
            <p:nvPr/>
          </p:nvGrpSpPr>
          <p:grpSpPr bwMode="auto">
            <a:xfrm>
              <a:off x="1357313" y="1524000"/>
              <a:ext cx="166687" cy="165100"/>
              <a:chOff x="3600" y="3696"/>
              <a:chExt cx="201" cy="152"/>
            </a:xfrm>
          </p:grpSpPr>
          <p:sp>
            <p:nvSpPr>
              <p:cNvPr id="97394" name="Rectangle 220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395" name="Line 221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96" name="Line 222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397" name="Group 223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398" name="Line 22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399" name="Line 22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6" name="Group 226"/>
            <p:cNvGrpSpPr>
              <a:grpSpLocks/>
            </p:cNvGrpSpPr>
            <p:nvPr/>
          </p:nvGrpSpPr>
          <p:grpSpPr bwMode="auto">
            <a:xfrm>
              <a:off x="1966913" y="914400"/>
              <a:ext cx="166687" cy="165100"/>
              <a:chOff x="3600" y="3696"/>
              <a:chExt cx="201" cy="152"/>
            </a:xfrm>
          </p:grpSpPr>
          <p:sp>
            <p:nvSpPr>
              <p:cNvPr id="97388" name="Rectangle 227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389" name="Line 228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90" name="Line 229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391" name="Group 230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392" name="Line 23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393" name="Line 23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7" name="Group 233"/>
            <p:cNvGrpSpPr>
              <a:grpSpLocks/>
            </p:cNvGrpSpPr>
            <p:nvPr/>
          </p:nvGrpSpPr>
          <p:grpSpPr bwMode="auto">
            <a:xfrm>
              <a:off x="3643313" y="1447800"/>
              <a:ext cx="166687" cy="165100"/>
              <a:chOff x="3600" y="3696"/>
              <a:chExt cx="201" cy="152"/>
            </a:xfrm>
          </p:grpSpPr>
          <p:sp>
            <p:nvSpPr>
              <p:cNvPr id="97382" name="Rectangle 234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383" name="Line 235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84" name="Line 236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385" name="Group 237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386" name="Line 238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387" name="Line 239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8" name="Group 240"/>
            <p:cNvGrpSpPr>
              <a:grpSpLocks/>
            </p:cNvGrpSpPr>
            <p:nvPr/>
          </p:nvGrpSpPr>
          <p:grpSpPr bwMode="auto">
            <a:xfrm>
              <a:off x="2576513" y="2654300"/>
              <a:ext cx="166687" cy="165100"/>
              <a:chOff x="3600" y="3696"/>
              <a:chExt cx="201" cy="152"/>
            </a:xfrm>
          </p:grpSpPr>
          <p:sp>
            <p:nvSpPr>
              <p:cNvPr id="97376" name="Rectangle 241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377" name="Line 242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78" name="Line 243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379" name="Group 244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380" name="Line 245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381" name="Line 246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97369" name="Group 247"/>
            <p:cNvGrpSpPr>
              <a:grpSpLocks/>
            </p:cNvGrpSpPr>
            <p:nvPr/>
          </p:nvGrpSpPr>
          <p:grpSpPr bwMode="auto">
            <a:xfrm>
              <a:off x="2881313" y="3429000"/>
              <a:ext cx="166687" cy="165100"/>
              <a:chOff x="3600" y="3696"/>
              <a:chExt cx="201" cy="152"/>
            </a:xfrm>
          </p:grpSpPr>
          <p:sp>
            <p:nvSpPr>
              <p:cNvPr id="97370" name="Rectangle 248"/>
              <p:cNvSpPr>
                <a:spLocks noChangeArrowheads="1"/>
              </p:cNvSpPr>
              <p:nvPr/>
            </p:nvSpPr>
            <p:spPr bwMode="auto">
              <a:xfrm>
                <a:off x="3600" y="3755"/>
                <a:ext cx="201" cy="93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97371" name="Line 249"/>
              <p:cNvSpPr>
                <a:spLocks noChangeShapeType="1"/>
              </p:cNvSpPr>
              <p:nvPr/>
            </p:nvSpPr>
            <p:spPr bwMode="auto">
              <a:xfrm flipV="1">
                <a:off x="3602" y="3696"/>
                <a:ext cx="102" cy="5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72" name="Line 250"/>
              <p:cNvSpPr>
                <a:spLocks noChangeShapeType="1"/>
              </p:cNvSpPr>
              <p:nvPr/>
            </p:nvSpPr>
            <p:spPr bwMode="auto">
              <a:xfrm>
                <a:off x="3705" y="3696"/>
                <a:ext cx="94" cy="5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7373" name="Group 251"/>
              <p:cNvGrpSpPr>
                <a:grpSpLocks/>
              </p:cNvGrpSpPr>
              <p:nvPr/>
            </p:nvGrpSpPr>
            <p:grpSpPr bwMode="auto">
              <a:xfrm>
                <a:off x="3690" y="3719"/>
                <a:ext cx="0" cy="26"/>
                <a:chOff x="-1" y="0"/>
                <a:chExt cx="20002" cy="20000"/>
              </a:xfrm>
            </p:grpSpPr>
            <p:sp>
              <p:nvSpPr>
                <p:cNvPr id="97374" name="Line 252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7375" name="Line 253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3" name="Группа 2"/>
          <p:cNvGrpSpPr/>
          <p:nvPr/>
        </p:nvGrpSpPr>
        <p:grpSpPr>
          <a:xfrm>
            <a:off x="6444208" y="5383213"/>
            <a:ext cx="2671464" cy="1435100"/>
            <a:chOff x="6444208" y="5383213"/>
            <a:chExt cx="2671464" cy="1435100"/>
          </a:xfrm>
        </p:grpSpPr>
        <p:sp>
          <p:nvSpPr>
            <p:cNvPr id="97297" name="Rectangle 29"/>
            <p:cNvSpPr>
              <a:spLocks noChangeArrowheads="1"/>
            </p:cNvSpPr>
            <p:nvPr/>
          </p:nvSpPr>
          <p:spPr bwMode="auto">
            <a:xfrm>
              <a:off x="6444208" y="5418624"/>
              <a:ext cx="2671464" cy="13996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54" tIns="63980" rIns="127954" bIns="63980" anchor="ctr"/>
            <a:lstStyle/>
            <a:p>
              <a:endParaRPr lang="ru-RU" sz="1000">
                <a:cs typeface="Times New Roman" pitchFamily="18" charset="0"/>
              </a:endParaRPr>
            </a:p>
          </p:txBody>
        </p:sp>
        <p:sp>
          <p:nvSpPr>
            <p:cNvPr id="97298" name="Text Box 30"/>
            <p:cNvSpPr txBox="1">
              <a:spLocks noChangeArrowheads="1"/>
            </p:cNvSpPr>
            <p:nvPr/>
          </p:nvSpPr>
          <p:spPr bwMode="auto">
            <a:xfrm>
              <a:off x="6448433" y="5383213"/>
              <a:ext cx="2667239" cy="283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7912" tIns="63958" rIns="127912" bIns="63958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000" dirty="0"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97299" name="Oval 37"/>
            <p:cNvSpPr>
              <a:spLocks noChangeArrowheads="1"/>
            </p:cNvSpPr>
            <p:nvPr/>
          </p:nvSpPr>
          <p:spPr bwMode="auto">
            <a:xfrm>
              <a:off x="6595392" y="5978908"/>
              <a:ext cx="256227" cy="25855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954" tIns="63980" rIns="127954" bIns="63980" anchor="ctr"/>
            <a:lstStyle/>
            <a:p>
              <a:pPr algn="ctr"/>
              <a:r>
                <a:rPr lang="ru-RU" sz="1000">
                  <a:cs typeface="Times New Roman" pitchFamily="18" charset="0"/>
                </a:rPr>
                <a:t>Т</a:t>
              </a:r>
            </a:p>
          </p:txBody>
        </p:sp>
        <p:grpSp>
          <p:nvGrpSpPr>
            <p:cNvPr id="97300" name="Group 38"/>
            <p:cNvGrpSpPr>
              <a:grpSpLocks/>
            </p:cNvGrpSpPr>
            <p:nvPr/>
          </p:nvGrpSpPr>
          <p:grpSpPr bwMode="auto">
            <a:xfrm>
              <a:off x="6595416" y="5631358"/>
              <a:ext cx="2235646" cy="245152"/>
              <a:chOff x="4217" y="3583"/>
              <a:chExt cx="1323" cy="107"/>
            </a:xfrm>
          </p:grpSpPr>
          <p:sp>
            <p:nvSpPr>
              <p:cNvPr id="97304" name="Oval 39"/>
              <p:cNvSpPr>
                <a:spLocks noChangeArrowheads="1"/>
              </p:cNvSpPr>
              <p:nvPr/>
            </p:nvSpPr>
            <p:spPr bwMode="auto">
              <a:xfrm>
                <a:off x="4217" y="3596"/>
                <a:ext cx="139" cy="94"/>
              </a:xfrm>
              <a:prstGeom prst="ellipse">
                <a:avLst/>
              </a:prstGeom>
              <a:solidFill>
                <a:srgbClr val="FF3300"/>
              </a:solidFill>
              <a:ln w="254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 sz="1000">
                  <a:cs typeface="Times New Roman" pitchFamily="18" charset="0"/>
                </a:endParaRPr>
              </a:p>
            </p:txBody>
          </p:sp>
          <p:sp>
            <p:nvSpPr>
              <p:cNvPr id="97305" name="Rectangle 40"/>
              <p:cNvSpPr>
                <a:spLocks noChangeArrowheads="1"/>
              </p:cNvSpPr>
              <p:nvPr/>
            </p:nvSpPr>
            <p:spPr bwMode="auto">
              <a:xfrm flipH="1">
                <a:off x="4272" y="3601"/>
                <a:ext cx="27" cy="69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 sz="1000">
                  <a:cs typeface="Times New Roman" pitchFamily="18" charset="0"/>
                </a:endParaRPr>
              </a:p>
            </p:txBody>
          </p:sp>
          <p:sp>
            <p:nvSpPr>
              <p:cNvPr id="97306" name="Text Box 41"/>
              <p:cNvSpPr txBox="1">
                <a:spLocks noChangeArrowheads="1"/>
              </p:cNvSpPr>
              <p:nvPr/>
            </p:nvSpPr>
            <p:spPr bwMode="auto">
              <a:xfrm>
                <a:off x="4470" y="3583"/>
                <a:ext cx="1070" cy="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61894" tIns="30945" rIns="61894" bIns="30945">
                <a:spAutoFit/>
              </a:bodyPr>
              <a:lstStyle>
                <a:lvl1pPr defTabSz="863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863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863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863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863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863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863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863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863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r>
                  <a:rPr lang="ru-RU" sz="1000">
                    <a:cs typeface="Times New Roman" pitchFamily="18" charset="0"/>
                  </a:rPr>
                  <a:t>аэродромы </a:t>
                </a:r>
              </a:p>
            </p:txBody>
          </p:sp>
        </p:grpSp>
        <p:sp>
          <p:nvSpPr>
            <p:cNvPr id="97301" name="Text Box 42"/>
            <p:cNvSpPr txBox="1">
              <a:spLocks noChangeArrowheads="1"/>
            </p:cNvSpPr>
            <p:nvPr/>
          </p:nvSpPr>
          <p:spPr bwMode="auto">
            <a:xfrm>
              <a:off x="7002445" y="5928107"/>
              <a:ext cx="1808534" cy="241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6611" tIns="43301" rIns="86611" bIns="43301">
              <a:spAutoFit/>
            </a:bodyPr>
            <a:lstStyle>
              <a:lvl1pPr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r>
                <a:rPr lang="ru-RU" sz="1000">
                  <a:cs typeface="Times New Roman" pitchFamily="18" charset="0"/>
                </a:rPr>
                <a:t>вертолетные площадки</a:t>
              </a:r>
            </a:p>
          </p:txBody>
        </p:sp>
        <p:sp>
          <p:nvSpPr>
            <p:cNvPr id="97302" name="Line 57"/>
            <p:cNvSpPr>
              <a:spLocks noChangeShapeType="1"/>
            </p:cNvSpPr>
            <p:nvPr/>
          </p:nvSpPr>
          <p:spPr bwMode="auto">
            <a:xfrm flipH="1">
              <a:off x="6444208" y="6453532"/>
              <a:ext cx="568638" cy="0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127954" tIns="63980" rIns="127954" bIns="63980"/>
            <a:lstStyle/>
            <a:p>
              <a:endParaRPr lang="ru-RU"/>
            </a:p>
          </p:txBody>
        </p:sp>
        <p:sp>
          <p:nvSpPr>
            <p:cNvPr id="97303" name="Text Box 58"/>
            <p:cNvSpPr txBox="1">
              <a:spLocks noChangeArrowheads="1"/>
            </p:cNvSpPr>
            <p:nvPr/>
          </p:nvSpPr>
          <p:spPr bwMode="auto">
            <a:xfrm>
              <a:off x="7012845" y="6246492"/>
              <a:ext cx="1598772" cy="3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6611" tIns="43301" rIns="86611" bIns="43301">
              <a:spAutoFit/>
            </a:bodyPr>
            <a:lstStyle>
              <a:lvl1pPr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863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863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r>
                <a:rPr lang="ru-RU" sz="1000" dirty="0">
                  <a:cs typeface="Times New Roman" pitchFamily="18" charset="0"/>
                </a:rPr>
                <a:t>Воздушные коридоры пролетов судов</a:t>
              </a:r>
            </a:p>
          </p:txBody>
        </p:sp>
      </p:grpSp>
      <p:sp>
        <p:nvSpPr>
          <p:cNvPr id="97285" name="Прямоугольник 269"/>
          <p:cNvSpPr>
            <a:spLocks noChangeArrowheads="1"/>
          </p:cNvSpPr>
          <p:nvPr/>
        </p:nvSpPr>
        <p:spPr bwMode="auto">
          <a:xfrm>
            <a:off x="2665413" y="4437063"/>
            <a:ext cx="46037" cy="131762"/>
          </a:xfrm>
          <a:prstGeom prst="rect">
            <a:avLst/>
          </a:prstGeom>
          <a:solidFill>
            <a:schemeClr val="bg1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ru-RU">
              <a:latin typeface="Calibri" pitchFamily="34" charset="0"/>
            </a:endParaRPr>
          </a:p>
        </p:txBody>
      </p:sp>
      <p:sp>
        <p:nvSpPr>
          <p:cNvPr id="97286" name="Прямоугольник 269"/>
          <p:cNvSpPr>
            <a:spLocks noChangeArrowheads="1"/>
          </p:cNvSpPr>
          <p:nvPr/>
        </p:nvSpPr>
        <p:spPr bwMode="auto">
          <a:xfrm>
            <a:off x="2452688" y="4581525"/>
            <a:ext cx="46037" cy="141288"/>
          </a:xfrm>
          <a:prstGeom prst="rect">
            <a:avLst/>
          </a:prstGeom>
          <a:solidFill>
            <a:schemeClr val="bg1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ru-RU">
              <a:latin typeface="Calibri" pitchFamily="34" charset="0"/>
            </a:endParaRPr>
          </a:p>
        </p:txBody>
      </p:sp>
      <p:sp>
        <p:nvSpPr>
          <p:cNvPr id="97294" name="Oval 89"/>
          <p:cNvSpPr>
            <a:spLocks noChangeArrowheads="1"/>
          </p:cNvSpPr>
          <p:nvPr/>
        </p:nvSpPr>
        <p:spPr bwMode="auto">
          <a:xfrm>
            <a:off x="3371850" y="1906588"/>
            <a:ext cx="163513" cy="173037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r>
              <a:rPr lang="ru-RU" sz="900" b="1"/>
              <a:t>Т</a:t>
            </a:r>
          </a:p>
        </p:txBody>
      </p:sp>
      <p:sp>
        <p:nvSpPr>
          <p:cNvPr id="97295" name="Oval 89"/>
          <p:cNvSpPr>
            <a:spLocks noChangeArrowheads="1"/>
          </p:cNvSpPr>
          <p:nvPr/>
        </p:nvSpPr>
        <p:spPr bwMode="auto">
          <a:xfrm>
            <a:off x="2268538" y="4652963"/>
            <a:ext cx="161925" cy="1746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r>
              <a:rPr lang="ru-RU" sz="900" b="1"/>
              <a:t>Т</a:t>
            </a:r>
          </a:p>
        </p:txBody>
      </p:sp>
      <p:sp>
        <p:nvSpPr>
          <p:cNvPr id="97296" name="Oval 89"/>
          <p:cNvSpPr>
            <a:spLocks noChangeArrowheads="1"/>
          </p:cNvSpPr>
          <p:nvPr/>
        </p:nvSpPr>
        <p:spPr bwMode="auto">
          <a:xfrm>
            <a:off x="3348038" y="3933825"/>
            <a:ext cx="163512" cy="173038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r>
              <a:rPr lang="ru-RU" sz="900" b="1"/>
              <a:t>Т</a:t>
            </a:r>
          </a:p>
        </p:txBody>
      </p:sp>
      <p:sp>
        <p:nvSpPr>
          <p:cNvPr id="179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82" name="Номер слайда 1"/>
          <p:cNvSpPr txBox="1">
            <a:spLocks/>
          </p:cNvSpPr>
          <p:nvPr/>
        </p:nvSpPr>
        <p:spPr bwMode="auto">
          <a:xfrm>
            <a:off x="7929563" y="285750"/>
            <a:ext cx="1214437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r>
              <a:rPr lang="ru-RU" sz="1400" dirty="0"/>
              <a:t>Слайд № </a:t>
            </a:r>
            <a:fld id="{4BE611F2-C434-495B-82B9-950021E43849}" type="slidenum">
              <a:rPr lang="ru-RU" sz="1400"/>
              <a:pPr algn="r" eaLnBrk="1" hangingPunct="1"/>
              <a:t>60</a:t>
            </a:fld>
            <a:endParaRPr lang="ru-RU" sz="1400" dirty="0"/>
          </a:p>
        </p:txBody>
      </p:sp>
      <p:sp>
        <p:nvSpPr>
          <p:cNvPr id="2" name="TextBox 1"/>
          <p:cNvSpPr txBox="1"/>
          <p:nvPr/>
        </p:nvSpPr>
        <p:spPr>
          <a:xfrm>
            <a:off x="5454983" y="861497"/>
            <a:ext cx="3358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dirty="0" smtClean="0"/>
              <a:t>Направления в</a:t>
            </a:r>
            <a:r>
              <a:rPr lang="ru-RU" sz="1400" dirty="0" smtClean="0">
                <a:cs typeface="Times New Roman" pitchFamily="18" charset="0"/>
              </a:rPr>
              <a:t>оздушных трасс</a:t>
            </a:r>
            <a:r>
              <a:rPr lang="ru-RU" sz="1400" dirty="0" smtClean="0"/>
              <a:t> </a:t>
            </a:r>
          </a:p>
          <a:p>
            <a:pPr algn="ctr"/>
            <a:r>
              <a:rPr lang="ru-RU" sz="1400" dirty="0" smtClean="0"/>
              <a:t>над территорией Удмуртской Республики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131318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C8BC389-3E40-474C-AE2B-A90316F4A110}" type="slidenum">
              <a:rPr lang="ru-RU" sz="1400" smtClean="0"/>
              <a:pPr eaLnBrk="1" hangingPunct="1">
                <a:defRPr/>
              </a:pPr>
              <a:t>61</a:t>
            </a:fld>
            <a:endParaRPr lang="ru-RU" sz="1400" dirty="0" smtClean="0"/>
          </a:p>
        </p:txBody>
      </p:sp>
      <p:sp>
        <p:nvSpPr>
          <p:cNvPr id="58379" name="TextBox 101"/>
          <p:cNvSpPr txBox="1">
            <a:spLocks noChangeArrowheads="1"/>
          </p:cNvSpPr>
          <p:nvPr/>
        </p:nvSpPr>
        <p:spPr bwMode="auto">
          <a:xfrm>
            <a:off x="-11060" y="62865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ЧС на </a:t>
            </a:r>
            <a:r>
              <a:rPr lang="ru-RU" sz="1100" dirty="0"/>
              <a:t>авиационном </a:t>
            </a:r>
            <a:r>
              <a:rPr lang="ru-RU" sz="1100" dirty="0" smtClean="0"/>
              <a:t>транспорте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в 2017 году </a:t>
            </a:r>
            <a:endParaRPr lang="ru-RU" sz="1100" dirty="0"/>
          </a:p>
        </p:txBody>
      </p:sp>
      <p:sp>
        <p:nvSpPr>
          <p:cNvPr id="66" name="Rectangle 51"/>
          <p:cNvSpPr>
            <a:spLocks noChangeAspect="1" noChangeArrowheads="1"/>
          </p:cNvSpPr>
          <p:nvPr/>
        </p:nvSpPr>
        <p:spPr bwMode="auto">
          <a:xfrm>
            <a:off x="-17463" y="6136538"/>
            <a:ext cx="9161464" cy="7214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67" name="Text Box 47"/>
          <p:cNvSpPr txBox="1">
            <a:spLocks noChangeArrowheads="1"/>
          </p:cNvSpPr>
          <p:nvPr/>
        </p:nvSpPr>
        <p:spPr bwMode="auto">
          <a:xfrm>
            <a:off x="-17464" y="5861886"/>
            <a:ext cx="9161465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72" name="TextBox 27"/>
          <p:cNvSpPr txBox="1">
            <a:spLocks noChangeArrowheads="1"/>
          </p:cNvSpPr>
          <p:nvPr/>
        </p:nvSpPr>
        <p:spPr bwMode="auto">
          <a:xfrm>
            <a:off x="358524" y="6554614"/>
            <a:ext cx="1689100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sp>
        <p:nvSpPr>
          <p:cNvPr id="46" name="Text Box 101"/>
          <p:cNvSpPr txBox="1">
            <a:spLocks noChangeArrowheads="1"/>
          </p:cNvSpPr>
          <p:nvPr/>
        </p:nvSpPr>
        <p:spPr bwMode="auto">
          <a:xfrm>
            <a:off x="375720" y="6256338"/>
            <a:ext cx="1131887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800" dirty="0">
                <a:solidFill>
                  <a:srgbClr val="000000"/>
                </a:solidFill>
              </a:rPr>
              <a:t>-  </a:t>
            </a:r>
            <a:r>
              <a:rPr lang="ru-RU" sz="1100" dirty="0">
                <a:solidFill>
                  <a:srgbClr val="000000"/>
                </a:solidFill>
              </a:rPr>
              <a:t>Аэродром</a:t>
            </a:r>
          </a:p>
        </p:txBody>
      </p:sp>
      <p:pic>
        <p:nvPicPr>
          <p:cNvPr id="47" name="Picture 3" descr="B:\9 - Прогнозы\8 - Карты\MapInfo\Самолет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27" t="12439" r="81483" b="84138"/>
          <a:stretch>
            <a:fillRect/>
          </a:stretch>
        </p:blipFill>
        <p:spPr bwMode="auto">
          <a:xfrm>
            <a:off x="107504" y="6583189"/>
            <a:ext cx="246063" cy="20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4575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ЧС:</a:t>
            </a:r>
          </a:p>
        </p:txBody>
      </p:sp>
      <p:sp>
        <p:nvSpPr>
          <p:cNvPr id="62" name="Прямоугольник 61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63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64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65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60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56" name="Прямоугольник 55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3" name="Oval 43"/>
          <p:cNvSpPr>
            <a:spLocks noChangeArrowheads="1"/>
          </p:cNvSpPr>
          <p:nvPr/>
        </p:nvSpPr>
        <p:spPr bwMode="auto">
          <a:xfrm>
            <a:off x="142429" y="6299027"/>
            <a:ext cx="142875" cy="14287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4" name="Rectangle 44"/>
          <p:cNvSpPr>
            <a:spLocks noChangeArrowheads="1"/>
          </p:cNvSpPr>
          <p:nvPr/>
        </p:nvSpPr>
        <p:spPr bwMode="auto">
          <a:xfrm>
            <a:off x="197770" y="6307949"/>
            <a:ext cx="35833" cy="125030"/>
          </a:xfrm>
          <a:prstGeom prst="rect">
            <a:avLst/>
          </a:prstGeom>
          <a:solidFill>
            <a:schemeClr val="bg1"/>
          </a:solidFill>
          <a:ln w="25400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35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6375344"/>
            <a:ext cx="471759" cy="374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Box 27"/>
          <p:cNvSpPr txBox="1">
            <a:spLocks noChangeArrowheads="1"/>
          </p:cNvSpPr>
          <p:nvPr/>
        </p:nvSpPr>
        <p:spPr bwMode="auto">
          <a:xfrm>
            <a:off x="2941316" y="6309320"/>
            <a:ext cx="1932211" cy="43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-11839" y="1268760"/>
            <a:ext cx="3060779" cy="4464496"/>
            <a:chOff x="-17464" y="628650"/>
            <a:chExt cx="4299699" cy="6229350"/>
          </a:xfrm>
        </p:grpSpPr>
        <p:pic>
          <p:nvPicPr>
            <p:cNvPr id="4" name="Рисунок 3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27" r="31947"/>
            <a:stretch/>
          </p:blipFill>
          <p:spPr>
            <a:xfrm>
              <a:off x="-17464" y="628650"/>
              <a:ext cx="4299699" cy="6229350"/>
            </a:xfrm>
            <a:prstGeom prst="rect">
              <a:avLst/>
            </a:prstGeom>
          </p:spPr>
        </p:pic>
        <p:pic>
          <p:nvPicPr>
            <p:cNvPr id="3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38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8190" y="142257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2404" y="18422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0513" y="188502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8766" y="199466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173" y="24716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84" y="314785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4816" y="311386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3861" y="27287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536" y="37765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428" y="39630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2828" y="384608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0257" y="319955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640" y="455461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1893" y="433729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466" y="525867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0392" y="41003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5849" y="460506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727" y="579635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628" y="610546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8733" y="588893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1920" y="56249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680" y="542482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4373" y="528724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7160" y="635001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0815" y="552972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" name="TextBox 101"/>
          <p:cNvSpPr txBox="1">
            <a:spLocks noChangeArrowheads="1"/>
          </p:cNvSpPr>
          <p:nvPr/>
        </p:nvSpPr>
        <p:spPr bwMode="auto">
          <a:xfrm>
            <a:off x="6084572" y="62865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ЧС на </a:t>
            </a:r>
            <a:r>
              <a:rPr lang="ru-RU" sz="1100" dirty="0"/>
              <a:t>авиационном </a:t>
            </a:r>
            <a:r>
              <a:rPr lang="ru-RU" sz="1100" dirty="0" smtClean="0"/>
              <a:t>транспорте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в 2018 году </a:t>
            </a:r>
            <a:endParaRPr lang="ru-RU" sz="1100" dirty="0"/>
          </a:p>
        </p:txBody>
      </p:sp>
      <p:sp>
        <p:nvSpPr>
          <p:cNvPr id="69" name="TextBox 101"/>
          <p:cNvSpPr txBox="1">
            <a:spLocks noChangeArrowheads="1"/>
          </p:cNvSpPr>
          <p:nvPr/>
        </p:nvSpPr>
        <p:spPr bwMode="auto">
          <a:xfrm>
            <a:off x="3033269" y="628650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ЧС на авиационном транспорте</a:t>
            </a:r>
          </a:p>
          <a:p>
            <a:pPr algn="ctr" eaLnBrk="1" hangingPunct="1"/>
            <a:r>
              <a:rPr lang="ru-RU" sz="1100" dirty="0"/>
              <a:t>на территории Удмуртской Республики</a:t>
            </a:r>
          </a:p>
          <a:p>
            <a:pPr algn="ctr" eaLnBrk="1" hangingPunct="1"/>
            <a:r>
              <a:rPr lang="ru-RU" sz="1100" dirty="0"/>
              <a:t> в 2017 году </a:t>
            </a:r>
          </a:p>
        </p:txBody>
      </p:sp>
      <p:grpSp>
        <p:nvGrpSpPr>
          <p:cNvPr id="70" name="Группа 69"/>
          <p:cNvGrpSpPr/>
          <p:nvPr/>
        </p:nvGrpSpPr>
        <p:grpSpPr>
          <a:xfrm>
            <a:off x="3037911" y="1268761"/>
            <a:ext cx="3066404" cy="4464496"/>
            <a:chOff x="-17464" y="628650"/>
            <a:chExt cx="4326041" cy="6229350"/>
          </a:xfrm>
        </p:grpSpPr>
        <p:pic>
          <p:nvPicPr>
            <p:cNvPr id="71" name="Рисунок 70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70" t="480" r="31859"/>
            <a:stretch/>
          </p:blipFill>
          <p:spPr>
            <a:xfrm>
              <a:off x="-17464" y="628650"/>
              <a:ext cx="4326041" cy="6229350"/>
            </a:xfrm>
            <a:prstGeom prst="rect">
              <a:avLst/>
            </a:prstGeom>
          </p:spPr>
        </p:pic>
        <p:pic>
          <p:nvPicPr>
            <p:cNvPr id="9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38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3228" y="17286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8845" y="21191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8440" y="180763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6816" y="20144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5216" y="246929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8691" y="322185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552" y="372389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9192" y="391524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576" y="449079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9216" y="273830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5255" y="273830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6355" y="379778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6816" y="34050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5556" y="43861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493" y="532447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5504" y="40813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1180" y="55168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3071" y="615815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3267" y="429009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5216" y="589617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236" y="583255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8612" y="532447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2840" y="543918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3928" y="566901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7817" y="63263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0" name="Группа 119"/>
          <p:cNvGrpSpPr/>
          <p:nvPr/>
        </p:nvGrpSpPr>
        <p:grpSpPr>
          <a:xfrm>
            <a:off x="6067732" y="1254838"/>
            <a:ext cx="3060779" cy="4464496"/>
            <a:chOff x="-17464" y="628650"/>
            <a:chExt cx="4299699" cy="6229350"/>
          </a:xfrm>
        </p:grpSpPr>
        <p:pic>
          <p:nvPicPr>
            <p:cNvPr id="121" name="Рисунок 120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027" r="31947"/>
            <a:stretch/>
          </p:blipFill>
          <p:spPr>
            <a:xfrm>
              <a:off x="-17464" y="628650"/>
              <a:ext cx="4299699" cy="6229350"/>
            </a:xfrm>
            <a:prstGeom prst="rect">
              <a:avLst/>
            </a:prstGeom>
          </p:spPr>
        </p:pic>
        <p:pic>
          <p:nvPicPr>
            <p:cNvPr id="12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38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8190" y="142257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2404" y="18422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0513" y="188502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8766" y="199466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173" y="24716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84" y="314785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4816" y="311386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3861" y="27287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536" y="37765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428" y="39630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2828" y="384608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0257" y="319955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640" y="455461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1893" y="433729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466" y="525867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0392" y="41003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5849" y="460506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727" y="579635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628" y="610546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8733" y="588893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1920" y="56249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680" y="542482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4373" y="528724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7160" y="635001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0815" y="552972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167339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848320"/>
              </p:ext>
            </p:extLst>
          </p:nvPr>
        </p:nvGraphicFramePr>
        <p:xfrm>
          <a:off x="0" y="642938"/>
          <a:ext cx="9143999" cy="6143633"/>
        </p:xfrm>
        <a:graphic>
          <a:graphicData uri="http://schemas.openxmlformats.org/drawingml/2006/table">
            <a:tbl>
              <a:tblPr/>
              <a:tblGrid>
                <a:gridCol w="2123728"/>
                <a:gridCol w="1152128"/>
                <a:gridCol w="1296144"/>
                <a:gridCol w="1284791"/>
                <a:gridCol w="1111169"/>
                <a:gridCol w="916408"/>
                <a:gridCol w="1259631"/>
              </a:tblGrid>
              <a:tr h="26577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ЧС  на авиационном транспорте на территории Удмуртской 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382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1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за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2018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Дебесский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63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Малопургинский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Можгинский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Якшур-Бодьинский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9CF0E27-04FC-4D97-897C-CEFE16985C3B}" type="slidenum">
              <a:rPr lang="ru-RU" sz="1400" smtClean="0"/>
              <a:pPr eaLnBrk="1" hangingPunct="1">
                <a:defRPr/>
              </a:pPr>
              <a:t>62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232025290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C8BC389-3E40-474C-AE2B-A90316F4A110}" type="slidenum">
              <a:rPr lang="ru-RU" sz="1400" smtClean="0"/>
              <a:pPr eaLnBrk="1" hangingPunct="1">
                <a:defRPr/>
              </a:pPr>
              <a:t>63</a:t>
            </a:fld>
            <a:endParaRPr lang="ru-RU" sz="1400" dirty="0" smtClean="0"/>
          </a:p>
        </p:txBody>
      </p:sp>
      <p:pic>
        <p:nvPicPr>
          <p:cNvPr id="137" name="Рисунок 13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05" r="31389"/>
          <a:stretch/>
        </p:blipFill>
        <p:spPr>
          <a:xfrm>
            <a:off x="-17464" y="1268760"/>
            <a:ext cx="3066404" cy="4464496"/>
          </a:xfrm>
          <a:prstGeom prst="rect">
            <a:avLst/>
          </a:prstGeom>
        </p:spPr>
      </p:pic>
      <p:sp>
        <p:nvSpPr>
          <p:cNvPr id="31" name="Rectangle 51"/>
          <p:cNvSpPr>
            <a:spLocks noChangeAspect="1" noChangeArrowheads="1"/>
          </p:cNvSpPr>
          <p:nvPr/>
        </p:nvSpPr>
        <p:spPr bwMode="auto">
          <a:xfrm>
            <a:off x="-17463" y="6136538"/>
            <a:ext cx="9161464" cy="7214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2" name="Text Box 47"/>
          <p:cNvSpPr txBox="1">
            <a:spLocks noChangeArrowheads="1"/>
          </p:cNvSpPr>
          <p:nvPr/>
        </p:nvSpPr>
        <p:spPr bwMode="auto">
          <a:xfrm>
            <a:off x="-17464" y="5861886"/>
            <a:ext cx="9161465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33" name="TextBox 27"/>
          <p:cNvSpPr txBox="1">
            <a:spLocks noChangeArrowheads="1"/>
          </p:cNvSpPr>
          <p:nvPr/>
        </p:nvSpPr>
        <p:spPr bwMode="auto">
          <a:xfrm>
            <a:off x="358524" y="6554614"/>
            <a:ext cx="1689100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sp>
        <p:nvSpPr>
          <p:cNvPr id="35" name="Text Box 101"/>
          <p:cNvSpPr txBox="1">
            <a:spLocks noChangeArrowheads="1"/>
          </p:cNvSpPr>
          <p:nvPr/>
        </p:nvSpPr>
        <p:spPr bwMode="auto">
          <a:xfrm>
            <a:off x="375720" y="6256338"/>
            <a:ext cx="1131887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800" dirty="0">
                <a:solidFill>
                  <a:srgbClr val="000000"/>
                </a:solidFill>
              </a:rPr>
              <a:t>-  </a:t>
            </a:r>
            <a:r>
              <a:rPr lang="ru-RU" sz="1100" dirty="0">
                <a:solidFill>
                  <a:srgbClr val="000000"/>
                </a:solidFill>
              </a:rPr>
              <a:t>Аэродром</a:t>
            </a:r>
          </a:p>
        </p:txBody>
      </p:sp>
      <p:pic>
        <p:nvPicPr>
          <p:cNvPr id="36" name="Picture 3" descr="B:\9 - Прогнозы\8 - Карты\MapInfo\Самолет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27" t="12439" r="81483" b="84138"/>
          <a:stretch>
            <a:fillRect/>
          </a:stretch>
        </p:blipFill>
        <p:spPr bwMode="auto">
          <a:xfrm>
            <a:off x="107504" y="6583189"/>
            <a:ext cx="246063" cy="20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4575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угроз возникновения ЧС: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40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41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42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43" name="Прямоугольник 42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4" name="Прямоугольник 43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5" name="Прямоугольник 44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6" name="Oval 43"/>
          <p:cNvSpPr>
            <a:spLocks noChangeArrowheads="1"/>
          </p:cNvSpPr>
          <p:nvPr/>
        </p:nvSpPr>
        <p:spPr bwMode="auto">
          <a:xfrm>
            <a:off x="142429" y="6299027"/>
            <a:ext cx="142875" cy="142875"/>
          </a:xfrm>
          <a:prstGeom prst="ellipse">
            <a:avLst/>
          </a:prstGeom>
          <a:solidFill>
            <a:srgbClr val="FF0000"/>
          </a:solidFill>
          <a:ln w="254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" name="Rectangle 44"/>
          <p:cNvSpPr>
            <a:spLocks noChangeArrowheads="1"/>
          </p:cNvSpPr>
          <p:nvPr/>
        </p:nvSpPr>
        <p:spPr bwMode="auto">
          <a:xfrm>
            <a:off x="197770" y="6307949"/>
            <a:ext cx="35833" cy="125030"/>
          </a:xfrm>
          <a:prstGeom prst="rect">
            <a:avLst/>
          </a:prstGeom>
          <a:solidFill>
            <a:schemeClr val="bg1"/>
          </a:solidFill>
          <a:ln w="25400">
            <a:noFill/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48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6375344"/>
            <a:ext cx="471759" cy="374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TextBox 27"/>
          <p:cNvSpPr txBox="1">
            <a:spLocks noChangeArrowheads="1"/>
          </p:cNvSpPr>
          <p:nvPr/>
        </p:nvSpPr>
        <p:spPr bwMode="auto">
          <a:xfrm>
            <a:off x="2941316" y="6309320"/>
            <a:ext cx="1932211" cy="43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sp>
        <p:nvSpPr>
          <p:cNvPr id="50" name="TextBox 101"/>
          <p:cNvSpPr txBox="1">
            <a:spLocks noChangeArrowheads="1"/>
          </p:cNvSpPr>
          <p:nvPr/>
        </p:nvSpPr>
        <p:spPr bwMode="auto">
          <a:xfrm>
            <a:off x="-11060" y="62865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угроз возникновения ЧС на </a:t>
            </a:r>
            <a:r>
              <a:rPr lang="ru-RU" sz="1100" dirty="0"/>
              <a:t>авиационном </a:t>
            </a:r>
            <a:r>
              <a:rPr lang="ru-RU" sz="1100" dirty="0" smtClean="0"/>
              <a:t>транспорте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в 2017 году </a:t>
            </a:r>
            <a:endParaRPr lang="ru-RU" sz="1100" dirty="0"/>
          </a:p>
        </p:txBody>
      </p:sp>
      <p:sp>
        <p:nvSpPr>
          <p:cNvPr id="51" name="TextBox 101"/>
          <p:cNvSpPr txBox="1">
            <a:spLocks noChangeArrowheads="1"/>
          </p:cNvSpPr>
          <p:nvPr/>
        </p:nvSpPr>
        <p:spPr bwMode="auto">
          <a:xfrm>
            <a:off x="6084572" y="62865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</a:t>
            </a:r>
            <a:r>
              <a:rPr lang="ru-RU" sz="1100" dirty="0"/>
              <a:t>угроз 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авиационном </a:t>
            </a:r>
            <a:r>
              <a:rPr lang="ru-RU" sz="1100" dirty="0" smtClean="0"/>
              <a:t>транспорте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в 2018 году </a:t>
            </a:r>
            <a:endParaRPr lang="ru-RU" sz="1100" dirty="0"/>
          </a:p>
        </p:txBody>
      </p:sp>
      <p:sp>
        <p:nvSpPr>
          <p:cNvPr id="52" name="TextBox 101"/>
          <p:cNvSpPr txBox="1">
            <a:spLocks noChangeArrowheads="1"/>
          </p:cNvSpPr>
          <p:nvPr/>
        </p:nvSpPr>
        <p:spPr bwMode="auto">
          <a:xfrm>
            <a:off x="3033269" y="628650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</a:t>
            </a:r>
            <a:r>
              <a:rPr lang="ru-RU" sz="1100" dirty="0" smtClean="0"/>
              <a:t>ЧС </a:t>
            </a:r>
            <a:r>
              <a:rPr lang="ru-RU" sz="1100" dirty="0"/>
              <a:t>на авиационном </a:t>
            </a:r>
            <a:r>
              <a:rPr lang="ru-RU" sz="1100" dirty="0" smtClean="0"/>
              <a:t>транспорте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</a:t>
            </a:r>
            <a:r>
              <a:rPr lang="ru-RU" sz="1100" dirty="0"/>
              <a:t>в 2017 году </a:t>
            </a:r>
          </a:p>
        </p:txBody>
      </p:sp>
      <p:pic>
        <p:nvPicPr>
          <p:cNvPr id="53" name="Рисунок 5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70" r="31859"/>
          <a:stretch/>
        </p:blipFill>
        <p:spPr>
          <a:xfrm>
            <a:off x="3039508" y="1268760"/>
            <a:ext cx="3047522" cy="4464496"/>
          </a:xfrm>
          <a:prstGeom prst="rect">
            <a:avLst/>
          </a:prstGeom>
        </p:spPr>
      </p:pic>
      <p:pic>
        <p:nvPicPr>
          <p:cNvPr id="54" name="Рисунок 5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05" r="31389"/>
          <a:stretch/>
        </p:blipFill>
        <p:spPr>
          <a:xfrm>
            <a:off x="6071503" y="1268760"/>
            <a:ext cx="3066404" cy="446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6773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0708616"/>
              </p:ext>
            </p:extLst>
          </p:nvPr>
        </p:nvGraphicFramePr>
        <p:xfrm>
          <a:off x="0" y="642938"/>
          <a:ext cx="9143999" cy="6143633"/>
        </p:xfrm>
        <a:graphic>
          <a:graphicData uri="http://schemas.openxmlformats.org/drawingml/2006/table">
            <a:tbl>
              <a:tblPr/>
              <a:tblGrid>
                <a:gridCol w="2123728"/>
                <a:gridCol w="1152128"/>
                <a:gridCol w="1296144"/>
                <a:gridCol w="1284791"/>
                <a:gridCol w="1111169"/>
                <a:gridCol w="916408"/>
                <a:gridCol w="1259631"/>
              </a:tblGrid>
              <a:tr h="26577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Угрозы  возникновения ЧС  на авиационном транспорте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382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1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за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2018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Дебесский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63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Малопургинский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Можгинский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Якшур-Бодьинский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9CF0E27-04FC-4D97-897C-CEFE16985C3B}" type="slidenum">
              <a:rPr lang="ru-RU" sz="1400" smtClean="0"/>
              <a:pPr eaLnBrk="1" hangingPunct="1">
                <a:defRPr/>
              </a:pPr>
              <a:t>64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12950049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0" y="-27384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BEF4209-FD21-4C63-8E65-651059EE6BC8}" type="slidenum">
              <a:rPr lang="ru-RU" sz="1400" smtClean="0"/>
              <a:pPr eaLnBrk="1" hangingPunct="1">
                <a:defRPr/>
              </a:pPr>
              <a:t>65</a:t>
            </a:fld>
            <a:endParaRPr lang="ru-RU" sz="1400" dirty="0" smtClean="0"/>
          </a:p>
        </p:txBody>
      </p:sp>
      <p:sp>
        <p:nvSpPr>
          <p:cNvPr id="59406" name="TextBox 101"/>
          <p:cNvSpPr txBox="1">
            <a:spLocks noChangeArrowheads="1"/>
          </p:cNvSpPr>
          <p:nvPr/>
        </p:nvSpPr>
        <p:spPr bwMode="auto">
          <a:xfrm>
            <a:off x="4872038" y="857250"/>
            <a:ext cx="3876675" cy="16004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ЧС на водном </a:t>
            </a:r>
            <a:r>
              <a:rPr lang="ru-RU" sz="1400" dirty="0" smtClean="0"/>
              <a:t>транспорте на </a:t>
            </a:r>
            <a:r>
              <a:rPr lang="ru-RU" sz="1400" dirty="0"/>
              <a:t>территории Удмуртской </a:t>
            </a:r>
            <a:r>
              <a:rPr lang="ru-RU" sz="1400" dirty="0" smtClean="0"/>
              <a:t>Республики в 2017 году не прогнозировалось и не зарегистрировано</a:t>
            </a:r>
          </a:p>
          <a:p>
            <a:pPr algn="ctr" eaLnBrk="1" hangingPunct="1"/>
            <a:endParaRPr lang="ru-RU" sz="1400" dirty="0"/>
          </a:p>
          <a:p>
            <a:pPr algn="ctr" eaLnBrk="1" hangingPunct="1"/>
            <a:r>
              <a:rPr lang="ru-RU" sz="1400" dirty="0"/>
              <a:t>ЧС на водном транспорте на территории Удмуртской Республики в 2018 году </a:t>
            </a:r>
          </a:p>
          <a:p>
            <a:pPr algn="ctr" eaLnBrk="1" hangingPunct="1"/>
            <a:r>
              <a:rPr lang="ru-RU" sz="1400" dirty="0"/>
              <a:t>не прогнозируется  </a:t>
            </a:r>
          </a:p>
        </p:txBody>
      </p:sp>
      <p:sp>
        <p:nvSpPr>
          <p:cNvPr id="57" name="Rectangle 51"/>
          <p:cNvSpPr>
            <a:spLocks noChangeAspect="1" noChangeArrowheads="1"/>
          </p:cNvSpPr>
          <p:nvPr/>
        </p:nvSpPr>
        <p:spPr bwMode="auto">
          <a:xfrm>
            <a:off x="6810375" y="4206106"/>
            <a:ext cx="2314576" cy="265030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58" name="Text Box 47"/>
          <p:cNvSpPr txBox="1">
            <a:spLocks noChangeArrowheads="1"/>
          </p:cNvSpPr>
          <p:nvPr/>
        </p:nvSpPr>
        <p:spPr bwMode="auto">
          <a:xfrm>
            <a:off x="6810375" y="3933056"/>
            <a:ext cx="2326078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63" name="TextBox 27"/>
          <p:cNvSpPr txBox="1">
            <a:spLocks noChangeArrowheads="1"/>
          </p:cNvSpPr>
          <p:nvPr/>
        </p:nvSpPr>
        <p:spPr bwMode="auto">
          <a:xfrm>
            <a:off x="7465345" y="4853606"/>
            <a:ext cx="1689101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pic>
        <p:nvPicPr>
          <p:cNvPr id="37" name="Picture 3" descr="B:\9 - Прогнозы\8 - Карты\MapInfo\и знаки жд порт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135" t="49231" r="12894" b="45929"/>
          <a:stretch>
            <a:fillRect/>
          </a:stretch>
        </p:blipFill>
        <p:spPr bwMode="auto">
          <a:xfrm>
            <a:off x="7100217" y="4807570"/>
            <a:ext cx="2301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3" descr="B:\9 - Прогнозы\8 - Карты\MapInfo\и знаки жд порт.B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100" t="58554" r="12659" b="36646"/>
          <a:stretch>
            <a:fillRect/>
          </a:stretch>
        </p:blipFill>
        <p:spPr bwMode="auto">
          <a:xfrm>
            <a:off x="7092280" y="4509120"/>
            <a:ext cx="255587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Text Box 101"/>
          <p:cNvSpPr txBox="1">
            <a:spLocks noChangeArrowheads="1"/>
          </p:cNvSpPr>
          <p:nvPr/>
        </p:nvSpPr>
        <p:spPr bwMode="auto">
          <a:xfrm>
            <a:off x="7503442" y="4523408"/>
            <a:ext cx="12446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800">
                <a:solidFill>
                  <a:srgbClr val="000000"/>
                </a:solidFill>
              </a:rPr>
              <a:t>- </a:t>
            </a:r>
            <a:r>
              <a:rPr lang="ru-RU" sz="1100">
                <a:solidFill>
                  <a:srgbClr val="000000"/>
                </a:solidFill>
              </a:rPr>
              <a:t>Порт</a:t>
            </a:r>
          </a:p>
        </p:txBody>
      </p:sp>
      <p:sp>
        <p:nvSpPr>
          <p:cNvPr id="52" name="Text Box 47"/>
          <p:cNvSpPr txBox="1">
            <a:spLocks noChangeArrowheads="1"/>
          </p:cNvSpPr>
          <p:nvPr/>
        </p:nvSpPr>
        <p:spPr bwMode="auto">
          <a:xfrm>
            <a:off x="6810375" y="5785329"/>
            <a:ext cx="2333625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ЧС: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7164288" y="6258196"/>
            <a:ext cx="144000" cy="144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4" name="TextBox 25"/>
          <p:cNvSpPr txBox="1">
            <a:spLocks noChangeArrowheads="1"/>
          </p:cNvSpPr>
          <p:nvPr/>
        </p:nvSpPr>
        <p:spPr bwMode="auto">
          <a:xfrm>
            <a:off x="7273826" y="618676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55" name="TextBox 26"/>
          <p:cNvSpPr txBox="1">
            <a:spLocks noChangeArrowheads="1"/>
          </p:cNvSpPr>
          <p:nvPr/>
        </p:nvSpPr>
        <p:spPr bwMode="auto">
          <a:xfrm>
            <a:off x="7267476" y="6407422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56" name="TextBox 27"/>
          <p:cNvSpPr txBox="1">
            <a:spLocks noChangeArrowheads="1"/>
          </p:cNvSpPr>
          <p:nvPr/>
        </p:nvSpPr>
        <p:spPr bwMode="auto">
          <a:xfrm>
            <a:off x="8301038" y="6407424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51" name="TextBox 27"/>
          <p:cNvSpPr txBox="1">
            <a:spLocks noChangeArrowheads="1"/>
          </p:cNvSpPr>
          <p:nvPr/>
        </p:nvSpPr>
        <p:spPr bwMode="auto">
          <a:xfrm>
            <a:off x="8305800" y="6186760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47" name="Прямоугольник 46"/>
          <p:cNvSpPr/>
          <p:nvPr/>
        </p:nvSpPr>
        <p:spPr bwMode="auto">
          <a:xfrm>
            <a:off x="8194674" y="6475684"/>
            <a:ext cx="144000" cy="144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8" name="Прямоугольник 47"/>
          <p:cNvSpPr/>
          <p:nvPr/>
        </p:nvSpPr>
        <p:spPr bwMode="auto">
          <a:xfrm>
            <a:off x="8194674" y="6243909"/>
            <a:ext cx="144000" cy="144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9" name="Прямоугольник 48"/>
          <p:cNvSpPr/>
          <p:nvPr/>
        </p:nvSpPr>
        <p:spPr bwMode="auto">
          <a:xfrm>
            <a:off x="7165875" y="6459809"/>
            <a:ext cx="144000" cy="144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pic>
        <p:nvPicPr>
          <p:cNvPr id="34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9431" y="5180082"/>
            <a:ext cx="471759" cy="374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TextBox 27"/>
          <p:cNvSpPr txBox="1">
            <a:spLocks noChangeArrowheads="1"/>
          </p:cNvSpPr>
          <p:nvPr/>
        </p:nvSpPr>
        <p:spPr bwMode="auto">
          <a:xfrm>
            <a:off x="7465345" y="5121753"/>
            <a:ext cx="1932211" cy="421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0" y="593328"/>
            <a:ext cx="4262908" cy="6264672"/>
            <a:chOff x="0" y="593328"/>
            <a:chExt cx="4262908" cy="6263085"/>
          </a:xfrm>
        </p:grpSpPr>
        <p:pic>
          <p:nvPicPr>
            <p:cNvPr id="4" name="Рисунок 3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37" r="32708" b="1784"/>
            <a:stretch/>
          </p:blipFill>
          <p:spPr>
            <a:xfrm>
              <a:off x="0" y="593328"/>
              <a:ext cx="4262908" cy="6263085"/>
            </a:xfrm>
            <a:prstGeom prst="rect">
              <a:avLst/>
            </a:prstGeom>
          </p:spPr>
        </p:pic>
        <p:pic>
          <p:nvPicPr>
            <p:cNvPr id="6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38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230" y="525867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73" y="56093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7824" y="621699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5216" y="579843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62531" y="205239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2006" y="158330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8949" y="196670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4896" y="18620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6302" y="242694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7239" y="241471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216" y="27954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6884" y="34717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3848" y="330356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6404" y="443107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8560" y="413928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9912" y="540781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5240" y="392893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592" y="33860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556" y="384324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8555" y="397575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8030" y="499268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697" y="443107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6028" y="507372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216" y="536816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47948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BEF4209-FD21-4C63-8E65-651059EE6BC8}" type="slidenum">
              <a:rPr lang="ru-RU" sz="1400" smtClean="0"/>
              <a:pPr eaLnBrk="1" hangingPunct="1">
                <a:defRPr/>
              </a:pPr>
              <a:t>66</a:t>
            </a:fld>
            <a:endParaRPr lang="ru-RU" sz="1400" dirty="0" smtClean="0"/>
          </a:p>
        </p:txBody>
      </p:sp>
      <p:sp>
        <p:nvSpPr>
          <p:cNvPr id="59406" name="TextBox 101"/>
          <p:cNvSpPr txBox="1">
            <a:spLocks noChangeArrowheads="1"/>
          </p:cNvSpPr>
          <p:nvPr/>
        </p:nvSpPr>
        <p:spPr bwMode="auto">
          <a:xfrm>
            <a:off x="0" y="637387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 количества угроз возникновения ЧС </a:t>
            </a:r>
            <a:r>
              <a:rPr lang="ru-RU" sz="1100" dirty="0"/>
              <a:t>на водном </a:t>
            </a:r>
            <a:r>
              <a:rPr lang="ru-RU" sz="1100" dirty="0" smtClean="0"/>
              <a:t>транспорте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на 2017 год </a:t>
            </a:r>
            <a:endParaRPr lang="ru-RU" sz="1100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1" y="1237551"/>
            <a:ext cx="3059999" cy="4574341"/>
            <a:chOff x="-1" y="628650"/>
            <a:chExt cx="4232991" cy="6227763"/>
          </a:xfrm>
        </p:grpSpPr>
        <p:pic>
          <p:nvPicPr>
            <p:cNvPr id="3" name="Рисунок 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513" r="32708" b="2175"/>
            <a:stretch/>
          </p:blipFill>
          <p:spPr>
            <a:xfrm>
              <a:off x="-1" y="628650"/>
              <a:ext cx="4232991" cy="6227763"/>
            </a:xfrm>
            <a:prstGeom prst="rect">
              <a:avLst/>
            </a:prstGeom>
          </p:spPr>
        </p:pic>
        <p:pic>
          <p:nvPicPr>
            <p:cNvPr id="10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4238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0987" y="162727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0004" y="207136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7181" y="189999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5600" y="247883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1410" y="2492896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6770" y="278092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6203" y="331552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536" y="390450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9192" y="394568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947" y="348689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7276" y="3356992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9872" y="3990187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6629" y="503162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4959" y="414908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572" y="4470356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5554715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604" y="612450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2227" y="5358829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7204" y="5783263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3592" y="5449314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7793" y="4510816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0040" y="546903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098" y="5276850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6067" y="6166598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" name="Picture 2" descr="B:\8 - Карты\Условные знаки по приказу (ArcGis)\6. Тыловое обеспечение\6.2 Медицинское обеспечение\Главная ЦРБ ОЗП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935" y="1798641"/>
              <a:ext cx="216024" cy="17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9" name="Rectangle 51"/>
          <p:cNvSpPr>
            <a:spLocks noChangeAspect="1" noChangeArrowheads="1"/>
          </p:cNvSpPr>
          <p:nvPr/>
        </p:nvSpPr>
        <p:spPr bwMode="auto">
          <a:xfrm>
            <a:off x="1" y="6136537"/>
            <a:ext cx="9124950" cy="7198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80" name="Text Box 47"/>
          <p:cNvSpPr txBox="1">
            <a:spLocks noChangeArrowheads="1"/>
          </p:cNvSpPr>
          <p:nvPr/>
        </p:nvSpPr>
        <p:spPr bwMode="auto">
          <a:xfrm>
            <a:off x="0" y="5863487"/>
            <a:ext cx="9144000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81" name="TextBox 27"/>
          <p:cNvSpPr txBox="1">
            <a:spLocks noChangeArrowheads="1"/>
          </p:cNvSpPr>
          <p:nvPr/>
        </p:nvSpPr>
        <p:spPr bwMode="auto">
          <a:xfrm>
            <a:off x="480569" y="6551439"/>
            <a:ext cx="1689101" cy="261937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pic>
        <p:nvPicPr>
          <p:cNvPr id="82" name="Picture 3" descr="B:\9 - Прогнозы\8 - Карты\MapInfo\и знаки жд порт.B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135" t="49231" r="12894" b="45929"/>
          <a:stretch>
            <a:fillRect/>
          </a:stretch>
        </p:blipFill>
        <p:spPr bwMode="auto">
          <a:xfrm>
            <a:off x="115441" y="6505403"/>
            <a:ext cx="2301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3" descr="B:\9 - Прогнозы\8 - Карты\MapInfo\и знаки жд порт.BM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100" t="58554" r="12659" b="36646"/>
          <a:stretch>
            <a:fillRect/>
          </a:stretch>
        </p:blipFill>
        <p:spPr bwMode="auto">
          <a:xfrm>
            <a:off x="107504" y="6206953"/>
            <a:ext cx="255587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" name="Text Box 101"/>
          <p:cNvSpPr txBox="1">
            <a:spLocks noChangeArrowheads="1"/>
          </p:cNvSpPr>
          <p:nvPr/>
        </p:nvSpPr>
        <p:spPr bwMode="auto">
          <a:xfrm>
            <a:off x="518666" y="6221241"/>
            <a:ext cx="12446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800">
                <a:solidFill>
                  <a:srgbClr val="000000"/>
                </a:solidFill>
              </a:rPr>
              <a:t>- </a:t>
            </a:r>
            <a:r>
              <a:rPr lang="ru-RU" sz="1100">
                <a:solidFill>
                  <a:srgbClr val="000000"/>
                </a:solidFill>
              </a:rPr>
              <a:t>Порт</a:t>
            </a:r>
          </a:p>
        </p:txBody>
      </p:sp>
      <p:pic>
        <p:nvPicPr>
          <p:cNvPr id="85" name="Picture 2" descr="B:\8 - Карты\Условные знаки по приказу (ArcGis)\6. Тыловое обеспечение\6.2 Медицинское обеспечение\Главная ЦРБ ОЗП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217" y="6367125"/>
            <a:ext cx="471759" cy="374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" name="TextBox 27"/>
          <p:cNvSpPr txBox="1">
            <a:spLocks noChangeArrowheads="1"/>
          </p:cNvSpPr>
          <p:nvPr/>
        </p:nvSpPr>
        <p:spPr bwMode="auto">
          <a:xfrm>
            <a:off x="2495773" y="6308796"/>
            <a:ext cx="1932211" cy="421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tIns="3600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ru-RU" sz="1100" dirty="0">
                <a:latin typeface="Times New Roman" pitchFamily="18" charset="0"/>
                <a:cs typeface="Arial" charset="0"/>
              </a:rPr>
              <a:t>- Центральная районная больница</a:t>
            </a:r>
            <a:endParaRPr lang="ru-RU" sz="2400" dirty="0">
              <a:latin typeface="Times New Roman" pitchFamily="18" charset="0"/>
              <a:cs typeface="Arial" charset="0"/>
            </a:endParaRPr>
          </a:p>
        </p:txBody>
      </p:sp>
      <p:sp>
        <p:nvSpPr>
          <p:cNvPr id="87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1527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угроз возникновения ЧС:</a:t>
            </a:r>
          </a:p>
        </p:txBody>
      </p:sp>
      <p:sp>
        <p:nvSpPr>
          <p:cNvPr id="88" name="Прямоугольник 87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9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90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91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92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93" name="Прямоугольник 92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94" name="Прямоугольник 93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95" name="Прямоугольник 94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96" name="TextBox 101"/>
          <p:cNvSpPr txBox="1">
            <a:spLocks noChangeArrowheads="1"/>
          </p:cNvSpPr>
          <p:nvPr/>
        </p:nvSpPr>
        <p:spPr bwMode="auto">
          <a:xfrm>
            <a:off x="6084572" y="628650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 количества угроз возникновения ЧС </a:t>
            </a:r>
            <a:r>
              <a:rPr lang="ru-RU" sz="1100" dirty="0"/>
              <a:t>на водном </a:t>
            </a:r>
            <a:r>
              <a:rPr lang="ru-RU" sz="1100" dirty="0" smtClean="0"/>
              <a:t>транспорте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на 2018 год </a:t>
            </a:r>
            <a:endParaRPr lang="ru-RU" sz="1100" dirty="0"/>
          </a:p>
        </p:txBody>
      </p:sp>
      <p:sp>
        <p:nvSpPr>
          <p:cNvPr id="97" name="TextBox 101"/>
          <p:cNvSpPr txBox="1">
            <a:spLocks noChangeArrowheads="1"/>
          </p:cNvSpPr>
          <p:nvPr/>
        </p:nvSpPr>
        <p:spPr bwMode="auto">
          <a:xfrm>
            <a:off x="3042000" y="639774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Количество угроз возникновения ЧС </a:t>
            </a:r>
            <a:r>
              <a:rPr lang="ru-RU" sz="1100" dirty="0"/>
              <a:t>на водном </a:t>
            </a:r>
            <a:r>
              <a:rPr lang="ru-RU" sz="1100" dirty="0" smtClean="0"/>
              <a:t>транспорте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в 2017 году </a:t>
            </a:r>
            <a:endParaRPr lang="ru-RU" sz="1100" dirty="0"/>
          </a:p>
        </p:txBody>
      </p:sp>
      <p:pic>
        <p:nvPicPr>
          <p:cNvPr id="98" name="Рисунок 9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43" r="33511" b="1784"/>
          <a:stretch/>
        </p:blipFill>
        <p:spPr>
          <a:xfrm>
            <a:off x="3033268" y="1239938"/>
            <a:ext cx="3077464" cy="4571954"/>
          </a:xfrm>
          <a:prstGeom prst="rect">
            <a:avLst/>
          </a:prstGeom>
        </p:spPr>
      </p:pic>
      <p:pic>
        <p:nvPicPr>
          <p:cNvPr id="99" name="Рисунок 9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13" t="1542" r="33214"/>
          <a:stretch/>
        </p:blipFill>
        <p:spPr>
          <a:xfrm>
            <a:off x="6042551" y="1248335"/>
            <a:ext cx="3101449" cy="4571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63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9049" y="-24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121098"/>
              </p:ext>
            </p:extLst>
          </p:nvPr>
        </p:nvGraphicFramePr>
        <p:xfrm>
          <a:off x="0" y="642938"/>
          <a:ext cx="9143999" cy="6143633"/>
        </p:xfrm>
        <a:graphic>
          <a:graphicData uri="http://schemas.openxmlformats.org/drawingml/2006/table">
            <a:tbl>
              <a:tblPr/>
              <a:tblGrid>
                <a:gridCol w="2123728"/>
                <a:gridCol w="1152128"/>
                <a:gridCol w="1296144"/>
                <a:gridCol w="1284791"/>
                <a:gridCol w="1111169"/>
                <a:gridCol w="916408"/>
                <a:gridCol w="1259631"/>
              </a:tblGrid>
              <a:tr h="26577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Угрозы  возникновения ЧС  на водном транспорте на территории Удмуртской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382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1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за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2018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716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Дебесский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63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Малопургинский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Можгинский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Якшур-Бодьинский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r>
                        <a:rPr lang="ru-RU" sz="11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19,6%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6048" marR="6048" marT="6048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6048" marR="6048" marT="6048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651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6048" marR="6048" marT="6048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9CF0E27-04FC-4D97-897C-CEFE16985C3B}" type="slidenum">
              <a:rPr lang="ru-RU" sz="1400" smtClean="0"/>
              <a:pPr eaLnBrk="1" hangingPunct="1">
                <a:defRPr/>
              </a:pPr>
              <a:t>67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20292764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AE8AF57-7EF2-483E-902A-55350860C69F}" type="slidenum">
              <a:rPr lang="ru-RU" sz="1400" smtClean="0"/>
              <a:pPr eaLnBrk="1" hangingPunct="1">
                <a:defRPr/>
              </a:pPr>
              <a:t>68</a:t>
            </a:fld>
            <a:endParaRPr lang="ru-RU" sz="1400" dirty="0" smtClean="0"/>
          </a:p>
        </p:txBody>
      </p:sp>
      <p:sp>
        <p:nvSpPr>
          <p:cNvPr id="49158" name="TextBox 101"/>
          <p:cNvSpPr txBox="1">
            <a:spLocks noChangeArrowheads="1"/>
          </p:cNvSpPr>
          <p:nvPr/>
        </p:nvSpPr>
        <p:spPr bwMode="auto">
          <a:xfrm>
            <a:off x="5299198" y="765175"/>
            <a:ext cx="3521274" cy="116955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ЧС на магистральных </a:t>
            </a:r>
            <a:r>
              <a:rPr lang="ru-RU" sz="1400" b="1" dirty="0" smtClean="0"/>
              <a:t>трубопроводах  (</a:t>
            </a:r>
            <a:r>
              <a:rPr lang="ru-RU" sz="1400" dirty="0"/>
              <a:t>газо-, </a:t>
            </a:r>
            <a:r>
              <a:rPr lang="ru-RU" sz="1400" dirty="0" err="1"/>
              <a:t>нефте</a:t>
            </a:r>
            <a:r>
              <a:rPr lang="ru-RU" sz="1400" dirty="0"/>
              <a:t>-, и </a:t>
            </a:r>
            <a:r>
              <a:rPr lang="ru-RU" sz="1400" dirty="0" smtClean="0"/>
              <a:t>продуктопроводах</a:t>
            </a:r>
            <a:r>
              <a:rPr lang="ru-RU" sz="1400" b="1" dirty="0" smtClean="0"/>
              <a:t>)</a:t>
            </a:r>
            <a:endParaRPr lang="ru-RU" sz="1400" b="1" dirty="0"/>
          </a:p>
          <a:p>
            <a:pPr algn="ctr" eaLnBrk="1" hangingPunct="1"/>
            <a:r>
              <a:rPr lang="ru-RU" sz="1400" dirty="0"/>
              <a:t>на территории Удмуртской Республики</a:t>
            </a:r>
          </a:p>
          <a:p>
            <a:pPr algn="ctr" eaLnBrk="1" hangingPunct="1"/>
            <a:r>
              <a:rPr lang="ru-RU" sz="1400" dirty="0"/>
              <a:t>в  </a:t>
            </a:r>
            <a:r>
              <a:rPr lang="ru-RU" sz="1400" dirty="0" smtClean="0"/>
              <a:t>2017 </a:t>
            </a:r>
            <a:r>
              <a:rPr lang="ru-RU" sz="1400" dirty="0"/>
              <a:t>году не прогнозировалось </a:t>
            </a:r>
          </a:p>
          <a:p>
            <a:pPr algn="ctr" eaLnBrk="1" hangingPunct="1"/>
            <a:r>
              <a:rPr lang="ru-RU" sz="1400" dirty="0"/>
              <a:t>и не зарегистрировано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107" name="TextBox 101"/>
          <p:cNvSpPr txBox="1">
            <a:spLocks noChangeArrowheads="1"/>
          </p:cNvSpPr>
          <p:nvPr/>
        </p:nvSpPr>
        <p:spPr bwMode="auto">
          <a:xfrm>
            <a:off x="5301522" y="2256518"/>
            <a:ext cx="3521274" cy="954107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400" dirty="0"/>
              <a:t>ЧС на магистральных </a:t>
            </a:r>
            <a:r>
              <a:rPr lang="ru-RU" sz="1400" b="1" dirty="0"/>
              <a:t>трубопроводах </a:t>
            </a:r>
            <a:endParaRPr lang="ru-RU" sz="1400" dirty="0" smtClean="0"/>
          </a:p>
          <a:p>
            <a:pPr algn="ctr" eaLnBrk="1" hangingPunct="1"/>
            <a:r>
              <a:rPr lang="ru-RU" sz="1400" dirty="0" smtClean="0"/>
              <a:t>(газо-, </a:t>
            </a:r>
            <a:r>
              <a:rPr lang="ru-RU" sz="1400" dirty="0" err="1" smtClean="0"/>
              <a:t>нефте</a:t>
            </a:r>
            <a:r>
              <a:rPr lang="ru-RU" sz="1400" dirty="0" smtClean="0"/>
              <a:t>-, и продуктопроводах) </a:t>
            </a:r>
            <a:endParaRPr lang="ru-RU" sz="1400" dirty="0"/>
          </a:p>
          <a:p>
            <a:pPr algn="ctr" eaLnBrk="1" hangingPunct="1"/>
            <a:r>
              <a:rPr lang="ru-RU" sz="1400" dirty="0"/>
              <a:t>на территории Удмуртской Республики</a:t>
            </a:r>
          </a:p>
          <a:p>
            <a:pPr algn="ctr" eaLnBrk="1" hangingPunct="1"/>
            <a:r>
              <a:rPr lang="ru-RU" sz="1400" dirty="0"/>
              <a:t>в </a:t>
            </a:r>
            <a:r>
              <a:rPr lang="ru-RU" sz="1400" dirty="0" smtClean="0"/>
              <a:t>2018 </a:t>
            </a:r>
            <a:r>
              <a:rPr lang="ru-RU" sz="1400" dirty="0"/>
              <a:t>году </a:t>
            </a:r>
            <a:r>
              <a:rPr lang="ru-RU" sz="1400" dirty="0" smtClean="0"/>
              <a:t>не </a:t>
            </a:r>
            <a:r>
              <a:rPr lang="ru-RU" sz="1400" dirty="0"/>
              <a:t>прогнозируется  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32" t="1953" r="28672"/>
          <a:stretch/>
        </p:blipFill>
        <p:spPr>
          <a:xfrm>
            <a:off x="3517" y="628650"/>
            <a:ext cx="4358823" cy="6239628"/>
          </a:xfrm>
          <a:prstGeom prst="rect">
            <a:avLst/>
          </a:prstGeom>
        </p:spPr>
      </p:pic>
      <p:grpSp>
        <p:nvGrpSpPr>
          <p:cNvPr id="66" name="Группа 65"/>
          <p:cNvGrpSpPr/>
          <p:nvPr/>
        </p:nvGrpSpPr>
        <p:grpSpPr>
          <a:xfrm>
            <a:off x="5508625" y="4795838"/>
            <a:ext cx="3611564" cy="2089150"/>
            <a:chOff x="5508625" y="4795838"/>
            <a:chExt cx="3611564" cy="2089150"/>
          </a:xfrm>
        </p:grpSpPr>
        <p:grpSp>
          <p:nvGrpSpPr>
            <p:cNvPr id="67" name="Группа 3"/>
            <p:cNvGrpSpPr>
              <a:grpSpLocks/>
            </p:cNvGrpSpPr>
            <p:nvPr/>
          </p:nvGrpSpPr>
          <p:grpSpPr bwMode="auto">
            <a:xfrm>
              <a:off x="5508625" y="4795838"/>
              <a:ext cx="3611563" cy="2089150"/>
              <a:chOff x="5468978" y="4148447"/>
              <a:chExt cx="3611521" cy="2089662"/>
            </a:xfrm>
          </p:grpSpPr>
          <p:grpSp>
            <p:nvGrpSpPr>
              <p:cNvPr id="111" name="Group 214"/>
              <p:cNvGrpSpPr>
                <a:grpSpLocks/>
              </p:cNvGrpSpPr>
              <p:nvPr/>
            </p:nvGrpSpPr>
            <p:grpSpPr bwMode="auto">
              <a:xfrm>
                <a:off x="5468978" y="4148447"/>
                <a:ext cx="3611521" cy="2089662"/>
                <a:chOff x="4011" y="3492"/>
                <a:chExt cx="2570" cy="1333"/>
              </a:xfrm>
            </p:grpSpPr>
            <p:sp>
              <p:nvSpPr>
                <p:cNvPr id="125" name="Rectangle 98"/>
                <p:cNvSpPr>
                  <a:spLocks noChangeArrowheads="1"/>
                </p:cNvSpPr>
                <p:nvPr/>
              </p:nvSpPr>
              <p:spPr bwMode="auto">
                <a:xfrm>
                  <a:off x="4011" y="3492"/>
                  <a:ext cx="2570" cy="1333"/>
                </a:xfrm>
                <a:prstGeom prst="rect">
                  <a:avLst/>
                </a:prstGeom>
                <a:solidFill>
                  <a:schemeClr val="bg1">
                    <a:alpha val="79999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8988"/>
                  <a:endParaRPr lang="ru-RU" sz="11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27" name="Text Box 100"/>
                <p:cNvSpPr txBox="1">
                  <a:spLocks noChangeArrowheads="1"/>
                </p:cNvSpPr>
                <p:nvPr/>
              </p:nvSpPr>
              <p:spPr bwMode="auto">
                <a:xfrm>
                  <a:off x="4419" y="4004"/>
                  <a:ext cx="1395" cy="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78826" tIns="39413" rIns="78826" bIns="39413">
                  <a:spAutoFit/>
                </a:bodyPr>
                <a:lstStyle>
                  <a:lvl1pPr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ru-RU" sz="1100">
                      <a:solidFill>
                        <a:srgbClr val="000000"/>
                      </a:solidFill>
                    </a:rPr>
                    <a:t>- Нефтепровод подземный</a:t>
                  </a:r>
                </a:p>
              </p:txBody>
            </p:sp>
            <p:sp>
              <p:nvSpPr>
                <p:cNvPr id="128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4427" y="4227"/>
                  <a:ext cx="1040" cy="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78826" tIns="39413" rIns="78826" bIns="39413">
                  <a:spAutoFit/>
                </a:bodyPr>
                <a:lstStyle>
                  <a:lvl1pPr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1pPr>
                  <a:lvl2pPr marL="742950" indent="-28575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2pPr>
                  <a:lvl3pPr marL="11430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3pPr>
                  <a:lvl4pPr marL="16002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4pPr>
                  <a:lvl5pPr marL="2057400" indent="-228600" defTabSz="869950" eaLnBrk="0" hangingPunct="0"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5pPr>
                  <a:lvl6pPr marL="25146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6pPr>
                  <a:lvl7pPr marL="29718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7pPr>
                  <a:lvl8pPr marL="34290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8pPr>
                  <a:lvl9pPr marL="38862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  <a:cs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ru-RU" sz="1100">
                      <a:solidFill>
                        <a:srgbClr val="000000"/>
                      </a:solidFill>
                    </a:rPr>
                    <a:t>- Продуктопровод</a:t>
                  </a:r>
                </a:p>
              </p:txBody>
            </p:sp>
            <p:sp>
              <p:nvSpPr>
                <p:cNvPr id="129" name="Text Box 106"/>
                <p:cNvSpPr txBox="1">
                  <a:spLocks noChangeArrowheads="1"/>
                </p:cNvSpPr>
                <p:nvPr/>
              </p:nvSpPr>
              <p:spPr bwMode="auto">
                <a:xfrm>
                  <a:off x="4430" y="3722"/>
                  <a:ext cx="1373" cy="267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 lIns="78826" tIns="39413" rIns="78826" bIns="39413">
                  <a:spAutoFit/>
                </a:bodyPr>
                <a:lstStyle>
                  <a:lvl1pPr defTabSz="8699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defTabSz="8699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defTabSz="8699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defTabSz="8699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defTabSz="8699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defTabSz="86995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defRPr/>
                  </a:pPr>
                  <a:r>
                    <a:rPr lang="ru-RU" sz="1100" dirty="0" smtClean="0">
                      <a:solidFill>
                        <a:srgbClr val="000000"/>
                      </a:solidFill>
                      <a:latin typeface="+mn-lt"/>
                    </a:rPr>
                    <a:t>- Газопровод подземный с газокомпрессорной станцией</a:t>
                  </a:r>
                </a:p>
              </p:txBody>
            </p:sp>
          </p:grpSp>
          <p:grpSp>
            <p:nvGrpSpPr>
              <p:cNvPr id="112" name="Group 9"/>
              <p:cNvGrpSpPr>
                <a:grpSpLocks/>
              </p:cNvGrpSpPr>
              <p:nvPr/>
            </p:nvGrpSpPr>
            <p:grpSpPr bwMode="auto">
              <a:xfrm>
                <a:off x="5652144" y="5018578"/>
                <a:ext cx="360363" cy="101600"/>
                <a:chOff x="-1" y="0"/>
                <a:chExt cx="20002" cy="20000"/>
              </a:xfrm>
            </p:grpSpPr>
            <p:sp>
              <p:nvSpPr>
                <p:cNvPr id="122" name="Oval 10"/>
                <p:cNvSpPr>
                  <a:spLocks noChangeArrowheads="1"/>
                </p:cNvSpPr>
                <p:nvPr/>
              </p:nvSpPr>
              <p:spPr bwMode="auto">
                <a:xfrm>
                  <a:off x="6657" y="0"/>
                  <a:ext cx="6686" cy="20000"/>
                </a:xfrm>
                <a:prstGeom prst="ellipse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3" name="Line 11"/>
                <p:cNvSpPr>
                  <a:spLocks noChangeShapeType="1"/>
                </p:cNvSpPr>
                <p:nvPr/>
              </p:nvSpPr>
              <p:spPr bwMode="auto">
                <a:xfrm>
                  <a:off x="-1" y="4979"/>
                  <a:ext cx="20002" cy="86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4" name="Line 12"/>
                <p:cNvSpPr>
                  <a:spLocks noChangeShapeType="1"/>
                </p:cNvSpPr>
                <p:nvPr/>
              </p:nvSpPr>
              <p:spPr bwMode="auto">
                <a:xfrm>
                  <a:off x="-1" y="14935"/>
                  <a:ext cx="20002" cy="86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13" name="Group 49"/>
              <p:cNvGrpSpPr>
                <a:grpSpLocks/>
              </p:cNvGrpSpPr>
              <p:nvPr/>
            </p:nvGrpSpPr>
            <p:grpSpPr bwMode="auto">
              <a:xfrm>
                <a:off x="5562132" y="5392097"/>
                <a:ext cx="522288" cy="65088"/>
                <a:chOff x="0" y="0"/>
                <a:chExt cx="19999" cy="20000"/>
              </a:xfrm>
            </p:grpSpPr>
            <p:sp>
              <p:nvSpPr>
                <p:cNvPr id="116" name="Rectangle 50"/>
                <p:cNvSpPr>
                  <a:spLocks noChangeArrowheads="1"/>
                </p:cNvSpPr>
                <p:nvPr/>
              </p:nvSpPr>
              <p:spPr bwMode="auto">
                <a:xfrm>
                  <a:off x="1817" y="0"/>
                  <a:ext cx="5462" cy="20000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Rectangle 51"/>
                <p:cNvSpPr>
                  <a:spLocks noChangeArrowheads="1"/>
                </p:cNvSpPr>
                <p:nvPr/>
              </p:nvSpPr>
              <p:spPr bwMode="auto">
                <a:xfrm>
                  <a:off x="12720" y="0"/>
                  <a:ext cx="5462" cy="20000"/>
                </a:xfrm>
                <a:prstGeom prst="rect">
                  <a:avLst/>
                </a:prstGeom>
                <a:solidFill>
                  <a:srgbClr val="000000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" name="Line 52"/>
                <p:cNvSpPr>
                  <a:spLocks noChangeShapeType="1"/>
                </p:cNvSpPr>
                <p:nvPr/>
              </p:nvSpPr>
              <p:spPr bwMode="auto">
                <a:xfrm>
                  <a:off x="0" y="7972"/>
                  <a:ext cx="19999" cy="70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" name="Line 53"/>
                <p:cNvSpPr>
                  <a:spLocks noChangeShapeType="1"/>
                </p:cNvSpPr>
                <p:nvPr/>
              </p:nvSpPr>
              <p:spPr bwMode="auto">
                <a:xfrm>
                  <a:off x="0" y="15944"/>
                  <a:ext cx="19999" cy="70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" name="Oval 54"/>
                <p:cNvSpPr>
                  <a:spLocks noChangeArrowheads="1"/>
                </p:cNvSpPr>
                <p:nvPr/>
              </p:nvSpPr>
              <p:spPr bwMode="auto">
                <a:xfrm>
                  <a:off x="8480" y="7972"/>
                  <a:ext cx="1222" cy="8042"/>
                </a:xfrm>
                <a:prstGeom prst="ellips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" name="Oval 55"/>
                <p:cNvSpPr>
                  <a:spLocks noChangeArrowheads="1"/>
                </p:cNvSpPr>
                <p:nvPr/>
              </p:nvSpPr>
              <p:spPr bwMode="auto">
                <a:xfrm>
                  <a:off x="10297" y="7972"/>
                  <a:ext cx="1222" cy="8042"/>
                </a:xfrm>
                <a:prstGeom prst="ellips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4" name="TextBox 27"/>
              <p:cNvSpPr txBox="1">
                <a:spLocks noChangeArrowheads="1"/>
              </p:cNvSpPr>
              <p:nvPr/>
            </p:nvSpPr>
            <p:spPr bwMode="auto">
              <a:xfrm>
                <a:off x="6069046" y="5661705"/>
                <a:ext cx="1354122" cy="262002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ru-RU" sz="1100" dirty="0" smtClean="0">
                    <a:latin typeface="+mn-lt"/>
                  </a:rPr>
                  <a:t>- Место аварии</a:t>
                </a:r>
              </a:p>
            </p:txBody>
          </p:sp>
          <p:pic>
            <p:nvPicPr>
              <p:cNvPr id="115" name="Picture 42" descr="D:\Журавлева\для Mapinfo\разлив нефти.BMP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4146" t="41887" r="23494" b="55293"/>
              <a:stretch>
                <a:fillRect/>
              </a:stretch>
            </p:blipFill>
            <p:spPr bwMode="auto">
              <a:xfrm>
                <a:off x="5723269" y="5661381"/>
                <a:ext cx="288925" cy="241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" name="Group 7"/>
            <p:cNvGrpSpPr>
              <a:grpSpLocks/>
            </p:cNvGrpSpPr>
            <p:nvPr/>
          </p:nvGrpSpPr>
          <p:grpSpPr bwMode="auto">
            <a:xfrm>
              <a:off x="5556250" y="5103813"/>
              <a:ext cx="598488" cy="277812"/>
              <a:chOff x="0" y="-4796"/>
              <a:chExt cx="20000" cy="24797"/>
            </a:xfrm>
          </p:grpSpPr>
          <p:grpSp>
            <p:nvGrpSpPr>
              <p:cNvPr id="81" name="Group 8"/>
              <p:cNvGrpSpPr>
                <a:grpSpLocks/>
              </p:cNvGrpSpPr>
              <p:nvPr/>
            </p:nvGrpSpPr>
            <p:grpSpPr bwMode="auto">
              <a:xfrm>
                <a:off x="0" y="8560"/>
                <a:ext cx="20000" cy="11441"/>
                <a:chOff x="0" y="-2"/>
                <a:chExt cx="20000" cy="20004"/>
              </a:xfrm>
            </p:grpSpPr>
            <p:grpSp>
              <p:nvGrpSpPr>
                <p:cNvPr id="86" name="Group 9"/>
                <p:cNvGrpSpPr>
                  <a:grpSpLocks/>
                </p:cNvGrpSpPr>
                <p:nvPr/>
              </p:nvGrpSpPr>
              <p:grpSpPr bwMode="auto">
                <a:xfrm>
                  <a:off x="0" y="-2"/>
                  <a:ext cx="20000" cy="20004"/>
                  <a:chOff x="0" y="-2"/>
                  <a:chExt cx="20000" cy="20004"/>
                </a:xfrm>
              </p:grpSpPr>
              <p:grpSp>
                <p:nvGrpSpPr>
                  <p:cNvPr id="93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0" y="4988"/>
                    <a:ext cx="20000" cy="10024"/>
                    <a:chOff x="0" y="0"/>
                    <a:chExt cx="20000" cy="20000"/>
                  </a:xfrm>
                </p:grpSpPr>
                <p:sp>
                  <p:nvSpPr>
                    <p:cNvPr id="95" name="Rectangle 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0" y="4978"/>
                      <a:ext cx="7507" cy="10044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6" name="Group 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0" y="0"/>
                      <a:ext cx="20000" cy="20000"/>
                      <a:chOff x="0" y="0"/>
                      <a:chExt cx="20000" cy="20000"/>
                    </a:xfrm>
                  </p:grpSpPr>
                  <p:sp>
                    <p:nvSpPr>
                      <p:cNvPr id="97" name="Rectangle 1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493" y="4978"/>
                        <a:ext cx="7507" cy="10044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1270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98" name="Group 1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0" y="0"/>
                        <a:ext cx="20000" cy="20000"/>
                        <a:chOff x="0" y="0"/>
                        <a:chExt cx="20000" cy="20000"/>
                      </a:xfrm>
                    </p:grpSpPr>
                    <p:grpSp>
                      <p:nvGrpSpPr>
                        <p:cNvPr id="99" name="Group 1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0" y="4978"/>
                          <a:ext cx="7507" cy="10044"/>
                          <a:chOff x="0" y="0"/>
                          <a:chExt cx="20000" cy="19974"/>
                        </a:xfrm>
                      </p:grpSpPr>
                      <p:sp>
                        <p:nvSpPr>
                          <p:cNvPr id="109" name="Line 16"/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0" y="0"/>
                            <a:ext cx="20000" cy="175"/>
                          </a:xfrm>
                          <a:prstGeom prst="line">
                            <a:avLst/>
                          </a:prstGeom>
                          <a:noFill/>
                          <a:ln w="254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110" name="Line 17"/>
                          <p:cNvSpPr>
                            <a:spLocks noChangeShapeType="1"/>
                          </p:cNvSpPr>
                          <p:nvPr/>
                        </p:nvSpPr>
                        <p:spPr bwMode="auto">
                          <a:xfrm>
                            <a:off x="0" y="19799"/>
                            <a:ext cx="20000" cy="175"/>
                          </a:xfrm>
                          <a:prstGeom prst="line">
                            <a:avLst/>
                          </a:prstGeom>
                          <a:noFill/>
                          <a:ln w="254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100" name="Group 18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499" y="0"/>
                          <a:ext cx="17501" cy="20000"/>
                          <a:chOff x="0" y="0"/>
                          <a:chExt cx="19998" cy="20000"/>
                        </a:xfrm>
                      </p:grpSpPr>
                      <p:sp>
                        <p:nvSpPr>
                          <p:cNvPr id="101" name="Oval 19"/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0" y="0"/>
                            <a:ext cx="2867" cy="20000"/>
                          </a:xfrm>
                          <a:prstGeom prst="ellipse">
                            <a:avLst/>
                          </a:prstGeom>
                          <a:solidFill>
                            <a:srgbClr val="FFFF00"/>
                          </a:solidFill>
                          <a:ln w="254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102" name="Group 20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11420" y="0"/>
                            <a:ext cx="8578" cy="20000"/>
                            <a:chOff x="0" y="0"/>
                            <a:chExt cx="20000" cy="20000"/>
                          </a:xfrm>
                        </p:grpSpPr>
                        <p:grpSp>
                          <p:nvGrpSpPr>
                            <p:cNvPr id="103" name="Group 21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0" y="4978"/>
                              <a:ext cx="20000" cy="10044"/>
                              <a:chOff x="0" y="0"/>
                              <a:chExt cx="20000" cy="19974"/>
                            </a:xfrm>
                          </p:grpSpPr>
                          <p:sp>
                            <p:nvSpPr>
                              <p:cNvPr id="106" name="Line 22"/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0" y="0"/>
                                <a:ext cx="20000" cy="175"/>
                              </a:xfrm>
                              <a:prstGeom prst="line">
                                <a:avLst/>
                              </a:prstGeom>
                              <a:noFill/>
                              <a:ln w="2540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108" name="Line 23"/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0" y="19799"/>
                                <a:ext cx="20000" cy="175"/>
                              </a:xfrm>
                              <a:prstGeom prst="line">
                                <a:avLst/>
                              </a:prstGeom>
                              <a:noFill/>
                              <a:ln w="2540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</p:grpSp>
                        <p:sp>
                          <p:nvSpPr>
                            <p:cNvPr id="104" name="Oval 24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6657" y="0"/>
                              <a:ext cx="6684" cy="20000"/>
                            </a:xfrm>
                            <a:prstGeom prst="ellipse">
                              <a:avLst/>
                            </a:prstGeom>
                            <a:solidFill>
                              <a:srgbClr val="FFFF00"/>
                            </a:solidFill>
                            <a:ln w="254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94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7496" y="-2"/>
                    <a:ext cx="5008" cy="20004"/>
                  </a:xfrm>
                  <a:prstGeom prst="ellipse">
                    <a:avLst/>
                  </a:prstGeom>
                  <a:noFill/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87" name="Group 26"/>
                <p:cNvGrpSpPr>
                  <a:grpSpLocks/>
                </p:cNvGrpSpPr>
                <p:nvPr/>
              </p:nvGrpSpPr>
              <p:grpSpPr bwMode="auto">
                <a:xfrm>
                  <a:off x="7748" y="2493"/>
                  <a:ext cx="4504" cy="15014"/>
                  <a:chOff x="0" y="0"/>
                  <a:chExt cx="20000" cy="20000"/>
                </a:xfrm>
              </p:grpSpPr>
              <p:grpSp>
                <p:nvGrpSpPr>
                  <p:cNvPr id="88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0" y="0"/>
                    <a:ext cx="20000" cy="20000"/>
                    <a:chOff x="0" y="0"/>
                    <a:chExt cx="20000" cy="20000"/>
                  </a:xfrm>
                </p:grpSpPr>
                <p:sp>
                  <p:nvSpPr>
                    <p:cNvPr id="91" name="Freeform 28"/>
                    <p:cNvSpPr>
                      <a:spLocks/>
                    </p:cNvSpPr>
                    <p:nvPr/>
                  </p:nvSpPr>
                  <p:spPr bwMode="auto">
                    <a:xfrm>
                      <a:off x="0" y="0"/>
                      <a:ext cx="10022" cy="20000"/>
                    </a:xfrm>
                    <a:custGeom>
                      <a:avLst/>
                      <a:gdLst>
                        <a:gd name="T0" fmla="*/ 1 w 20000"/>
                        <a:gd name="T1" fmla="*/ 0 h 20000"/>
                        <a:gd name="T2" fmla="*/ 1 w 20000"/>
                        <a:gd name="T3" fmla="*/ 9971 h 20000"/>
                        <a:gd name="T4" fmla="*/ 1 w 20000"/>
                        <a:gd name="T5" fmla="*/ 19942 h 20000"/>
                        <a:gd name="T6" fmla="*/ 1 w 20000"/>
                        <a:gd name="T7" fmla="*/ 19009 h 20000"/>
                        <a:gd name="T8" fmla="*/ 1 w 20000"/>
                        <a:gd name="T9" fmla="*/ 18542 h 20000"/>
                        <a:gd name="T10" fmla="*/ 1 w 20000"/>
                        <a:gd name="T11" fmla="*/ 18542 h 20000"/>
                        <a:gd name="T12" fmla="*/ 1 w 20000"/>
                        <a:gd name="T13" fmla="*/ 17668 h 20000"/>
                        <a:gd name="T14" fmla="*/ 1 w 20000"/>
                        <a:gd name="T15" fmla="*/ 17668 h 20000"/>
                        <a:gd name="T16" fmla="*/ 1 w 20000"/>
                        <a:gd name="T17" fmla="*/ 16793 h 20000"/>
                        <a:gd name="T18" fmla="*/ 0 w 20000"/>
                        <a:gd name="T19" fmla="*/ 16793 h 20000"/>
                        <a:gd name="T20" fmla="*/ 0 w 20000"/>
                        <a:gd name="T21" fmla="*/ 10262 h 20000"/>
                        <a:gd name="T22" fmla="*/ 1 w 20000"/>
                        <a:gd name="T23" fmla="*/ 10262 h 20000"/>
                        <a:gd name="T24" fmla="*/ 1 w 20000"/>
                        <a:gd name="T25" fmla="*/ 5423 h 20000"/>
                        <a:gd name="T26" fmla="*/ 1 w 20000"/>
                        <a:gd name="T27" fmla="*/ 5423 h 20000"/>
                        <a:gd name="T28" fmla="*/ 1 w 20000"/>
                        <a:gd name="T29" fmla="*/ 4548 h 20000"/>
                        <a:gd name="T30" fmla="*/ 1 w 20000"/>
                        <a:gd name="T31" fmla="*/ 4140 h 20000"/>
                        <a:gd name="T32" fmla="*/ 1 w 20000"/>
                        <a:gd name="T33" fmla="*/ 3673 h 20000"/>
                        <a:gd name="T34" fmla="*/ 1 w 20000"/>
                        <a:gd name="T35" fmla="*/ 3673 h 20000"/>
                        <a:gd name="T36" fmla="*/ 1 w 20000"/>
                        <a:gd name="T37" fmla="*/ 2799 h 20000"/>
                        <a:gd name="T38" fmla="*/ 1 w 20000"/>
                        <a:gd name="T39" fmla="*/ 2799 h 20000"/>
                        <a:gd name="T40" fmla="*/ 1 w 20000"/>
                        <a:gd name="T41" fmla="*/ 1516 h 20000"/>
                        <a:gd name="T42" fmla="*/ 1 w 20000"/>
                        <a:gd name="T43" fmla="*/ 0 h 20000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20000"/>
                        <a:gd name="T67" fmla="*/ 0 h 20000"/>
                        <a:gd name="T68" fmla="*/ 20000 w 20000"/>
                        <a:gd name="T69" fmla="*/ 20000 h 20000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20000" h="20000">
                          <a:moveTo>
                            <a:pt x="3301" y="0"/>
                          </a:moveTo>
                          <a:lnTo>
                            <a:pt x="19903" y="9971"/>
                          </a:lnTo>
                          <a:lnTo>
                            <a:pt x="3301" y="19942"/>
                          </a:lnTo>
                          <a:lnTo>
                            <a:pt x="2913" y="19009"/>
                          </a:lnTo>
                          <a:lnTo>
                            <a:pt x="2913" y="18542"/>
                          </a:lnTo>
                          <a:lnTo>
                            <a:pt x="1456" y="18542"/>
                          </a:lnTo>
                          <a:lnTo>
                            <a:pt x="1456" y="17668"/>
                          </a:lnTo>
                          <a:lnTo>
                            <a:pt x="680" y="17668"/>
                          </a:lnTo>
                          <a:lnTo>
                            <a:pt x="680" y="16793"/>
                          </a:lnTo>
                          <a:lnTo>
                            <a:pt x="0" y="16793"/>
                          </a:lnTo>
                          <a:lnTo>
                            <a:pt x="0" y="10262"/>
                          </a:lnTo>
                          <a:lnTo>
                            <a:pt x="680" y="10262"/>
                          </a:lnTo>
                          <a:lnTo>
                            <a:pt x="680" y="5423"/>
                          </a:lnTo>
                          <a:lnTo>
                            <a:pt x="1456" y="5423"/>
                          </a:lnTo>
                          <a:lnTo>
                            <a:pt x="1456" y="4548"/>
                          </a:lnTo>
                          <a:lnTo>
                            <a:pt x="2136" y="4140"/>
                          </a:lnTo>
                          <a:lnTo>
                            <a:pt x="2136" y="3673"/>
                          </a:lnTo>
                          <a:lnTo>
                            <a:pt x="2913" y="3673"/>
                          </a:lnTo>
                          <a:lnTo>
                            <a:pt x="2913" y="2799"/>
                          </a:lnTo>
                          <a:lnTo>
                            <a:pt x="3592" y="2799"/>
                          </a:lnTo>
                          <a:lnTo>
                            <a:pt x="3592" y="1516"/>
                          </a:lnTo>
                          <a:lnTo>
                            <a:pt x="3301" y="0"/>
                          </a:ln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9978" y="0"/>
                      <a:ext cx="10022" cy="20000"/>
                    </a:xfrm>
                    <a:custGeom>
                      <a:avLst/>
                      <a:gdLst>
                        <a:gd name="T0" fmla="*/ 1 w 20000"/>
                        <a:gd name="T1" fmla="*/ 0 h 20000"/>
                        <a:gd name="T2" fmla="*/ 0 w 20000"/>
                        <a:gd name="T3" fmla="*/ 9971 h 20000"/>
                        <a:gd name="T4" fmla="*/ 1 w 20000"/>
                        <a:gd name="T5" fmla="*/ 19942 h 20000"/>
                        <a:gd name="T6" fmla="*/ 1 w 20000"/>
                        <a:gd name="T7" fmla="*/ 19009 h 20000"/>
                        <a:gd name="T8" fmla="*/ 1 w 20000"/>
                        <a:gd name="T9" fmla="*/ 18542 h 20000"/>
                        <a:gd name="T10" fmla="*/ 1 w 20000"/>
                        <a:gd name="T11" fmla="*/ 18542 h 20000"/>
                        <a:gd name="T12" fmla="*/ 1 w 20000"/>
                        <a:gd name="T13" fmla="*/ 17668 h 20000"/>
                        <a:gd name="T14" fmla="*/ 1 w 20000"/>
                        <a:gd name="T15" fmla="*/ 17668 h 20000"/>
                        <a:gd name="T16" fmla="*/ 1 w 20000"/>
                        <a:gd name="T17" fmla="*/ 16793 h 20000"/>
                        <a:gd name="T18" fmla="*/ 1 w 20000"/>
                        <a:gd name="T19" fmla="*/ 16793 h 20000"/>
                        <a:gd name="T20" fmla="*/ 1 w 20000"/>
                        <a:gd name="T21" fmla="*/ 10262 h 20000"/>
                        <a:gd name="T22" fmla="*/ 1 w 20000"/>
                        <a:gd name="T23" fmla="*/ 10262 h 20000"/>
                        <a:gd name="T24" fmla="*/ 1 w 20000"/>
                        <a:gd name="T25" fmla="*/ 5423 h 20000"/>
                        <a:gd name="T26" fmla="*/ 1 w 20000"/>
                        <a:gd name="T27" fmla="*/ 5423 h 20000"/>
                        <a:gd name="T28" fmla="*/ 1 w 20000"/>
                        <a:gd name="T29" fmla="*/ 4548 h 20000"/>
                        <a:gd name="T30" fmla="*/ 1 w 20000"/>
                        <a:gd name="T31" fmla="*/ 4140 h 20000"/>
                        <a:gd name="T32" fmla="*/ 1 w 20000"/>
                        <a:gd name="T33" fmla="*/ 3673 h 20000"/>
                        <a:gd name="T34" fmla="*/ 1 w 20000"/>
                        <a:gd name="T35" fmla="*/ 3673 h 20000"/>
                        <a:gd name="T36" fmla="*/ 1 w 20000"/>
                        <a:gd name="T37" fmla="*/ 2799 h 20000"/>
                        <a:gd name="T38" fmla="*/ 1 w 20000"/>
                        <a:gd name="T39" fmla="*/ 2799 h 20000"/>
                        <a:gd name="T40" fmla="*/ 1 w 20000"/>
                        <a:gd name="T41" fmla="*/ 1516 h 20000"/>
                        <a:gd name="T42" fmla="*/ 1 w 20000"/>
                        <a:gd name="T43" fmla="*/ 0 h 20000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20000"/>
                        <a:gd name="T67" fmla="*/ 0 h 20000"/>
                        <a:gd name="T68" fmla="*/ 20000 w 20000"/>
                        <a:gd name="T69" fmla="*/ 20000 h 20000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20000" h="20000">
                          <a:moveTo>
                            <a:pt x="16602" y="0"/>
                          </a:moveTo>
                          <a:lnTo>
                            <a:pt x="0" y="9971"/>
                          </a:lnTo>
                          <a:lnTo>
                            <a:pt x="16602" y="19942"/>
                          </a:lnTo>
                          <a:lnTo>
                            <a:pt x="16990" y="19009"/>
                          </a:lnTo>
                          <a:lnTo>
                            <a:pt x="16990" y="18542"/>
                          </a:lnTo>
                          <a:lnTo>
                            <a:pt x="18447" y="18542"/>
                          </a:lnTo>
                          <a:lnTo>
                            <a:pt x="18447" y="17668"/>
                          </a:lnTo>
                          <a:lnTo>
                            <a:pt x="19223" y="17668"/>
                          </a:lnTo>
                          <a:lnTo>
                            <a:pt x="19223" y="16793"/>
                          </a:lnTo>
                          <a:lnTo>
                            <a:pt x="19903" y="16793"/>
                          </a:lnTo>
                          <a:lnTo>
                            <a:pt x="19903" y="10262"/>
                          </a:lnTo>
                          <a:lnTo>
                            <a:pt x="19223" y="10262"/>
                          </a:lnTo>
                          <a:lnTo>
                            <a:pt x="19223" y="5423"/>
                          </a:lnTo>
                          <a:lnTo>
                            <a:pt x="18447" y="5423"/>
                          </a:lnTo>
                          <a:lnTo>
                            <a:pt x="18447" y="4548"/>
                          </a:lnTo>
                          <a:lnTo>
                            <a:pt x="17767" y="4140"/>
                          </a:lnTo>
                          <a:lnTo>
                            <a:pt x="17767" y="3673"/>
                          </a:lnTo>
                          <a:lnTo>
                            <a:pt x="16990" y="3673"/>
                          </a:lnTo>
                          <a:lnTo>
                            <a:pt x="16990" y="2799"/>
                          </a:lnTo>
                          <a:lnTo>
                            <a:pt x="16311" y="2799"/>
                          </a:lnTo>
                          <a:lnTo>
                            <a:pt x="16311" y="1516"/>
                          </a:lnTo>
                          <a:lnTo>
                            <a:pt x="16602" y="0"/>
                          </a:lnTo>
                          <a:close/>
                        </a:path>
                      </a:pathLst>
                    </a:custGeom>
                    <a:solidFill>
                      <a:srgbClr val="FFFF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89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1656" y="0"/>
                    <a:ext cx="16688" cy="20000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0" name="Line 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56" y="0"/>
                    <a:ext cx="16688" cy="20000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82" name="Rectangle 32"/>
              <p:cNvSpPr>
                <a:spLocks noChangeArrowheads="1"/>
              </p:cNvSpPr>
              <p:nvPr/>
            </p:nvSpPr>
            <p:spPr bwMode="auto">
              <a:xfrm>
                <a:off x="5716" y="-4796"/>
                <a:ext cx="9078" cy="86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</a:pPr>
                <a:r>
                  <a:rPr lang="ru-RU" sz="1100" b="1">
                    <a:latin typeface="Calibri" pitchFamily="34" charset="0"/>
                  </a:rPr>
                  <a:t>ГПС</a:t>
                </a:r>
                <a:endParaRPr lang="ru-RU"/>
              </a:p>
            </p:txBody>
          </p:sp>
        </p:grpSp>
        <p:grpSp>
          <p:nvGrpSpPr>
            <p:cNvPr id="69" name="Группа 31760"/>
            <p:cNvGrpSpPr>
              <a:grpSpLocks/>
            </p:cNvGrpSpPr>
            <p:nvPr/>
          </p:nvGrpSpPr>
          <p:grpSpPr bwMode="auto">
            <a:xfrm>
              <a:off x="7956378" y="5426393"/>
              <a:ext cx="1163811" cy="1387159"/>
              <a:chOff x="7951054" y="5208039"/>
              <a:chExt cx="1260240" cy="1386378"/>
            </a:xfrm>
          </p:grpSpPr>
          <p:grpSp>
            <p:nvGrpSpPr>
              <p:cNvPr id="70" name="Группа 5"/>
              <p:cNvGrpSpPr>
                <a:grpSpLocks/>
              </p:cNvGrpSpPr>
              <p:nvPr/>
            </p:nvGrpSpPr>
            <p:grpSpPr bwMode="auto">
              <a:xfrm>
                <a:off x="7951054" y="5208039"/>
                <a:ext cx="1260240" cy="1386378"/>
                <a:chOff x="-186029" y="995487"/>
                <a:chExt cx="1565644" cy="1386455"/>
              </a:xfrm>
            </p:grpSpPr>
            <p:grpSp>
              <p:nvGrpSpPr>
                <p:cNvPr id="74" name="Группа 17"/>
                <p:cNvGrpSpPr>
                  <a:grpSpLocks/>
                </p:cNvGrpSpPr>
                <p:nvPr/>
              </p:nvGrpSpPr>
              <p:grpSpPr bwMode="auto">
                <a:xfrm>
                  <a:off x="-186029" y="995487"/>
                  <a:ext cx="1565644" cy="1386455"/>
                  <a:chOff x="4280020" y="3287898"/>
                  <a:chExt cx="1625679" cy="762233"/>
                </a:xfrm>
              </p:grpSpPr>
              <p:sp>
                <p:nvSpPr>
                  <p:cNvPr id="76" name="Text Box 4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80020" y="3287898"/>
                    <a:ext cx="1625679" cy="23430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wrap="square" lIns="102156" tIns="51121" rIns="102156" bIns="51121" anchor="ctr">
                    <a:spAutoFit/>
                  </a:bodyPr>
                  <a:lstStyle>
                    <a:lvl1pPr defTabSz="6413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defTabSz="6413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defTabSz="6413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defTabSz="64135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defRPr/>
                    </a:pPr>
                    <a:r>
                      <a:rPr lang="ru-RU" sz="1050" dirty="0" smtClean="0">
                        <a:latin typeface="+mn-lt"/>
                        <a:cs typeface="Arial" pitchFamily="34" charset="0"/>
                      </a:rPr>
                      <a:t>Количество происшествий</a:t>
                    </a:r>
                  </a:p>
                </p:txBody>
              </p:sp>
              <p:sp>
                <p:nvSpPr>
                  <p:cNvPr id="77" name="Прямоугольник 76"/>
                  <p:cNvSpPr/>
                  <p:nvPr/>
                </p:nvSpPr>
                <p:spPr>
                  <a:xfrm>
                    <a:off x="4639501" y="3600887"/>
                    <a:ext cx="144139" cy="63679"/>
                  </a:xfrm>
                  <a:prstGeom prst="rect">
                    <a:avLst/>
                  </a:prstGeom>
                  <a:solidFill>
                    <a:schemeClr val="bg1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ru-RU" sz="1050"/>
                  </a:p>
                </p:txBody>
              </p:sp>
              <p:sp>
                <p:nvSpPr>
                  <p:cNvPr id="78" name="TextBox 2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92511" y="3561632"/>
                    <a:ext cx="494505" cy="1430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/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eaLnBrk="1" hangingPunct="1">
                      <a:defRPr/>
                    </a:pPr>
                    <a:r>
                      <a:rPr lang="ru-RU" sz="1050" dirty="0" smtClean="0">
                        <a:latin typeface="+mn-lt"/>
                        <a:cs typeface="Arial" pitchFamily="34" charset="0"/>
                      </a:rPr>
                      <a:t>- 0</a:t>
                    </a:r>
                  </a:p>
                </p:txBody>
              </p:sp>
              <p:sp>
                <p:nvSpPr>
                  <p:cNvPr id="79" name="TextBox 2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83641" y="3678523"/>
                    <a:ext cx="656384" cy="1439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/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eaLnBrk="1" hangingPunct="1">
                      <a:defRPr/>
                    </a:pPr>
                    <a:r>
                      <a:rPr lang="ru-RU" sz="1050" dirty="0" smtClean="0">
                        <a:latin typeface="+mn-lt"/>
                        <a:cs typeface="Arial" pitchFamily="34" charset="0"/>
                      </a:rPr>
                      <a:t>- 1</a:t>
                    </a:r>
                  </a:p>
                </p:txBody>
              </p:sp>
              <p:sp>
                <p:nvSpPr>
                  <p:cNvPr id="80" name="TextBox 2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10251" y="3906199"/>
                    <a:ext cx="465678" cy="1439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/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</a:defRPr>
                    </a:lvl9pPr>
                  </a:lstStyle>
                  <a:p>
                    <a:pPr eaLnBrk="1" hangingPunct="1">
                      <a:defRPr/>
                    </a:pPr>
                    <a:r>
                      <a:rPr lang="ru-RU" sz="1050" dirty="0" smtClean="0">
                        <a:latin typeface="+mn-lt"/>
                        <a:cs typeface="Arial" pitchFamily="34" charset="0"/>
                      </a:rPr>
                      <a:t>- 3</a:t>
                    </a:r>
                  </a:p>
                </p:txBody>
              </p:sp>
            </p:grpSp>
            <p:sp>
              <p:nvSpPr>
                <p:cNvPr id="75" name="TextBox 27"/>
                <p:cNvSpPr txBox="1">
                  <a:spLocks noChangeArrowheads="1"/>
                </p:cNvSpPr>
                <p:nvPr/>
              </p:nvSpPr>
              <p:spPr bwMode="auto">
                <a:xfrm>
                  <a:off x="305398" y="1909105"/>
                  <a:ext cx="467702" cy="261805"/>
                </a:xfrm>
                <a:prstGeom prst="rect">
                  <a:avLst/>
                </a:prstGeom>
                <a:noFill/>
                <a:ln>
                  <a:noFill/>
                </a:ln>
                <a:extLst/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eaLnBrk="1" hangingPunct="1">
                    <a:defRPr/>
                  </a:pPr>
                  <a:r>
                    <a:rPr lang="ru-RU" sz="1050" dirty="0" smtClean="0">
                      <a:latin typeface="+mn-lt"/>
                      <a:cs typeface="Arial" pitchFamily="34" charset="0"/>
                    </a:rPr>
                    <a:t>- 2</a:t>
                  </a:r>
                </a:p>
              </p:txBody>
            </p:sp>
          </p:grpSp>
          <p:sp>
            <p:nvSpPr>
              <p:cNvPr id="71" name="Прямоугольник 70"/>
              <p:cNvSpPr/>
              <p:nvPr/>
            </p:nvSpPr>
            <p:spPr bwMode="auto">
              <a:xfrm>
                <a:off x="8228008" y="5994677"/>
                <a:ext cx="111737" cy="115823"/>
              </a:xfrm>
              <a:prstGeom prst="rect">
                <a:avLst/>
              </a:prstGeom>
              <a:solidFill>
                <a:srgbClr val="FFDCB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50"/>
              </a:p>
            </p:txBody>
          </p:sp>
          <p:sp>
            <p:nvSpPr>
              <p:cNvPr id="72" name="Прямоугольник 71"/>
              <p:cNvSpPr/>
              <p:nvPr/>
            </p:nvSpPr>
            <p:spPr bwMode="auto">
              <a:xfrm>
                <a:off x="8226288" y="6205696"/>
                <a:ext cx="111738" cy="115822"/>
              </a:xfrm>
              <a:prstGeom prst="rect">
                <a:avLst/>
              </a:prstGeom>
              <a:solidFill>
                <a:srgbClr val="FFB66D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50"/>
              </a:p>
            </p:txBody>
          </p:sp>
          <p:sp>
            <p:nvSpPr>
              <p:cNvPr id="73" name="Прямоугольник 72"/>
              <p:cNvSpPr/>
              <p:nvPr/>
            </p:nvSpPr>
            <p:spPr bwMode="auto">
              <a:xfrm>
                <a:off x="8229726" y="6413541"/>
                <a:ext cx="111738" cy="115823"/>
              </a:xfrm>
              <a:prstGeom prst="rect">
                <a:avLst/>
              </a:prstGeom>
              <a:solidFill>
                <a:srgbClr val="FE7F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50"/>
              </a:p>
            </p:txBody>
          </p:sp>
        </p:grpSp>
      </p:grpSp>
      <p:sp>
        <p:nvSpPr>
          <p:cNvPr id="83" name="Text Box 47"/>
          <p:cNvSpPr txBox="1">
            <a:spLocks noChangeArrowheads="1"/>
          </p:cNvSpPr>
          <p:nvPr/>
        </p:nvSpPr>
        <p:spPr bwMode="auto">
          <a:xfrm>
            <a:off x="5508624" y="4797152"/>
            <a:ext cx="3611563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</p:spTree>
    <p:extLst>
      <p:ext uri="{BB962C8B-B14F-4D97-AF65-F5344CB8AC3E}">
        <p14:creationId xmlns:p14="http://schemas.microsoft.com/office/powerpoint/2010/main" val="4265341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03" t="1953" r="26460" b="1941"/>
          <a:stretch/>
        </p:blipFill>
        <p:spPr>
          <a:xfrm>
            <a:off x="0" y="1412776"/>
            <a:ext cx="3042537" cy="4442731"/>
          </a:xfrm>
          <a:prstGeom prst="rect">
            <a:avLst/>
          </a:prstGeom>
        </p:spPr>
      </p:pic>
      <p:sp>
        <p:nvSpPr>
          <p:cNvPr id="104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AE8AF57-7EF2-483E-902A-55350860C69F}" type="slidenum">
              <a:rPr lang="ru-RU" sz="1400" smtClean="0"/>
              <a:pPr eaLnBrk="1" hangingPunct="1">
                <a:defRPr/>
              </a:pPr>
              <a:t>69</a:t>
            </a:fld>
            <a:endParaRPr lang="ru-RU" sz="1400" dirty="0" smtClean="0"/>
          </a:p>
        </p:txBody>
      </p:sp>
      <p:sp>
        <p:nvSpPr>
          <p:cNvPr id="49165" name="TextBox 101"/>
          <p:cNvSpPr txBox="1">
            <a:spLocks noChangeArrowheads="1"/>
          </p:cNvSpPr>
          <p:nvPr/>
        </p:nvSpPr>
        <p:spPr bwMode="auto">
          <a:xfrm>
            <a:off x="-17463" y="64426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 </a:t>
            </a:r>
            <a:r>
              <a:rPr lang="ru-RU" sz="1100" dirty="0" smtClean="0"/>
              <a:t>Прогноз количества угроз </a:t>
            </a:r>
            <a:r>
              <a:rPr lang="ru-RU" sz="1100" dirty="0"/>
              <a:t>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магистральных </a:t>
            </a:r>
            <a:r>
              <a:rPr lang="ru-RU" sz="1100" dirty="0" smtClean="0"/>
              <a:t>газопроводах по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в 2017 году</a:t>
            </a:r>
            <a:endParaRPr lang="ru-RU" sz="1100" dirty="0"/>
          </a:p>
        </p:txBody>
      </p:sp>
      <p:sp>
        <p:nvSpPr>
          <p:cNvPr id="122" name="Rectangle 98"/>
          <p:cNvSpPr>
            <a:spLocks noChangeArrowheads="1"/>
          </p:cNvSpPr>
          <p:nvPr/>
        </p:nvSpPr>
        <p:spPr bwMode="auto">
          <a:xfrm>
            <a:off x="-17463" y="6136538"/>
            <a:ext cx="9161463" cy="748450"/>
          </a:xfrm>
          <a:prstGeom prst="rect">
            <a:avLst/>
          </a:prstGeom>
          <a:solidFill>
            <a:schemeClr val="bg1">
              <a:alpha val="7999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8913" tIns="39456" rIns="78913" bIns="39456" anchor="ctr"/>
          <a:lstStyle/>
          <a:p>
            <a:pPr defTabSz="788988"/>
            <a:endParaRPr lang="ru-RU" sz="1100">
              <a:solidFill>
                <a:srgbClr val="000000"/>
              </a:solidFill>
            </a:endParaRPr>
          </a:p>
        </p:txBody>
      </p:sp>
      <p:sp>
        <p:nvSpPr>
          <p:cNvPr id="124" name="Text Box 100"/>
          <p:cNvSpPr txBox="1">
            <a:spLocks noChangeArrowheads="1"/>
          </p:cNvSpPr>
          <p:nvPr/>
        </p:nvSpPr>
        <p:spPr bwMode="auto">
          <a:xfrm>
            <a:off x="595414" y="6636191"/>
            <a:ext cx="1960362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Нефтепровод подземный</a:t>
            </a:r>
          </a:p>
        </p:txBody>
      </p:sp>
      <p:sp>
        <p:nvSpPr>
          <p:cNvPr id="125" name="Text Box 101"/>
          <p:cNvSpPr txBox="1">
            <a:spLocks noChangeArrowheads="1"/>
          </p:cNvSpPr>
          <p:nvPr/>
        </p:nvSpPr>
        <p:spPr bwMode="auto">
          <a:xfrm>
            <a:off x="3695288" y="6237312"/>
            <a:ext cx="1461489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Продуктопровод</a:t>
            </a:r>
          </a:p>
        </p:txBody>
      </p:sp>
      <p:sp>
        <p:nvSpPr>
          <p:cNvPr id="126" name="Text Box 106"/>
          <p:cNvSpPr txBox="1">
            <a:spLocks noChangeArrowheads="1"/>
          </p:cNvSpPr>
          <p:nvPr/>
        </p:nvSpPr>
        <p:spPr bwMode="auto">
          <a:xfrm>
            <a:off x="648690" y="6250903"/>
            <a:ext cx="1929446" cy="418457"/>
          </a:xfrm>
          <a:prstGeom prst="rect">
            <a:avLst/>
          </a:prstGeom>
          <a:noFill/>
          <a:ln>
            <a:noFill/>
          </a:ln>
          <a:extLst/>
        </p:spPr>
        <p:txBody>
          <a:bodyPr lIns="78826" tIns="39413" rIns="78826" bIns="39413">
            <a:spAutoFit/>
          </a:bodyPr>
          <a:lstStyle>
            <a:lvl1pPr defTabSz="8699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ru-RU" sz="1100" dirty="0" smtClean="0">
                <a:solidFill>
                  <a:srgbClr val="000000"/>
                </a:solidFill>
                <a:latin typeface="+mn-lt"/>
              </a:rPr>
              <a:t>- Газопровод подземный с газокомпрессорной станцией</a:t>
            </a:r>
          </a:p>
        </p:txBody>
      </p:sp>
      <p:sp>
        <p:nvSpPr>
          <p:cNvPr id="119" name="Oval 10"/>
          <p:cNvSpPr>
            <a:spLocks noChangeArrowheads="1"/>
          </p:cNvSpPr>
          <p:nvPr/>
        </p:nvSpPr>
        <p:spPr bwMode="auto">
          <a:xfrm>
            <a:off x="325183" y="6703675"/>
            <a:ext cx="120459" cy="101575"/>
          </a:xfrm>
          <a:prstGeom prst="ellipse">
            <a:avLst/>
          </a:prstGeom>
          <a:solidFill>
            <a:srgbClr val="000000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0" name="Line 11"/>
          <p:cNvSpPr>
            <a:spLocks noChangeShapeType="1"/>
          </p:cNvSpPr>
          <p:nvPr/>
        </p:nvSpPr>
        <p:spPr bwMode="auto">
          <a:xfrm>
            <a:off x="205229" y="6728962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21" name="Line 12"/>
          <p:cNvSpPr>
            <a:spLocks noChangeShapeType="1"/>
          </p:cNvSpPr>
          <p:nvPr/>
        </p:nvSpPr>
        <p:spPr bwMode="auto">
          <a:xfrm>
            <a:off x="205229" y="6779526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13" name="Rectangle 50"/>
          <p:cNvSpPr>
            <a:spLocks noChangeArrowheads="1"/>
          </p:cNvSpPr>
          <p:nvPr/>
        </p:nvSpPr>
        <p:spPr bwMode="auto">
          <a:xfrm>
            <a:off x="3251301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4" name="Rectangle 51"/>
          <p:cNvSpPr>
            <a:spLocks noChangeArrowheads="1"/>
          </p:cNvSpPr>
          <p:nvPr/>
        </p:nvSpPr>
        <p:spPr bwMode="auto">
          <a:xfrm>
            <a:off x="3536044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5" name="Line 52"/>
          <p:cNvSpPr>
            <a:spLocks noChangeShapeType="1"/>
          </p:cNvSpPr>
          <p:nvPr/>
        </p:nvSpPr>
        <p:spPr bwMode="auto">
          <a:xfrm>
            <a:off x="3203848" y="6354663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16" name="Line 53"/>
          <p:cNvSpPr>
            <a:spLocks noChangeShapeType="1"/>
          </p:cNvSpPr>
          <p:nvPr/>
        </p:nvSpPr>
        <p:spPr bwMode="auto">
          <a:xfrm>
            <a:off x="3203848" y="6380600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17" name="Oval 54"/>
          <p:cNvSpPr>
            <a:spLocks noChangeArrowheads="1"/>
          </p:cNvSpPr>
          <p:nvPr/>
        </p:nvSpPr>
        <p:spPr bwMode="auto">
          <a:xfrm>
            <a:off x="3425312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18" name="Oval 55"/>
          <p:cNvSpPr>
            <a:spLocks noChangeArrowheads="1"/>
          </p:cNvSpPr>
          <p:nvPr/>
        </p:nvSpPr>
        <p:spPr bwMode="auto">
          <a:xfrm>
            <a:off x="3472765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11" name="TextBox 27"/>
          <p:cNvSpPr txBox="1">
            <a:spLocks noChangeArrowheads="1"/>
          </p:cNvSpPr>
          <p:nvPr/>
        </p:nvSpPr>
        <p:spPr bwMode="auto">
          <a:xfrm>
            <a:off x="3649910" y="6598267"/>
            <a:ext cx="13541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pic>
        <p:nvPicPr>
          <p:cNvPr id="112" name="Picture 42" descr="D:\Журавлева\для Mapinfo\разлив нефти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146" t="41887" r="23494" b="55293"/>
          <a:stretch>
            <a:fillRect/>
          </a:stretch>
        </p:blipFill>
        <p:spPr bwMode="auto">
          <a:xfrm>
            <a:off x="3304129" y="6597943"/>
            <a:ext cx="288928" cy="24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" name="Oval 25"/>
          <p:cNvSpPr>
            <a:spLocks noChangeArrowheads="1"/>
          </p:cNvSpPr>
          <p:nvPr/>
        </p:nvSpPr>
        <p:spPr bwMode="auto">
          <a:xfrm>
            <a:off x="331817" y="6348043"/>
            <a:ext cx="149861" cy="128179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3" name="Rectangle 11"/>
          <p:cNvSpPr>
            <a:spLocks noChangeArrowheads="1"/>
          </p:cNvSpPr>
          <p:nvPr/>
        </p:nvSpPr>
        <p:spPr bwMode="auto">
          <a:xfrm>
            <a:off x="107504" y="6396004"/>
            <a:ext cx="224642" cy="3225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94" name="Group 12"/>
          <p:cNvGrpSpPr>
            <a:grpSpLocks/>
          </p:cNvGrpSpPr>
          <p:nvPr/>
        </p:nvGrpSpPr>
        <p:grpSpPr bwMode="auto">
          <a:xfrm>
            <a:off x="107504" y="6380017"/>
            <a:ext cx="598488" cy="64230"/>
            <a:chOff x="0" y="0"/>
            <a:chExt cx="20000" cy="20000"/>
          </a:xfrm>
        </p:grpSpPr>
        <p:sp>
          <p:nvSpPr>
            <p:cNvPr id="95" name="Rectangle 13"/>
            <p:cNvSpPr>
              <a:spLocks noChangeArrowheads="1"/>
            </p:cNvSpPr>
            <p:nvPr/>
          </p:nvSpPr>
          <p:spPr bwMode="auto">
            <a:xfrm>
              <a:off x="12493" y="4978"/>
              <a:ext cx="7507" cy="10044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96" name="Group 14"/>
            <p:cNvGrpSpPr>
              <a:grpSpLocks/>
            </p:cNvGrpSpPr>
            <p:nvPr/>
          </p:nvGrpSpPr>
          <p:grpSpPr bwMode="auto">
            <a:xfrm>
              <a:off x="0" y="0"/>
              <a:ext cx="20000" cy="20000"/>
              <a:chOff x="0" y="0"/>
              <a:chExt cx="20000" cy="20000"/>
            </a:xfrm>
          </p:grpSpPr>
          <p:grpSp>
            <p:nvGrpSpPr>
              <p:cNvPr id="97" name="Group 15"/>
              <p:cNvGrpSpPr>
                <a:grpSpLocks/>
              </p:cNvGrpSpPr>
              <p:nvPr/>
            </p:nvGrpSpPr>
            <p:grpSpPr bwMode="auto">
              <a:xfrm>
                <a:off x="0" y="4978"/>
                <a:ext cx="7507" cy="10044"/>
                <a:chOff x="0" y="0"/>
                <a:chExt cx="20000" cy="19974"/>
              </a:xfrm>
            </p:grpSpPr>
            <p:sp>
              <p:nvSpPr>
                <p:cNvPr id="106" name="Line 16"/>
                <p:cNvSpPr>
                  <a:spLocks noChangeShapeType="1"/>
                </p:cNvSpPr>
                <p:nvPr/>
              </p:nvSpPr>
              <p:spPr bwMode="auto">
                <a:xfrm>
                  <a:off x="0" y="0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7" name="Line 17"/>
                <p:cNvSpPr>
                  <a:spLocks noChangeShapeType="1"/>
                </p:cNvSpPr>
                <p:nvPr/>
              </p:nvSpPr>
              <p:spPr bwMode="auto">
                <a:xfrm>
                  <a:off x="0" y="19799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98" name="Group 18"/>
              <p:cNvGrpSpPr>
                <a:grpSpLocks/>
              </p:cNvGrpSpPr>
              <p:nvPr/>
            </p:nvGrpSpPr>
            <p:grpSpPr bwMode="auto">
              <a:xfrm>
                <a:off x="2499" y="0"/>
                <a:ext cx="17501" cy="20000"/>
                <a:chOff x="0" y="0"/>
                <a:chExt cx="19998" cy="20000"/>
              </a:xfrm>
            </p:grpSpPr>
            <p:sp>
              <p:nvSpPr>
                <p:cNvPr id="99" name="Oval 1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867" cy="20000"/>
                </a:xfrm>
                <a:prstGeom prst="ellipse">
                  <a:avLst/>
                </a:prstGeom>
                <a:solidFill>
                  <a:srgbClr val="FFFF00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0" name="Group 20"/>
                <p:cNvGrpSpPr>
                  <a:grpSpLocks/>
                </p:cNvGrpSpPr>
                <p:nvPr/>
              </p:nvGrpSpPr>
              <p:grpSpPr bwMode="auto">
                <a:xfrm>
                  <a:off x="11420" y="0"/>
                  <a:ext cx="8578" cy="20000"/>
                  <a:chOff x="0" y="0"/>
                  <a:chExt cx="20000" cy="20000"/>
                </a:xfrm>
              </p:grpSpPr>
              <p:grpSp>
                <p:nvGrpSpPr>
                  <p:cNvPr id="10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0" y="4978"/>
                    <a:ext cx="20000" cy="10044"/>
                    <a:chOff x="0" y="0"/>
                    <a:chExt cx="20000" cy="19974"/>
                  </a:xfrm>
                </p:grpSpPr>
                <p:sp>
                  <p:nvSpPr>
                    <p:cNvPr id="103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0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5" name="Line 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19799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0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6657" y="0"/>
                    <a:ext cx="6684" cy="2000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</p:grpSp>
      <p:sp>
        <p:nvSpPr>
          <p:cNvPr id="89" name="Freeform 28"/>
          <p:cNvSpPr>
            <a:spLocks/>
          </p:cNvSpPr>
          <p:nvPr/>
        </p:nvSpPr>
        <p:spPr bwMode="auto">
          <a:xfrm>
            <a:off x="339358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1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0 w 20000"/>
              <a:gd name="T19" fmla="*/ 16793 h 20000"/>
              <a:gd name="T20" fmla="*/ 0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3301" y="0"/>
                </a:moveTo>
                <a:lnTo>
                  <a:pt x="19903" y="9971"/>
                </a:lnTo>
                <a:lnTo>
                  <a:pt x="3301" y="19942"/>
                </a:lnTo>
                <a:lnTo>
                  <a:pt x="2913" y="19009"/>
                </a:lnTo>
                <a:lnTo>
                  <a:pt x="2913" y="18542"/>
                </a:lnTo>
                <a:lnTo>
                  <a:pt x="1456" y="18542"/>
                </a:lnTo>
                <a:lnTo>
                  <a:pt x="1456" y="17668"/>
                </a:lnTo>
                <a:lnTo>
                  <a:pt x="680" y="17668"/>
                </a:lnTo>
                <a:lnTo>
                  <a:pt x="680" y="16793"/>
                </a:lnTo>
                <a:lnTo>
                  <a:pt x="0" y="16793"/>
                </a:lnTo>
                <a:lnTo>
                  <a:pt x="0" y="10262"/>
                </a:lnTo>
                <a:lnTo>
                  <a:pt x="680" y="10262"/>
                </a:lnTo>
                <a:lnTo>
                  <a:pt x="680" y="5423"/>
                </a:lnTo>
                <a:lnTo>
                  <a:pt x="1456" y="5423"/>
                </a:lnTo>
                <a:lnTo>
                  <a:pt x="1456" y="4548"/>
                </a:lnTo>
                <a:lnTo>
                  <a:pt x="2136" y="4140"/>
                </a:lnTo>
                <a:lnTo>
                  <a:pt x="2136" y="3673"/>
                </a:lnTo>
                <a:lnTo>
                  <a:pt x="2913" y="3673"/>
                </a:lnTo>
                <a:lnTo>
                  <a:pt x="2913" y="2799"/>
                </a:lnTo>
                <a:lnTo>
                  <a:pt x="3592" y="2799"/>
                </a:lnTo>
                <a:lnTo>
                  <a:pt x="3592" y="1516"/>
                </a:lnTo>
                <a:lnTo>
                  <a:pt x="3301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0" name="Freeform 29"/>
          <p:cNvSpPr>
            <a:spLocks/>
          </p:cNvSpPr>
          <p:nvPr/>
        </p:nvSpPr>
        <p:spPr bwMode="auto">
          <a:xfrm>
            <a:off x="406599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0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1 w 20000"/>
              <a:gd name="T19" fmla="*/ 16793 h 20000"/>
              <a:gd name="T20" fmla="*/ 1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16602" y="0"/>
                </a:moveTo>
                <a:lnTo>
                  <a:pt x="0" y="9971"/>
                </a:lnTo>
                <a:lnTo>
                  <a:pt x="16602" y="19942"/>
                </a:lnTo>
                <a:lnTo>
                  <a:pt x="16990" y="19009"/>
                </a:lnTo>
                <a:lnTo>
                  <a:pt x="16990" y="18542"/>
                </a:lnTo>
                <a:lnTo>
                  <a:pt x="18447" y="18542"/>
                </a:lnTo>
                <a:lnTo>
                  <a:pt x="18447" y="17668"/>
                </a:lnTo>
                <a:lnTo>
                  <a:pt x="19223" y="17668"/>
                </a:lnTo>
                <a:lnTo>
                  <a:pt x="19223" y="16793"/>
                </a:lnTo>
                <a:lnTo>
                  <a:pt x="19903" y="16793"/>
                </a:lnTo>
                <a:lnTo>
                  <a:pt x="19903" y="10262"/>
                </a:lnTo>
                <a:lnTo>
                  <a:pt x="19223" y="10262"/>
                </a:lnTo>
                <a:lnTo>
                  <a:pt x="19223" y="5423"/>
                </a:lnTo>
                <a:lnTo>
                  <a:pt x="18447" y="5423"/>
                </a:lnTo>
                <a:lnTo>
                  <a:pt x="18447" y="4548"/>
                </a:lnTo>
                <a:lnTo>
                  <a:pt x="17767" y="4140"/>
                </a:lnTo>
                <a:lnTo>
                  <a:pt x="17767" y="3673"/>
                </a:lnTo>
                <a:lnTo>
                  <a:pt x="16990" y="3673"/>
                </a:lnTo>
                <a:lnTo>
                  <a:pt x="16990" y="2799"/>
                </a:lnTo>
                <a:lnTo>
                  <a:pt x="16311" y="2799"/>
                </a:lnTo>
                <a:lnTo>
                  <a:pt x="16311" y="1516"/>
                </a:lnTo>
                <a:lnTo>
                  <a:pt x="16602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7" name="Line 30"/>
          <p:cNvSpPr>
            <a:spLocks noChangeShapeType="1"/>
          </p:cNvSpPr>
          <p:nvPr/>
        </p:nvSpPr>
        <p:spPr bwMode="auto">
          <a:xfrm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8" name="Line 31"/>
          <p:cNvSpPr>
            <a:spLocks noChangeShapeType="1"/>
          </p:cNvSpPr>
          <p:nvPr/>
        </p:nvSpPr>
        <p:spPr bwMode="auto">
          <a:xfrm flipV="1"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0" name="Rectangle 32"/>
          <p:cNvSpPr>
            <a:spLocks noChangeArrowheads="1"/>
          </p:cNvSpPr>
          <p:nvPr/>
        </p:nvSpPr>
        <p:spPr bwMode="auto">
          <a:xfrm>
            <a:off x="278552" y="6198410"/>
            <a:ext cx="271654" cy="96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pPr>
              <a:spcAft>
                <a:spcPts val="1000"/>
              </a:spcAft>
            </a:pPr>
            <a:r>
              <a:rPr lang="ru-RU" sz="1100" b="1" dirty="0" err="1">
                <a:latin typeface="Calibri" pitchFamily="34" charset="0"/>
              </a:rPr>
              <a:t>ГПС</a:t>
            </a:r>
            <a:endParaRPr lang="ru-RU" dirty="0"/>
          </a:p>
        </p:txBody>
      </p:sp>
      <p:sp>
        <p:nvSpPr>
          <p:cNvPr id="83" name="Text Box 47"/>
          <p:cNvSpPr txBox="1">
            <a:spLocks noChangeArrowheads="1"/>
          </p:cNvSpPr>
          <p:nvPr/>
        </p:nvSpPr>
        <p:spPr bwMode="auto">
          <a:xfrm>
            <a:off x="-8831" y="5863488"/>
            <a:ext cx="9152831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84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1527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угроз возникновения ЧС:</a:t>
            </a:r>
          </a:p>
        </p:txBody>
      </p:sp>
      <p:sp>
        <p:nvSpPr>
          <p:cNvPr id="85" name="Прямоугольник 84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27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128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129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130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131" name="Прямоугольник 130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2" name="Прямоугольник 131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3" name="Прямоугольник 132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34" name="TextBox 101"/>
          <p:cNvSpPr txBox="1">
            <a:spLocks noChangeArrowheads="1"/>
          </p:cNvSpPr>
          <p:nvPr/>
        </p:nvSpPr>
        <p:spPr bwMode="auto">
          <a:xfrm>
            <a:off x="6084572" y="628650"/>
            <a:ext cx="3060000" cy="60120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 </a:t>
            </a:r>
            <a:r>
              <a:rPr lang="ru-RU" sz="1100" dirty="0" smtClean="0"/>
              <a:t>Прогноз количества угроз </a:t>
            </a:r>
            <a:r>
              <a:rPr lang="ru-RU" sz="1100" dirty="0"/>
              <a:t>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магистральных </a:t>
            </a:r>
            <a:r>
              <a:rPr lang="ru-RU" sz="1100" dirty="0" smtClean="0"/>
              <a:t>газопроводах по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в 2018 году</a:t>
            </a:r>
            <a:endParaRPr lang="ru-RU" sz="1100" dirty="0"/>
          </a:p>
        </p:txBody>
      </p:sp>
      <p:sp>
        <p:nvSpPr>
          <p:cNvPr id="135" name="TextBox 101"/>
          <p:cNvSpPr txBox="1">
            <a:spLocks noChangeArrowheads="1"/>
          </p:cNvSpPr>
          <p:nvPr/>
        </p:nvSpPr>
        <p:spPr bwMode="auto">
          <a:xfrm>
            <a:off x="3037584" y="644260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 Количество  зарегистрированных </a:t>
            </a:r>
            <a:r>
              <a:rPr lang="ru-RU" sz="1100" dirty="0" smtClean="0"/>
              <a:t>угроз возникновения </a:t>
            </a:r>
            <a:r>
              <a:rPr lang="ru-RU" sz="1100" dirty="0"/>
              <a:t>ЧС на магистральных газопроводах по территории Удмуртской Республики в 2017</a:t>
            </a:r>
          </a:p>
        </p:txBody>
      </p:sp>
      <p:pic>
        <p:nvPicPr>
          <p:cNvPr id="136" name="Рисунок 13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2" t="80" r="34394"/>
          <a:stretch/>
        </p:blipFill>
        <p:spPr>
          <a:xfrm>
            <a:off x="3046315" y="1420757"/>
            <a:ext cx="3042537" cy="4442731"/>
          </a:xfrm>
          <a:prstGeom prst="rect">
            <a:avLst/>
          </a:prstGeom>
        </p:spPr>
      </p:pic>
      <p:pic>
        <p:nvPicPr>
          <p:cNvPr id="137" name="Рисунок 13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42" t="80" r="34394"/>
          <a:stretch/>
        </p:blipFill>
        <p:spPr>
          <a:xfrm>
            <a:off x="6102035" y="1420757"/>
            <a:ext cx="3042537" cy="44427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8498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E2DA3DD-AFF1-4DF8-927D-CB205A67EB7B}" type="slidenum">
              <a:rPr lang="ru-RU" sz="1400" smtClean="0"/>
              <a:pPr eaLnBrk="1" hangingPunct="1">
                <a:defRPr/>
              </a:pPr>
              <a:t>7</a:t>
            </a:fld>
            <a:endParaRPr lang="ru-RU" sz="1400" dirty="0" smtClean="0"/>
          </a:p>
        </p:txBody>
      </p:sp>
      <p:grpSp>
        <p:nvGrpSpPr>
          <p:cNvPr id="4" name="Группа 3"/>
          <p:cNvGrpSpPr/>
          <p:nvPr/>
        </p:nvGrpSpPr>
        <p:grpSpPr>
          <a:xfrm>
            <a:off x="-4108" y="5817394"/>
            <a:ext cx="9156000" cy="1040606"/>
            <a:chOff x="-4108" y="5817394"/>
            <a:chExt cx="9156000" cy="1040606"/>
          </a:xfrm>
        </p:grpSpPr>
        <p:sp>
          <p:nvSpPr>
            <p:cNvPr id="7" name="Text Box 47"/>
            <p:cNvSpPr txBox="1">
              <a:spLocks noChangeArrowheads="1"/>
            </p:cNvSpPr>
            <p:nvPr/>
          </p:nvSpPr>
          <p:spPr bwMode="auto">
            <a:xfrm>
              <a:off x="-4108" y="5817394"/>
              <a:ext cx="9156000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8" name="Rectangle 51"/>
            <p:cNvSpPr>
              <a:spLocks noChangeAspect="1" noChangeArrowheads="1"/>
            </p:cNvSpPr>
            <p:nvPr/>
          </p:nvSpPr>
          <p:spPr bwMode="auto">
            <a:xfrm>
              <a:off x="-4107" y="6057900"/>
              <a:ext cx="9155999" cy="800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</p:txBody>
        </p:sp>
        <p:sp>
          <p:nvSpPr>
            <p:cNvPr id="9" name="Прямоугольник 8"/>
            <p:cNvSpPr/>
            <p:nvPr/>
          </p:nvSpPr>
          <p:spPr bwMode="auto">
            <a:xfrm>
              <a:off x="2555776" y="6593771"/>
              <a:ext cx="215900" cy="215900"/>
            </a:xfrm>
            <a:prstGeom prst="rect">
              <a:avLst/>
            </a:prstGeom>
            <a:solidFill>
              <a:srgbClr val="FF333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0" name="Прямоугольник 9"/>
            <p:cNvSpPr/>
            <p:nvPr/>
          </p:nvSpPr>
          <p:spPr bwMode="auto">
            <a:xfrm>
              <a:off x="5220072" y="6161971"/>
              <a:ext cx="215900" cy="215900"/>
            </a:xfrm>
            <a:prstGeom prst="rect">
              <a:avLst/>
            </a:prstGeom>
            <a:solidFill>
              <a:srgbClr val="FF191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5220072" y="6377871"/>
              <a:ext cx="215900" cy="215900"/>
            </a:xfrm>
            <a:prstGeom prst="rect">
              <a:avLst/>
            </a:prstGeom>
            <a:solidFill>
              <a:srgbClr val="EE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5220072" y="6593771"/>
              <a:ext cx="215900" cy="215900"/>
            </a:xfrm>
            <a:prstGeom prst="rect">
              <a:avLst/>
            </a:prstGeom>
            <a:solidFill>
              <a:srgbClr val="B8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7596336" y="6165850"/>
              <a:ext cx="215900" cy="215900"/>
            </a:xfrm>
            <a:prstGeom prst="rect">
              <a:avLst/>
            </a:prstGeom>
            <a:solidFill>
              <a:srgbClr val="96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4" name="Прямоугольник 13"/>
            <p:cNvSpPr/>
            <p:nvPr/>
          </p:nvSpPr>
          <p:spPr bwMode="auto">
            <a:xfrm>
              <a:off x="7596336" y="6381750"/>
              <a:ext cx="215900" cy="215900"/>
            </a:xfrm>
            <a:prstGeom prst="rect">
              <a:avLst/>
            </a:prstGeom>
            <a:solidFill>
              <a:srgbClr val="60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5" name="Прямоугольник 14"/>
            <p:cNvSpPr/>
            <p:nvPr/>
          </p:nvSpPr>
          <p:spPr bwMode="auto">
            <a:xfrm>
              <a:off x="7596336" y="6597650"/>
              <a:ext cx="215900" cy="215900"/>
            </a:xfrm>
            <a:prstGeom prst="rect">
              <a:avLst/>
            </a:prstGeom>
            <a:solidFill>
              <a:srgbClr val="3A0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6" name="Прямоугольник 15"/>
            <p:cNvSpPr/>
            <p:nvPr/>
          </p:nvSpPr>
          <p:spPr bwMode="auto">
            <a:xfrm>
              <a:off x="105818" y="6376284"/>
              <a:ext cx="215900" cy="215900"/>
            </a:xfrm>
            <a:prstGeom prst="rect">
              <a:avLst/>
            </a:prstGeom>
            <a:solidFill>
              <a:srgbClr val="FF7171">
                <a:alpha val="4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105818" y="6592184"/>
              <a:ext cx="215900" cy="215900"/>
            </a:xfrm>
            <a:prstGeom prst="rect">
              <a:avLst/>
            </a:prstGeom>
            <a:solidFill>
              <a:srgbClr val="FF7171">
                <a:alpha val="69804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8" name="Прямоугольник 17"/>
            <p:cNvSpPr/>
            <p:nvPr/>
          </p:nvSpPr>
          <p:spPr bwMode="auto">
            <a:xfrm>
              <a:off x="2555776" y="6160384"/>
              <a:ext cx="215900" cy="215900"/>
            </a:xfrm>
            <a:prstGeom prst="rect">
              <a:avLst/>
            </a:prstGeom>
            <a:solidFill>
              <a:srgbClr val="FF717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9" name="Прямоугольник 18"/>
            <p:cNvSpPr/>
            <p:nvPr/>
          </p:nvSpPr>
          <p:spPr bwMode="auto">
            <a:xfrm>
              <a:off x="2555776" y="6376284"/>
              <a:ext cx="215900" cy="217487"/>
            </a:xfrm>
            <a:prstGeom prst="rect">
              <a:avLst/>
            </a:prstGeom>
            <a:solidFill>
              <a:srgbClr val="FF535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0" name="Прямоугольник 19"/>
            <p:cNvSpPr/>
            <p:nvPr/>
          </p:nvSpPr>
          <p:spPr bwMode="auto">
            <a:xfrm>
              <a:off x="105818" y="6160384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62" name="TextBox 27"/>
            <p:cNvSpPr txBox="1">
              <a:spLocks noChangeArrowheads="1"/>
            </p:cNvSpPr>
            <p:nvPr/>
          </p:nvSpPr>
          <p:spPr bwMode="auto">
            <a:xfrm>
              <a:off x="323702" y="61353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63" name="TextBox 62"/>
            <p:cNvSpPr txBox="1">
              <a:spLocks noChangeArrowheads="1"/>
            </p:cNvSpPr>
            <p:nvPr/>
          </p:nvSpPr>
          <p:spPr bwMode="auto">
            <a:xfrm>
              <a:off x="323702" y="6349668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- 1-5 угроз ЧС</a:t>
              </a:r>
            </a:p>
          </p:txBody>
        </p:sp>
        <p:sp>
          <p:nvSpPr>
            <p:cNvPr id="64" name="TextBox 27"/>
            <p:cNvSpPr txBox="1">
              <a:spLocks noChangeArrowheads="1"/>
            </p:cNvSpPr>
            <p:nvPr/>
          </p:nvSpPr>
          <p:spPr bwMode="auto">
            <a:xfrm>
              <a:off x="323702" y="65671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- 6-10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65" name="TextBox 27"/>
            <p:cNvSpPr txBox="1">
              <a:spLocks noChangeArrowheads="1"/>
            </p:cNvSpPr>
            <p:nvPr/>
          </p:nvSpPr>
          <p:spPr bwMode="auto">
            <a:xfrm>
              <a:off x="2773660" y="61353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- 11-15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66" name="TextBox 27"/>
            <p:cNvSpPr txBox="1">
              <a:spLocks noChangeArrowheads="1"/>
            </p:cNvSpPr>
            <p:nvPr/>
          </p:nvSpPr>
          <p:spPr bwMode="auto">
            <a:xfrm>
              <a:off x="2773660" y="63512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- 16-20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67" name="TextBox 27"/>
            <p:cNvSpPr txBox="1">
              <a:spLocks noChangeArrowheads="1"/>
            </p:cNvSpPr>
            <p:nvPr/>
          </p:nvSpPr>
          <p:spPr bwMode="auto">
            <a:xfrm>
              <a:off x="2773660" y="65671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- 21-25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68" name="TextBox 27"/>
            <p:cNvSpPr txBox="1">
              <a:spLocks noChangeArrowheads="1"/>
            </p:cNvSpPr>
            <p:nvPr/>
          </p:nvSpPr>
          <p:spPr bwMode="auto">
            <a:xfrm>
              <a:off x="5437956" y="61353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- 26-30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69" name="TextBox 68"/>
            <p:cNvSpPr txBox="1">
              <a:spLocks noChangeArrowheads="1"/>
            </p:cNvSpPr>
            <p:nvPr/>
          </p:nvSpPr>
          <p:spPr bwMode="auto">
            <a:xfrm>
              <a:off x="5437956" y="63512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- 31-35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70" name="TextBox 27"/>
            <p:cNvSpPr txBox="1">
              <a:spLocks noChangeArrowheads="1"/>
            </p:cNvSpPr>
            <p:nvPr/>
          </p:nvSpPr>
          <p:spPr bwMode="auto">
            <a:xfrm>
              <a:off x="5437956" y="656715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- 36-40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71" name="TextBox 27"/>
            <p:cNvSpPr txBox="1">
              <a:spLocks noChangeArrowheads="1"/>
            </p:cNvSpPr>
            <p:nvPr/>
          </p:nvSpPr>
          <p:spPr bwMode="auto">
            <a:xfrm>
              <a:off x="7814220" y="613923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- 41-45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72" name="TextBox 27"/>
            <p:cNvSpPr txBox="1">
              <a:spLocks noChangeArrowheads="1"/>
            </p:cNvSpPr>
            <p:nvPr/>
          </p:nvSpPr>
          <p:spPr bwMode="auto">
            <a:xfrm>
              <a:off x="7815807" y="6355134"/>
              <a:ext cx="122396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- 46-50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73" name="TextBox 27"/>
            <p:cNvSpPr txBox="1">
              <a:spLocks noChangeArrowheads="1"/>
            </p:cNvSpPr>
            <p:nvPr/>
          </p:nvSpPr>
          <p:spPr bwMode="auto">
            <a:xfrm>
              <a:off x="7814220" y="657103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&gt;50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37" r="35741"/>
          <a:stretch/>
        </p:blipFill>
        <p:spPr>
          <a:xfrm>
            <a:off x="0" y="1196752"/>
            <a:ext cx="3055891" cy="4462413"/>
          </a:xfrm>
          <a:prstGeom prst="rect">
            <a:avLst/>
          </a:prstGeom>
        </p:spPr>
      </p:pic>
      <p:sp>
        <p:nvSpPr>
          <p:cNvPr id="42" name="TextBox 1"/>
          <p:cNvSpPr txBox="1">
            <a:spLocks noChangeArrowheads="1"/>
          </p:cNvSpPr>
          <p:nvPr/>
        </p:nvSpPr>
        <p:spPr bwMode="auto">
          <a:xfrm>
            <a:off x="0" y="620713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</a:t>
            </a:r>
            <a:r>
              <a:rPr lang="ru-RU" sz="1100" dirty="0" smtClean="0"/>
              <a:t>угроз ЧС </a:t>
            </a:r>
            <a:r>
              <a:rPr lang="ru-RU" sz="1100" dirty="0"/>
              <a:t>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3" name="TextBox 1"/>
          <p:cNvSpPr txBox="1">
            <a:spLocks noChangeArrowheads="1"/>
          </p:cNvSpPr>
          <p:nvPr/>
        </p:nvSpPr>
        <p:spPr bwMode="auto">
          <a:xfrm>
            <a:off x="3060000" y="631826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ЧС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4" name="TextBox 1"/>
          <p:cNvSpPr txBox="1">
            <a:spLocks noChangeArrowheads="1"/>
          </p:cNvSpPr>
          <p:nvPr/>
        </p:nvSpPr>
        <p:spPr bwMode="auto">
          <a:xfrm>
            <a:off x="6084000" y="615276"/>
            <a:ext cx="30600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угроз ЧС в </a:t>
            </a:r>
            <a:r>
              <a:rPr lang="ru-RU" sz="1100" dirty="0" smtClean="0"/>
              <a:t>2018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51" r="34867"/>
          <a:stretch/>
        </p:blipFill>
        <p:spPr>
          <a:xfrm>
            <a:off x="3060000" y="1196752"/>
            <a:ext cx="3060000" cy="446241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51" r="34779"/>
          <a:stretch/>
        </p:blipFill>
        <p:spPr>
          <a:xfrm>
            <a:off x="6091273" y="1196752"/>
            <a:ext cx="3060619" cy="4463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9867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849283"/>
              </p:ext>
            </p:extLst>
          </p:nvPr>
        </p:nvGraphicFramePr>
        <p:xfrm>
          <a:off x="0" y="642938"/>
          <a:ext cx="9143999" cy="6215059"/>
        </p:xfrm>
        <a:graphic>
          <a:graphicData uri="http://schemas.openxmlformats.org/drawingml/2006/table">
            <a:tbl>
              <a:tblPr/>
              <a:tblGrid>
                <a:gridCol w="2123728"/>
                <a:gridCol w="1152128"/>
                <a:gridCol w="1152128"/>
                <a:gridCol w="1428807"/>
                <a:gridCol w="1111169"/>
                <a:gridCol w="988416"/>
                <a:gridCol w="1187623"/>
              </a:tblGrid>
              <a:tr h="41857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Угрозы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возникновения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ЧС на газопроводах на территории Удмуртской 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5723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1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 2017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</a:t>
                      </a:r>
                      <a:r>
                        <a:rPr lang="ru-RU" sz="11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2018 г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Алнашский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Балезинский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Вавожский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Глазовский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Завьяловский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Кезский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Кизнерский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Малопургинский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Можгинский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Сарапульский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Увинский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Шарканский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Якшур-Бодьинский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0,2681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2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err="1" smtClean="0">
                          <a:solidFill>
                            <a:srgbClr val="000000"/>
                          </a:solidFill>
                          <a:latin typeface="Times New Roman"/>
                        </a:rPr>
                        <a:t>Ярский</a:t>
                      </a:r>
                      <a:r>
                        <a:rPr lang="ru-RU" sz="12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Сарапул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eaLnBrk="1" fontAlgn="b" latinLnBrk="0" hangingPunct="1"/>
                      <a:r>
                        <a:rPr lang="ru-RU" sz="1100" b="0" i="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100" b="0" i="0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9233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Воткинск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0F7F0FF-D923-408D-8808-7221C6033124}" type="slidenum">
              <a:rPr lang="ru-RU" sz="1400" smtClean="0"/>
              <a:pPr eaLnBrk="1" hangingPunct="1">
                <a:defRPr/>
              </a:pPr>
              <a:t>70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7697142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B8AADD7-461D-472A-9623-D116F83119C9}" type="slidenum">
              <a:rPr lang="ru-RU" sz="1400" smtClean="0"/>
              <a:pPr eaLnBrk="1" hangingPunct="1">
                <a:defRPr/>
              </a:pPr>
              <a:t>71</a:t>
            </a:fld>
            <a:endParaRPr lang="ru-RU" sz="1400" dirty="0" smtClean="0"/>
          </a:p>
        </p:txBody>
      </p:sp>
      <p:sp>
        <p:nvSpPr>
          <p:cNvPr id="53253" name="TextBox 101"/>
          <p:cNvSpPr txBox="1">
            <a:spLocks noChangeArrowheads="1"/>
          </p:cNvSpPr>
          <p:nvPr/>
        </p:nvSpPr>
        <p:spPr bwMode="auto">
          <a:xfrm>
            <a:off x="0" y="628650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 угроз 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магистральных </a:t>
            </a:r>
            <a:r>
              <a:rPr lang="ru-RU" sz="1100" dirty="0" smtClean="0"/>
              <a:t>нефтепроводах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на 2017 год </a:t>
            </a:r>
            <a:endParaRPr lang="ru-RU" sz="1100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03" t="3037" r="25790" b="1769"/>
          <a:stretch/>
        </p:blipFill>
        <p:spPr>
          <a:xfrm>
            <a:off x="-17464" y="1268760"/>
            <a:ext cx="3077463" cy="4528542"/>
          </a:xfrm>
          <a:prstGeom prst="rect">
            <a:avLst/>
          </a:prstGeom>
        </p:spPr>
      </p:pic>
      <p:sp>
        <p:nvSpPr>
          <p:cNvPr id="83" name="Rectangle 98"/>
          <p:cNvSpPr>
            <a:spLocks noChangeArrowheads="1"/>
          </p:cNvSpPr>
          <p:nvPr/>
        </p:nvSpPr>
        <p:spPr bwMode="auto">
          <a:xfrm>
            <a:off x="-17463" y="6136538"/>
            <a:ext cx="9161463" cy="748450"/>
          </a:xfrm>
          <a:prstGeom prst="rect">
            <a:avLst/>
          </a:prstGeom>
          <a:solidFill>
            <a:schemeClr val="bg1">
              <a:alpha val="7999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8913" tIns="39456" rIns="78913" bIns="39456" anchor="ctr"/>
          <a:lstStyle/>
          <a:p>
            <a:pPr defTabSz="788988"/>
            <a:endParaRPr lang="ru-RU" sz="1100">
              <a:solidFill>
                <a:srgbClr val="000000"/>
              </a:solidFill>
            </a:endParaRPr>
          </a:p>
        </p:txBody>
      </p:sp>
      <p:sp>
        <p:nvSpPr>
          <p:cNvPr id="84" name="Text Box 100"/>
          <p:cNvSpPr txBox="1">
            <a:spLocks noChangeArrowheads="1"/>
          </p:cNvSpPr>
          <p:nvPr/>
        </p:nvSpPr>
        <p:spPr bwMode="auto">
          <a:xfrm>
            <a:off x="595414" y="6636191"/>
            <a:ext cx="1960362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Нефтепровод подземный</a:t>
            </a:r>
          </a:p>
        </p:txBody>
      </p:sp>
      <p:sp>
        <p:nvSpPr>
          <p:cNvPr id="85" name="Text Box 101"/>
          <p:cNvSpPr txBox="1">
            <a:spLocks noChangeArrowheads="1"/>
          </p:cNvSpPr>
          <p:nvPr/>
        </p:nvSpPr>
        <p:spPr bwMode="auto">
          <a:xfrm>
            <a:off x="3695288" y="6237312"/>
            <a:ext cx="1461489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Продуктопровод</a:t>
            </a:r>
          </a:p>
        </p:txBody>
      </p:sp>
      <p:sp>
        <p:nvSpPr>
          <p:cNvPr id="127" name="Text Box 106"/>
          <p:cNvSpPr txBox="1">
            <a:spLocks noChangeArrowheads="1"/>
          </p:cNvSpPr>
          <p:nvPr/>
        </p:nvSpPr>
        <p:spPr bwMode="auto">
          <a:xfrm>
            <a:off x="648690" y="6250903"/>
            <a:ext cx="1929446" cy="418457"/>
          </a:xfrm>
          <a:prstGeom prst="rect">
            <a:avLst/>
          </a:prstGeom>
          <a:noFill/>
          <a:ln>
            <a:noFill/>
          </a:ln>
          <a:extLst/>
        </p:spPr>
        <p:txBody>
          <a:bodyPr lIns="78826" tIns="39413" rIns="78826" bIns="39413">
            <a:spAutoFit/>
          </a:bodyPr>
          <a:lstStyle>
            <a:lvl1pPr defTabSz="8699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ru-RU" sz="1100" dirty="0" smtClean="0">
                <a:solidFill>
                  <a:srgbClr val="000000"/>
                </a:solidFill>
                <a:latin typeface="+mn-lt"/>
              </a:rPr>
              <a:t>- Газопровод подземный с газокомпрессорной станцией</a:t>
            </a:r>
          </a:p>
        </p:txBody>
      </p:sp>
      <p:sp>
        <p:nvSpPr>
          <p:cNvPr id="128" name="Oval 10"/>
          <p:cNvSpPr>
            <a:spLocks noChangeArrowheads="1"/>
          </p:cNvSpPr>
          <p:nvPr/>
        </p:nvSpPr>
        <p:spPr bwMode="auto">
          <a:xfrm>
            <a:off x="325183" y="6703675"/>
            <a:ext cx="120459" cy="101575"/>
          </a:xfrm>
          <a:prstGeom prst="ellipse">
            <a:avLst/>
          </a:prstGeom>
          <a:solidFill>
            <a:srgbClr val="000000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9" name="Line 11"/>
          <p:cNvSpPr>
            <a:spLocks noChangeShapeType="1"/>
          </p:cNvSpPr>
          <p:nvPr/>
        </p:nvSpPr>
        <p:spPr bwMode="auto">
          <a:xfrm>
            <a:off x="205229" y="6728962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0" name="Line 12"/>
          <p:cNvSpPr>
            <a:spLocks noChangeShapeType="1"/>
          </p:cNvSpPr>
          <p:nvPr/>
        </p:nvSpPr>
        <p:spPr bwMode="auto">
          <a:xfrm>
            <a:off x="205229" y="6779526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1" name="Rectangle 50"/>
          <p:cNvSpPr>
            <a:spLocks noChangeArrowheads="1"/>
          </p:cNvSpPr>
          <p:nvPr/>
        </p:nvSpPr>
        <p:spPr bwMode="auto">
          <a:xfrm>
            <a:off x="3251301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2" name="Rectangle 51"/>
          <p:cNvSpPr>
            <a:spLocks noChangeArrowheads="1"/>
          </p:cNvSpPr>
          <p:nvPr/>
        </p:nvSpPr>
        <p:spPr bwMode="auto">
          <a:xfrm>
            <a:off x="3536044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3" name="Line 52"/>
          <p:cNvSpPr>
            <a:spLocks noChangeShapeType="1"/>
          </p:cNvSpPr>
          <p:nvPr/>
        </p:nvSpPr>
        <p:spPr bwMode="auto">
          <a:xfrm>
            <a:off x="3203848" y="6354663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4" name="Line 53"/>
          <p:cNvSpPr>
            <a:spLocks noChangeShapeType="1"/>
          </p:cNvSpPr>
          <p:nvPr/>
        </p:nvSpPr>
        <p:spPr bwMode="auto">
          <a:xfrm>
            <a:off x="3203848" y="6380600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5" name="Oval 54"/>
          <p:cNvSpPr>
            <a:spLocks noChangeArrowheads="1"/>
          </p:cNvSpPr>
          <p:nvPr/>
        </p:nvSpPr>
        <p:spPr bwMode="auto">
          <a:xfrm>
            <a:off x="3425312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6" name="Oval 55"/>
          <p:cNvSpPr>
            <a:spLocks noChangeArrowheads="1"/>
          </p:cNvSpPr>
          <p:nvPr/>
        </p:nvSpPr>
        <p:spPr bwMode="auto">
          <a:xfrm>
            <a:off x="3472765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37" name="TextBox 27"/>
          <p:cNvSpPr txBox="1">
            <a:spLocks noChangeArrowheads="1"/>
          </p:cNvSpPr>
          <p:nvPr/>
        </p:nvSpPr>
        <p:spPr bwMode="auto">
          <a:xfrm>
            <a:off x="3649910" y="6598267"/>
            <a:ext cx="13541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pic>
        <p:nvPicPr>
          <p:cNvPr id="138" name="Picture 42" descr="D:\Журавлева\для Mapinfo\разлив нефти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146" t="41887" r="23494" b="55293"/>
          <a:stretch>
            <a:fillRect/>
          </a:stretch>
        </p:blipFill>
        <p:spPr bwMode="auto">
          <a:xfrm>
            <a:off x="3304129" y="6597943"/>
            <a:ext cx="288928" cy="24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Oval 25"/>
          <p:cNvSpPr>
            <a:spLocks noChangeArrowheads="1"/>
          </p:cNvSpPr>
          <p:nvPr/>
        </p:nvSpPr>
        <p:spPr bwMode="auto">
          <a:xfrm>
            <a:off x="331817" y="6348043"/>
            <a:ext cx="149861" cy="128179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40" name="Rectangle 11"/>
          <p:cNvSpPr>
            <a:spLocks noChangeArrowheads="1"/>
          </p:cNvSpPr>
          <p:nvPr/>
        </p:nvSpPr>
        <p:spPr bwMode="auto">
          <a:xfrm>
            <a:off x="107504" y="6396004"/>
            <a:ext cx="224642" cy="3225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41" name="Group 12"/>
          <p:cNvGrpSpPr>
            <a:grpSpLocks/>
          </p:cNvGrpSpPr>
          <p:nvPr/>
        </p:nvGrpSpPr>
        <p:grpSpPr bwMode="auto">
          <a:xfrm>
            <a:off x="107504" y="6380017"/>
            <a:ext cx="598488" cy="64230"/>
            <a:chOff x="0" y="0"/>
            <a:chExt cx="20000" cy="20000"/>
          </a:xfrm>
        </p:grpSpPr>
        <p:sp>
          <p:nvSpPr>
            <p:cNvPr id="142" name="Rectangle 13"/>
            <p:cNvSpPr>
              <a:spLocks noChangeArrowheads="1"/>
            </p:cNvSpPr>
            <p:nvPr/>
          </p:nvSpPr>
          <p:spPr bwMode="auto">
            <a:xfrm>
              <a:off x="12493" y="4978"/>
              <a:ext cx="7507" cy="10044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3" name="Group 14"/>
            <p:cNvGrpSpPr>
              <a:grpSpLocks/>
            </p:cNvGrpSpPr>
            <p:nvPr/>
          </p:nvGrpSpPr>
          <p:grpSpPr bwMode="auto">
            <a:xfrm>
              <a:off x="0" y="0"/>
              <a:ext cx="20000" cy="20000"/>
              <a:chOff x="0" y="0"/>
              <a:chExt cx="20000" cy="20000"/>
            </a:xfrm>
          </p:grpSpPr>
          <p:grpSp>
            <p:nvGrpSpPr>
              <p:cNvPr id="144" name="Group 15"/>
              <p:cNvGrpSpPr>
                <a:grpSpLocks/>
              </p:cNvGrpSpPr>
              <p:nvPr/>
            </p:nvGrpSpPr>
            <p:grpSpPr bwMode="auto">
              <a:xfrm>
                <a:off x="0" y="4978"/>
                <a:ext cx="7507" cy="10044"/>
                <a:chOff x="0" y="0"/>
                <a:chExt cx="20000" cy="19974"/>
              </a:xfrm>
            </p:grpSpPr>
            <p:sp>
              <p:nvSpPr>
                <p:cNvPr id="152" name="Line 16"/>
                <p:cNvSpPr>
                  <a:spLocks noChangeShapeType="1"/>
                </p:cNvSpPr>
                <p:nvPr/>
              </p:nvSpPr>
              <p:spPr bwMode="auto">
                <a:xfrm>
                  <a:off x="0" y="0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3" name="Line 17"/>
                <p:cNvSpPr>
                  <a:spLocks noChangeShapeType="1"/>
                </p:cNvSpPr>
                <p:nvPr/>
              </p:nvSpPr>
              <p:spPr bwMode="auto">
                <a:xfrm>
                  <a:off x="0" y="19799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45" name="Group 18"/>
              <p:cNvGrpSpPr>
                <a:grpSpLocks/>
              </p:cNvGrpSpPr>
              <p:nvPr/>
            </p:nvGrpSpPr>
            <p:grpSpPr bwMode="auto">
              <a:xfrm>
                <a:off x="2499" y="0"/>
                <a:ext cx="17501" cy="20000"/>
                <a:chOff x="0" y="0"/>
                <a:chExt cx="19998" cy="20000"/>
              </a:xfrm>
            </p:grpSpPr>
            <p:sp>
              <p:nvSpPr>
                <p:cNvPr id="146" name="Oval 1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867" cy="20000"/>
                </a:xfrm>
                <a:prstGeom prst="ellipse">
                  <a:avLst/>
                </a:prstGeom>
                <a:solidFill>
                  <a:srgbClr val="FFFF00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47" name="Group 20"/>
                <p:cNvGrpSpPr>
                  <a:grpSpLocks/>
                </p:cNvGrpSpPr>
                <p:nvPr/>
              </p:nvGrpSpPr>
              <p:grpSpPr bwMode="auto">
                <a:xfrm>
                  <a:off x="11420" y="0"/>
                  <a:ext cx="8578" cy="20000"/>
                  <a:chOff x="0" y="0"/>
                  <a:chExt cx="20000" cy="20000"/>
                </a:xfrm>
              </p:grpSpPr>
              <p:grpSp>
                <p:nvGrpSpPr>
                  <p:cNvPr id="148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0" y="4978"/>
                    <a:ext cx="20000" cy="10044"/>
                    <a:chOff x="0" y="0"/>
                    <a:chExt cx="20000" cy="19974"/>
                  </a:xfrm>
                </p:grpSpPr>
                <p:sp>
                  <p:nvSpPr>
                    <p:cNvPr id="150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0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51" name="Line 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19799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149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6657" y="0"/>
                    <a:ext cx="6684" cy="2000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</p:grpSp>
      <p:sp>
        <p:nvSpPr>
          <p:cNvPr id="154" name="Freeform 28"/>
          <p:cNvSpPr>
            <a:spLocks/>
          </p:cNvSpPr>
          <p:nvPr/>
        </p:nvSpPr>
        <p:spPr bwMode="auto">
          <a:xfrm>
            <a:off x="339358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1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0 w 20000"/>
              <a:gd name="T19" fmla="*/ 16793 h 20000"/>
              <a:gd name="T20" fmla="*/ 0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3301" y="0"/>
                </a:moveTo>
                <a:lnTo>
                  <a:pt x="19903" y="9971"/>
                </a:lnTo>
                <a:lnTo>
                  <a:pt x="3301" y="19942"/>
                </a:lnTo>
                <a:lnTo>
                  <a:pt x="2913" y="19009"/>
                </a:lnTo>
                <a:lnTo>
                  <a:pt x="2913" y="18542"/>
                </a:lnTo>
                <a:lnTo>
                  <a:pt x="1456" y="18542"/>
                </a:lnTo>
                <a:lnTo>
                  <a:pt x="1456" y="17668"/>
                </a:lnTo>
                <a:lnTo>
                  <a:pt x="680" y="17668"/>
                </a:lnTo>
                <a:lnTo>
                  <a:pt x="680" y="16793"/>
                </a:lnTo>
                <a:lnTo>
                  <a:pt x="0" y="16793"/>
                </a:lnTo>
                <a:lnTo>
                  <a:pt x="0" y="10262"/>
                </a:lnTo>
                <a:lnTo>
                  <a:pt x="680" y="10262"/>
                </a:lnTo>
                <a:lnTo>
                  <a:pt x="680" y="5423"/>
                </a:lnTo>
                <a:lnTo>
                  <a:pt x="1456" y="5423"/>
                </a:lnTo>
                <a:lnTo>
                  <a:pt x="1456" y="4548"/>
                </a:lnTo>
                <a:lnTo>
                  <a:pt x="2136" y="4140"/>
                </a:lnTo>
                <a:lnTo>
                  <a:pt x="2136" y="3673"/>
                </a:lnTo>
                <a:lnTo>
                  <a:pt x="2913" y="3673"/>
                </a:lnTo>
                <a:lnTo>
                  <a:pt x="2913" y="2799"/>
                </a:lnTo>
                <a:lnTo>
                  <a:pt x="3592" y="2799"/>
                </a:lnTo>
                <a:lnTo>
                  <a:pt x="3592" y="1516"/>
                </a:lnTo>
                <a:lnTo>
                  <a:pt x="3301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5" name="Freeform 29"/>
          <p:cNvSpPr>
            <a:spLocks/>
          </p:cNvSpPr>
          <p:nvPr/>
        </p:nvSpPr>
        <p:spPr bwMode="auto">
          <a:xfrm>
            <a:off x="406599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0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1 w 20000"/>
              <a:gd name="T19" fmla="*/ 16793 h 20000"/>
              <a:gd name="T20" fmla="*/ 1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16602" y="0"/>
                </a:moveTo>
                <a:lnTo>
                  <a:pt x="0" y="9971"/>
                </a:lnTo>
                <a:lnTo>
                  <a:pt x="16602" y="19942"/>
                </a:lnTo>
                <a:lnTo>
                  <a:pt x="16990" y="19009"/>
                </a:lnTo>
                <a:lnTo>
                  <a:pt x="16990" y="18542"/>
                </a:lnTo>
                <a:lnTo>
                  <a:pt x="18447" y="18542"/>
                </a:lnTo>
                <a:lnTo>
                  <a:pt x="18447" y="17668"/>
                </a:lnTo>
                <a:lnTo>
                  <a:pt x="19223" y="17668"/>
                </a:lnTo>
                <a:lnTo>
                  <a:pt x="19223" y="16793"/>
                </a:lnTo>
                <a:lnTo>
                  <a:pt x="19903" y="16793"/>
                </a:lnTo>
                <a:lnTo>
                  <a:pt x="19903" y="10262"/>
                </a:lnTo>
                <a:lnTo>
                  <a:pt x="19223" y="10262"/>
                </a:lnTo>
                <a:lnTo>
                  <a:pt x="19223" y="5423"/>
                </a:lnTo>
                <a:lnTo>
                  <a:pt x="18447" y="5423"/>
                </a:lnTo>
                <a:lnTo>
                  <a:pt x="18447" y="4548"/>
                </a:lnTo>
                <a:lnTo>
                  <a:pt x="17767" y="4140"/>
                </a:lnTo>
                <a:lnTo>
                  <a:pt x="17767" y="3673"/>
                </a:lnTo>
                <a:lnTo>
                  <a:pt x="16990" y="3673"/>
                </a:lnTo>
                <a:lnTo>
                  <a:pt x="16990" y="2799"/>
                </a:lnTo>
                <a:lnTo>
                  <a:pt x="16311" y="2799"/>
                </a:lnTo>
                <a:lnTo>
                  <a:pt x="16311" y="1516"/>
                </a:lnTo>
                <a:lnTo>
                  <a:pt x="16602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6" name="Line 30"/>
          <p:cNvSpPr>
            <a:spLocks noChangeShapeType="1"/>
          </p:cNvSpPr>
          <p:nvPr/>
        </p:nvSpPr>
        <p:spPr bwMode="auto">
          <a:xfrm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57" name="Line 31"/>
          <p:cNvSpPr>
            <a:spLocks noChangeShapeType="1"/>
          </p:cNvSpPr>
          <p:nvPr/>
        </p:nvSpPr>
        <p:spPr bwMode="auto">
          <a:xfrm flipV="1"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58" name="Rectangle 32"/>
          <p:cNvSpPr>
            <a:spLocks noChangeArrowheads="1"/>
          </p:cNvSpPr>
          <p:nvPr/>
        </p:nvSpPr>
        <p:spPr bwMode="auto">
          <a:xfrm>
            <a:off x="278552" y="6198410"/>
            <a:ext cx="271654" cy="96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pPr>
              <a:spcAft>
                <a:spcPts val="1000"/>
              </a:spcAft>
            </a:pPr>
            <a:r>
              <a:rPr lang="ru-RU" sz="1100" b="1" dirty="0" err="1">
                <a:latin typeface="Calibri" pitchFamily="34" charset="0"/>
              </a:rPr>
              <a:t>ГПС</a:t>
            </a:r>
            <a:endParaRPr lang="ru-RU" dirty="0"/>
          </a:p>
        </p:txBody>
      </p:sp>
      <p:sp>
        <p:nvSpPr>
          <p:cNvPr id="159" name="Text Box 47"/>
          <p:cNvSpPr txBox="1">
            <a:spLocks noChangeArrowheads="1"/>
          </p:cNvSpPr>
          <p:nvPr/>
        </p:nvSpPr>
        <p:spPr bwMode="auto">
          <a:xfrm>
            <a:off x="-8831" y="5863488"/>
            <a:ext cx="9152831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160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1527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угроз возникновения ЧС:</a:t>
            </a:r>
          </a:p>
        </p:txBody>
      </p:sp>
      <p:sp>
        <p:nvSpPr>
          <p:cNvPr id="161" name="Прямоугольник 160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62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163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164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165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166" name="Прямоугольник 165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67" name="Прямоугольник 166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68" name="Прямоугольник 167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169" name="TextBox 101"/>
          <p:cNvSpPr txBox="1">
            <a:spLocks noChangeArrowheads="1"/>
          </p:cNvSpPr>
          <p:nvPr/>
        </p:nvSpPr>
        <p:spPr bwMode="auto">
          <a:xfrm>
            <a:off x="6084572" y="639233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 угроз 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магистральных </a:t>
            </a:r>
            <a:r>
              <a:rPr lang="ru-RU" sz="1100" dirty="0" smtClean="0"/>
              <a:t>нефтепроводах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на 2018 год </a:t>
            </a:r>
            <a:endParaRPr lang="ru-RU" sz="1100" dirty="0"/>
          </a:p>
        </p:txBody>
      </p:sp>
      <p:sp>
        <p:nvSpPr>
          <p:cNvPr id="170" name="TextBox 101"/>
          <p:cNvSpPr txBox="1">
            <a:spLocks noChangeArrowheads="1"/>
          </p:cNvSpPr>
          <p:nvPr/>
        </p:nvSpPr>
        <p:spPr bwMode="auto">
          <a:xfrm>
            <a:off x="3037584" y="628650"/>
            <a:ext cx="3060000" cy="600164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</a:t>
            </a:r>
            <a:r>
              <a:rPr lang="ru-RU" sz="1100" dirty="0"/>
              <a:t>магистральных </a:t>
            </a:r>
            <a:r>
              <a:rPr lang="ru-RU" sz="1100" dirty="0" smtClean="0"/>
              <a:t>нефтепроводах на </a:t>
            </a:r>
            <a:r>
              <a:rPr lang="ru-RU" sz="1100" dirty="0"/>
              <a:t>территории Удмуртской </a:t>
            </a:r>
            <a:r>
              <a:rPr lang="ru-RU" sz="1100" dirty="0" smtClean="0"/>
              <a:t>Республики за  </a:t>
            </a:r>
            <a:r>
              <a:rPr lang="ru-RU" sz="1100" dirty="0"/>
              <a:t>2017 год </a:t>
            </a:r>
          </a:p>
        </p:txBody>
      </p:sp>
      <p:pic>
        <p:nvPicPr>
          <p:cNvPr id="171" name="Рисунок 17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964" t="1899" r="34416" b="551"/>
          <a:stretch/>
        </p:blipFill>
        <p:spPr>
          <a:xfrm>
            <a:off x="3084666" y="1268760"/>
            <a:ext cx="2965836" cy="4528542"/>
          </a:xfrm>
          <a:prstGeom prst="rect">
            <a:avLst/>
          </a:prstGeom>
        </p:spPr>
      </p:pic>
      <p:pic>
        <p:nvPicPr>
          <p:cNvPr id="172" name="Рисунок 17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729" r="33816" b="450"/>
          <a:stretch/>
        </p:blipFill>
        <p:spPr>
          <a:xfrm>
            <a:off x="6084574" y="1268760"/>
            <a:ext cx="3059998" cy="4528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5416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2780029"/>
              </p:ext>
            </p:extLst>
          </p:nvPr>
        </p:nvGraphicFramePr>
        <p:xfrm>
          <a:off x="35496" y="642938"/>
          <a:ext cx="9108503" cy="5913925"/>
        </p:xfrm>
        <a:graphic>
          <a:graphicData uri="http://schemas.openxmlformats.org/drawingml/2006/table">
            <a:tbl>
              <a:tblPr/>
              <a:tblGrid>
                <a:gridCol w="2088232"/>
                <a:gridCol w="1152128"/>
                <a:gridCol w="1296144"/>
                <a:gridCol w="1284791"/>
                <a:gridCol w="1111169"/>
                <a:gridCol w="916408"/>
                <a:gridCol w="1259631"/>
              </a:tblGrid>
              <a:tr h="841846">
                <a:tc gridSpan="7">
                  <a:txBody>
                    <a:bodyPr/>
                    <a:lstStyle/>
                    <a:p>
                      <a:pPr algn="ctr" fontAlgn="ctr"/>
                      <a:endParaRPr lang="ru-RU" sz="1400" b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  <a:p>
                      <a:pPr algn="ctr" fontAlgn="ctr"/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Arial" charset="0"/>
                        </a:rPr>
                        <a:t>Угрозы  возникновения ЧС  на магистральных нефтепроводах</a:t>
                      </a:r>
                    </a:p>
                    <a:p>
                      <a:pPr algn="ctr" fontAlgn="ctr"/>
                      <a:endParaRPr lang="ru-RU" sz="1400" b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1719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Муниципальное образование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fontAlgn="ctr"/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Прогноз </a:t>
                      </a:r>
                      <a:endParaRPr lang="ru-RU" sz="1400" b="0" i="0" u="none" strike="noStrike" kern="1200" dirty="0" smtClean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на 2017 г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2017 г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Достоверность </a:t>
                      </a: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на 2018 г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Вероятность</a:t>
                      </a: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19,6%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kumimoji="0" lang="ru-RU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kumimoji="0" lang="ru-RU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6000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kern="1200" dirty="0" err="1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kumimoji="0" lang="ru-RU" sz="1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888">
                <a:tc>
                  <a:txBody>
                    <a:bodyPr/>
                    <a:lstStyle/>
                    <a:p>
                      <a:pPr marL="180000" algn="l" fontAlgn="ctr"/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Ижевск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9CF0E27-04FC-4D97-897C-CEFE16985C3B}" type="slidenum">
              <a:rPr lang="ru-RU" sz="1400" smtClean="0"/>
              <a:pPr eaLnBrk="1" hangingPunct="1">
                <a:defRPr/>
              </a:pPr>
              <a:t>72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81335373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95" t="1953" r="25790" b="1799"/>
          <a:stretch/>
        </p:blipFill>
        <p:spPr>
          <a:xfrm>
            <a:off x="0" y="1422068"/>
            <a:ext cx="3042537" cy="4311188"/>
          </a:xfrm>
          <a:prstGeom prst="rect">
            <a:avLst/>
          </a:prstGeom>
        </p:spPr>
      </p:pic>
      <p:sp>
        <p:nvSpPr>
          <p:cNvPr id="43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6872FBF7-E99B-4243-8394-AFB1B16A973A}" type="slidenum">
              <a:rPr lang="ru-RU" sz="1400" smtClean="0"/>
              <a:pPr eaLnBrk="1" hangingPunct="1">
                <a:defRPr/>
              </a:pPr>
              <a:t>73</a:t>
            </a:fld>
            <a:endParaRPr lang="ru-RU" sz="1400" dirty="0" smtClean="0"/>
          </a:p>
        </p:txBody>
      </p:sp>
      <p:sp>
        <p:nvSpPr>
          <p:cNvPr id="54279" name="TextBox 101"/>
          <p:cNvSpPr txBox="1">
            <a:spLocks noChangeArrowheads="1"/>
          </p:cNvSpPr>
          <p:nvPr/>
        </p:nvSpPr>
        <p:spPr bwMode="auto">
          <a:xfrm>
            <a:off x="-17463" y="605061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угроз возникновения ЧС на магистральных продуктопроводах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на 2017 год</a:t>
            </a:r>
            <a:endParaRPr lang="ru-RU" sz="1100" dirty="0"/>
          </a:p>
        </p:txBody>
      </p:sp>
      <p:sp>
        <p:nvSpPr>
          <p:cNvPr id="44" name="Rectangle 98"/>
          <p:cNvSpPr>
            <a:spLocks noChangeArrowheads="1"/>
          </p:cNvSpPr>
          <p:nvPr/>
        </p:nvSpPr>
        <p:spPr bwMode="auto">
          <a:xfrm>
            <a:off x="-17463" y="6136538"/>
            <a:ext cx="9161463" cy="748450"/>
          </a:xfrm>
          <a:prstGeom prst="rect">
            <a:avLst/>
          </a:prstGeom>
          <a:solidFill>
            <a:schemeClr val="bg1">
              <a:alpha val="7999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8913" tIns="39456" rIns="78913" bIns="39456" anchor="ctr"/>
          <a:lstStyle/>
          <a:p>
            <a:pPr defTabSz="788988"/>
            <a:endParaRPr lang="ru-RU" sz="1100">
              <a:solidFill>
                <a:srgbClr val="000000"/>
              </a:solidFill>
            </a:endParaRPr>
          </a:p>
        </p:txBody>
      </p:sp>
      <p:sp>
        <p:nvSpPr>
          <p:cNvPr id="45" name="Text Box 100"/>
          <p:cNvSpPr txBox="1">
            <a:spLocks noChangeArrowheads="1"/>
          </p:cNvSpPr>
          <p:nvPr/>
        </p:nvSpPr>
        <p:spPr bwMode="auto">
          <a:xfrm>
            <a:off x="595414" y="6636191"/>
            <a:ext cx="1960362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Нефтепровод подземный</a:t>
            </a:r>
          </a:p>
        </p:txBody>
      </p:sp>
      <p:sp>
        <p:nvSpPr>
          <p:cNvPr id="46" name="Text Box 101"/>
          <p:cNvSpPr txBox="1">
            <a:spLocks noChangeArrowheads="1"/>
          </p:cNvSpPr>
          <p:nvPr/>
        </p:nvSpPr>
        <p:spPr bwMode="auto">
          <a:xfrm>
            <a:off x="3695288" y="6237312"/>
            <a:ext cx="1461489" cy="24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826" tIns="39413" rIns="78826" bIns="39413">
            <a:spAutoFit/>
          </a:bodyPr>
          <a:lstStyle>
            <a:lvl1pPr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699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</a:rPr>
              <a:t>- Продуктопровод</a:t>
            </a:r>
          </a:p>
        </p:txBody>
      </p:sp>
      <p:sp>
        <p:nvSpPr>
          <p:cNvPr id="47" name="Text Box 106"/>
          <p:cNvSpPr txBox="1">
            <a:spLocks noChangeArrowheads="1"/>
          </p:cNvSpPr>
          <p:nvPr/>
        </p:nvSpPr>
        <p:spPr bwMode="auto">
          <a:xfrm>
            <a:off x="648690" y="6250903"/>
            <a:ext cx="1929446" cy="418457"/>
          </a:xfrm>
          <a:prstGeom prst="rect">
            <a:avLst/>
          </a:prstGeom>
          <a:noFill/>
          <a:ln>
            <a:noFill/>
          </a:ln>
          <a:extLst/>
        </p:spPr>
        <p:txBody>
          <a:bodyPr lIns="78826" tIns="39413" rIns="78826" bIns="39413">
            <a:spAutoFit/>
          </a:bodyPr>
          <a:lstStyle>
            <a:lvl1pPr defTabSz="8699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8699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8699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ru-RU" sz="1100" dirty="0" smtClean="0">
                <a:solidFill>
                  <a:srgbClr val="000000"/>
                </a:solidFill>
                <a:latin typeface="+mn-lt"/>
              </a:rPr>
              <a:t>- Газопровод подземный с газокомпрессорной станцией</a:t>
            </a:r>
          </a:p>
        </p:txBody>
      </p:sp>
      <p:sp>
        <p:nvSpPr>
          <p:cNvPr id="48" name="Oval 10"/>
          <p:cNvSpPr>
            <a:spLocks noChangeArrowheads="1"/>
          </p:cNvSpPr>
          <p:nvPr/>
        </p:nvSpPr>
        <p:spPr bwMode="auto">
          <a:xfrm>
            <a:off x="325183" y="6703675"/>
            <a:ext cx="120459" cy="101575"/>
          </a:xfrm>
          <a:prstGeom prst="ellipse">
            <a:avLst/>
          </a:prstGeom>
          <a:solidFill>
            <a:srgbClr val="000000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9" name="Line 11"/>
          <p:cNvSpPr>
            <a:spLocks noChangeShapeType="1"/>
          </p:cNvSpPr>
          <p:nvPr/>
        </p:nvSpPr>
        <p:spPr bwMode="auto">
          <a:xfrm>
            <a:off x="205229" y="6728962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0" name="Line 12"/>
          <p:cNvSpPr>
            <a:spLocks noChangeShapeType="1"/>
          </p:cNvSpPr>
          <p:nvPr/>
        </p:nvSpPr>
        <p:spPr bwMode="auto">
          <a:xfrm>
            <a:off x="205229" y="6779526"/>
            <a:ext cx="360367" cy="4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3251301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2" name="Rectangle 51"/>
          <p:cNvSpPr>
            <a:spLocks noChangeArrowheads="1"/>
          </p:cNvSpPr>
          <p:nvPr/>
        </p:nvSpPr>
        <p:spPr bwMode="auto">
          <a:xfrm>
            <a:off x="3536044" y="6328725"/>
            <a:ext cx="142646" cy="65072"/>
          </a:xfrm>
          <a:prstGeom prst="rect">
            <a:avLst/>
          </a:prstGeom>
          <a:solidFill>
            <a:srgbClr val="000000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3" name="Line 52"/>
          <p:cNvSpPr>
            <a:spLocks noChangeShapeType="1"/>
          </p:cNvSpPr>
          <p:nvPr/>
        </p:nvSpPr>
        <p:spPr bwMode="auto">
          <a:xfrm>
            <a:off x="3203848" y="6354663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4" name="Line 53"/>
          <p:cNvSpPr>
            <a:spLocks noChangeShapeType="1"/>
          </p:cNvSpPr>
          <p:nvPr/>
        </p:nvSpPr>
        <p:spPr bwMode="auto">
          <a:xfrm>
            <a:off x="3203848" y="6380600"/>
            <a:ext cx="522294" cy="22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5" name="Oval 54"/>
          <p:cNvSpPr>
            <a:spLocks noChangeArrowheads="1"/>
          </p:cNvSpPr>
          <p:nvPr/>
        </p:nvSpPr>
        <p:spPr bwMode="auto">
          <a:xfrm>
            <a:off x="3425312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3472765" y="6354663"/>
            <a:ext cx="31914" cy="2616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7" name="TextBox 27"/>
          <p:cNvSpPr txBox="1">
            <a:spLocks noChangeArrowheads="1"/>
          </p:cNvSpPr>
          <p:nvPr/>
        </p:nvSpPr>
        <p:spPr bwMode="auto">
          <a:xfrm>
            <a:off x="3649910" y="6598267"/>
            <a:ext cx="13541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Место аварии</a:t>
            </a:r>
          </a:p>
        </p:txBody>
      </p:sp>
      <p:pic>
        <p:nvPicPr>
          <p:cNvPr id="58" name="Picture 42" descr="D:\Журавлева\для Mapinfo\разлив нефти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146" t="41887" r="23494" b="55293"/>
          <a:stretch>
            <a:fillRect/>
          </a:stretch>
        </p:blipFill>
        <p:spPr bwMode="auto">
          <a:xfrm>
            <a:off x="3304129" y="6597943"/>
            <a:ext cx="288928" cy="24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Oval 25"/>
          <p:cNvSpPr>
            <a:spLocks noChangeArrowheads="1"/>
          </p:cNvSpPr>
          <p:nvPr/>
        </p:nvSpPr>
        <p:spPr bwMode="auto">
          <a:xfrm>
            <a:off x="331817" y="6348043"/>
            <a:ext cx="149861" cy="128179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60" name="Rectangle 11"/>
          <p:cNvSpPr>
            <a:spLocks noChangeArrowheads="1"/>
          </p:cNvSpPr>
          <p:nvPr/>
        </p:nvSpPr>
        <p:spPr bwMode="auto">
          <a:xfrm>
            <a:off x="107504" y="6396004"/>
            <a:ext cx="224642" cy="3225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61" name="Group 12"/>
          <p:cNvGrpSpPr>
            <a:grpSpLocks/>
          </p:cNvGrpSpPr>
          <p:nvPr/>
        </p:nvGrpSpPr>
        <p:grpSpPr bwMode="auto">
          <a:xfrm>
            <a:off x="107504" y="6380017"/>
            <a:ext cx="598488" cy="64230"/>
            <a:chOff x="0" y="0"/>
            <a:chExt cx="20000" cy="20000"/>
          </a:xfrm>
        </p:grpSpPr>
        <p:sp>
          <p:nvSpPr>
            <p:cNvPr id="62" name="Rectangle 13"/>
            <p:cNvSpPr>
              <a:spLocks noChangeArrowheads="1"/>
            </p:cNvSpPr>
            <p:nvPr/>
          </p:nvSpPr>
          <p:spPr bwMode="auto">
            <a:xfrm>
              <a:off x="12493" y="4978"/>
              <a:ext cx="7507" cy="10044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3" name="Group 14"/>
            <p:cNvGrpSpPr>
              <a:grpSpLocks/>
            </p:cNvGrpSpPr>
            <p:nvPr/>
          </p:nvGrpSpPr>
          <p:grpSpPr bwMode="auto">
            <a:xfrm>
              <a:off x="0" y="0"/>
              <a:ext cx="20000" cy="20000"/>
              <a:chOff x="0" y="0"/>
              <a:chExt cx="20000" cy="20000"/>
            </a:xfrm>
          </p:grpSpPr>
          <p:grpSp>
            <p:nvGrpSpPr>
              <p:cNvPr id="64" name="Group 15"/>
              <p:cNvGrpSpPr>
                <a:grpSpLocks/>
              </p:cNvGrpSpPr>
              <p:nvPr/>
            </p:nvGrpSpPr>
            <p:grpSpPr bwMode="auto">
              <a:xfrm>
                <a:off x="0" y="4978"/>
                <a:ext cx="7507" cy="10044"/>
                <a:chOff x="0" y="0"/>
                <a:chExt cx="20000" cy="19974"/>
              </a:xfrm>
            </p:grpSpPr>
            <p:sp>
              <p:nvSpPr>
                <p:cNvPr id="72" name="Line 16"/>
                <p:cNvSpPr>
                  <a:spLocks noChangeShapeType="1"/>
                </p:cNvSpPr>
                <p:nvPr/>
              </p:nvSpPr>
              <p:spPr bwMode="auto">
                <a:xfrm>
                  <a:off x="0" y="0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" name="Line 17"/>
                <p:cNvSpPr>
                  <a:spLocks noChangeShapeType="1"/>
                </p:cNvSpPr>
                <p:nvPr/>
              </p:nvSpPr>
              <p:spPr bwMode="auto">
                <a:xfrm>
                  <a:off x="0" y="19799"/>
                  <a:ext cx="20000" cy="17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65" name="Group 18"/>
              <p:cNvGrpSpPr>
                <a:grpSpLocks/>
              </p:cNvGrpSpPr>
              <p:nvPr/>
            </p:nvGrpSpPr>
            <p:grpSpPr bwMode="auto">
              <a:xfrm>
                <a:off x="2499" y="0"/>
                <a:ext cx="17501" cy="20000"/>
                <a:chOff x="0" y="0"/>
                <a:chExt cx="19998" cy="20000"/>
              </a:xfrm>
            </p:grpSpPr>
            <p:sp>
              <p:nvSpPr>
                <p:cNvPr id="66" name="Oval 19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867" cy="20000"/>
                </a:xfrm>
                <a:prstGeom prst="ellipse">
                  <a:avLst/>
                </a:prstGeom>
                <a:solidFill>
                  <a:srgbClr val="FFFF00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67" name="Group 20"/>
                <p:cNvGrpSpPr>
                  <a:grpSpLocks/>
                </p:cNvGrpSpPr>
                <p:nvPr/>
              </p:nvGrpSpPr>
              <p:grpSpPr bwMode="auto">
                <a:xfrm>
                  <a:off x="11420" y="0"/>
                  <a:ext cx="8578" cy="20000"/>
                  <a:chOff x="0" y="0"/>
                  <a:chExt cx="20000" cy="20000"/>
                </a:xfrm>
              </p:grpSpPr>
              <p:grpSp>
                <p:nvGrpSpPr>
                  <p:cNvPr id="68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0" y="4978"/>
                    <a:ext cx="20000" cy="10044"/>
                    <a:chOff x="0" y="0"/>
                    <a:chExt cx="20000" cy="19974"/>
                  </a:xfrm>
                </p:grpSpPr>
                <p:sp>
                  <p:nvSpPr>
                    <p:cNvPr id="70" name="Line 2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0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" name="Line 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0" y="19799"/>
                      <a:ext cx="20000" cy="175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sp>
                <p:nvSpPr>
                  <p:cNvPr id="69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6657" y="0"/>
                    <a:ext cx="6684" cy="2000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</p:grpSp>
      <p:sp>
        <p:nvSpPr>
          <p:cNvPr id="74" name="Freeform 28"/>
          <p:cNvSpPr>
            <a:spLocks/>
          </p:cNvSpPr>
          <p:nvPr/>
        </p:nvSpPr>
        <p:spPr bwMode="auto">
          <a:xfrm>
            <a:off x="339358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1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0 w 20000"/>
              <a:gd name="T19" fmla="*/ 16793 h 20000"/>
              <a:gd name="T20" fmla="*/ 0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3301" y="0"/>
                </a:moveTo>
                <a:lnTo>
                  <a:pt x="19903" y="9971"/>
                </a:lnTo>
                <a:lnTo>
                  <a:pt x="3301" y="19942"/>
                </a:lnTo>
                <a:lnTo>
                  <a:pt x="2913" y="19009"/>
                </a:lnTo>
                <a:lnTo>
                  <a:pt x="2913" y="18542"/>
                </a:lnTo>
                <a:lnTo>
                  <a:pt x="1456" y="18542"/>
                </a:lnTo>
                <a:lnTo>
                  <a:pt x="1456" y="17668"/>
                </a:lnTo>
                <a:lnTo>
                  <a:pt x="680" y="17668"/>
                </a:lnTo>
                <a:lnTo>
                  <a:pt x="680" y="16793"/>
                </a:lnTo>
                <a:lnTo>
                  <a:pt x="0" y="16793"/>
                </a:lnTo>
                <a:lnTo>
                  <a:pt x="0" y="10262"/>
                </a:lnTo>
                <a:lnTo>
                  <a:pt x="680" y="10262"/>
                </a:lnTo>
                <a:lnTo>
                  <a:pt x="680" y="5423"/>
                </a:lnTo>
                <a:lnTo>
                  <a:pt x="1456" y="5423"/>
                </a:lnTo>
                <a:lnTo>
                  <a:pt x="1456" y="4548"/>
                </a:lnTo>
                <a:lnTo>
                  <a:pt x="2136" y="4140"/>
                </a:lnTo>
                <a:lnTo>
                  <a:pt x="2136" y="3673"/>
                </a:lnTo>
                <a:lnTo>
                  <a:pt x="2913" y="3673"/>
                </a:lnTo>
                <a:lnTo>
                  <a:pt x="2913" y="2799"/>
                </a:lnTo>
                <a:lnTo>
                  <a:pt x="3592" y="2799"/>
                </a:lnTo>
                <a:lnTo>
                  <a:pt x="3592" y="1516"/>
                </a:lnTo>
                <a:lnTo>
                  <a:pt x="3301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5" name="Freeform 29"/>
          <p:cNvSpPr>
            <a:spLocks/>
          </p:cNvSpPr>
          <p:nvPr/>
        </p:nvSpPr>
        <p:spPr bwMode="auto">
          <a:xfrm>
            <a:off x="406599" y="6364030"/>
            <a:ext cx="67538" cy="96205"/>
          </a:xfrm>
          <a:custGeom>
            <a:avLst/>
            <a:gdLst>
              <a:gd name="T0" fmla="*/ 1 w 20000"/>
              <a:gd name="T1" fmla="*/ 0 h 20000"/>
              <a:gd name="T2" fmla="*/ 0 w 20000"/>
              <a:gd name="T3" fmla="*/ 9971 h 20000"/>
              <a:gd name="T4" fmla="*/ 1 w 20000"/>
              <a:gd name="T5" fmla="*/ 19942 h 20000"/>
              <a:gd name="T6" fmla="*/ 1 w 20000"/>
              <a:gd name="T7" fmla="*/ 19009 h 20000"/>
              <a:gd name="T8" fmla="*/ 1 w 20000"/>
              <a:gd name="T9" fmla="*/ 18542 h 20000"/>
              <a:gd name="T10" fmla="*/ 1 w 20000"/>
              <a:gd name="T11" fmla="*/ 18542 h 20000"/>
              <a:gd name="T12" fmla="*/ 1 w 20000"/>
              <a:gd name="T13" fmla="*/ 17668 h 20000"/>
              <a:gd name="T14" fmla="*/ 1 w 20000"/>
              <a:gd name="T15" fmla="*/ 17668 h 20000"/>
              <a:gd name="T16" fmla="*/ 1 w 20000"/>
              <a:gd name="T17" fmla="*/ 16793 h 20000"/>
              <a:gd name="T18" fmla="*/ 1 w 20000"/>
              <a:gd name="T19" fmla="*/ 16793 h 20000"/>
              <a:gd name="T20" fmla="*/ 1 w 20000"/>
              <a:gd name="T21" fmla="*/ 10262 h 20000"/>
              <a:gd name="T22" fmla="*/ 1 w 20000"/>
              <a:gd name="T23" fmla="*/ 10262 h 20000"/>
              <a:gd name="T24" fmla="*/ 1 w 20000"/>
              <a:gd name="T25" fmla="*/ 5423 h 20000"/>
              <a:gd name="T26" fmla="*/ 1 w 20000"/>
              <a:gd name="T27" fmla="*/ 5423 h 20000"/>
              <a:gd name="T28" fmla="*/ 1 w 20000"/>
              <a:gd name="T29" fmla="*/ 4548 h 20000"/>
              <a:gd name="T30" fmla="*/ 1 w 20000"/>
              <a:gd name="T31" fmla="*/ 4140 h 20000"/>
              <a:gd name="T32" fmla="*/ 1 w 20000"/>
              <a:gd name="T33" fmla="*/ 3673 h 20000"/>
              <a:gd name="T34" fmla="*/ 1 w 20000"/>
              <a:gd name="T35" fmla="*/ 3673 h 20000"/>
              <a:gd name="T36" fmla="*/ 1 w 20000"/>
              <a:gd name="T37" fmla="*/ 2799 h 20000"/>
              <a:gd name="T38" fmla="*/ 1 w 20000"/>
              <a:gd name="T39" fmla="*/ 2799 h 20000"/>
              <a:gd name="T40" fmla="*/ 1 w 20000"/>
              <a:gd name="T41" fmla="*/ 1516 h 20000"/>
              <a:gd name="T42" fmla="*/ 1 w 20000"/>
              <a:gd name="T43" fmla="*/ 0 h 200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000"/>
              <a:gd name="T67" fmla="*/ 0 h 20000"/>
              <a:gd name="T68" fmla="*/ 20000 w 20000"/>
              <a:gd name="T69" fmla="*/ 20000 h 200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000" h="20000">
                <a:moveTo>
                  <a:pt x="16602" y="0"/>
                </a:moveTo>
                <a:lnTo>
                  <a:pt x="0" y="9971"/>
                </a:lnTo>
                <a:lnTo>
                  <a:pt x="16602" y="19942"/>
                </a:lnTo>
                <a:lnTo>
                  <a:pt x="16990" y="19009"/>
                </a:lnTo>
                <a:lnTo>
                  <a:pt x="16990" y="18542"/>
                </a:lnTo>
                <a:lnTo>
                  <a:pt x="18447" y="18542"/>
                </a:lnTo>
                <a:lnTo>
                  <a:pt x="18447" y="17668"/>
                </a:lnTo>
                <a:lnTo>
                  <a:pt x="19223" y="17668"/>
                </a:lnTo>
                <a:lnTo>
                  <a:pt x="19223" y="16793"/>
                </a:lnTo>
                <a:lnTo>
                  <a:pt x="19903" y="16793"/>
                </a:lnTo>
                <a:lnTo>
                  <a:pt x="19903" y="10262"/>
                </a:lnTo>
                <a:lnTo>
                  <a:pt x="19223" y="10262"/>
                </a:lnTo>
                <a:lnTo>
                  <a:pt x="19223" y="5423"/>
                </a:lnTo>
                <a:lnTo>
                  <a:pt x="18447" y="5423"/>
                </a:lnTo>
                <a:lnTo>
                  <a:pt x="18447" y="4548"/>
                </a:lnTo>
                <a:lnTo>
                  <a:pt x="17767" y="4140"/>
                </a:lnTo>
                <a:lnTo>
                  <a:pt x="17767" y="3673"/>
                </a:lnTo>
                <a:lnTo>
                  <a:pt x="16990" y="3673"/>
                </a:lnTo>
                <a:lnTo>
                  <a:pt x="16990" y="2799"/>
                </a:lnTo>
                <a:lnTo>
                  <a:pt x="16311" y="2799"/>
                </a:lnTo>
                <a:lnTo>
                  <a:pt x="16311" y="1516"/>
                </a:lnTo>
                <a:lnTo>
                  <a:pt x="16602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6" name="Line 30"/>
          <p:cNvSpPr>
            <a:spLocks noChangeShapeType="1"/>
          </p:cNvSpPr>
          <p:nvPr/>
        </p:nvSpPr>
        <p:spPr bwMode="auto">
          <a:xfrm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7" name="Line 31"/>
          <p:cNvSpPr>
            <a:spLocks noChangeShapeType="1"/>
          </p:cNvSpPr>
          <p:nvPr/>
        </p:nvSpPr>
        <p:spPr bwMode="auto">
          <a:xfrm flipV="1">
            <a:off x="350518" y="6364030"/>
            <a:ext cx="112460" cy="9620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8" name="Rectangle 32"/>
          <p:cNvSpPr>
            <a:spLocks noChangeArrowheads="1"/>
          </p:cNvSpPr>
          <p:nvPr/>
        </p:nvSpPr>
        <p:spPr bwMode="auto">
          <a:xfrm>
            <a:off x="278552" y="6198410"/>
            <a:ext cx="271654" cy="96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pPr>
              <a:spcAft>
                <a:spcPts val="1000"/>
              </a:spcAft>
            </a:pPr>
            <a:r>
              <a:rPr lang="ru-RU" sz="1100" b="1" dirty="0" err="1">
                <a:latin typeface="Calibri" pitchFamily="34" charset="0"/>
              </a:rPr>
              <a:t>ГПС</a:t>
            </a:r>
            <a:endParaRPr lang="ru-RU" dirty="0"/>
          </a:p>
        </p:txBody>
      </p:sp>
      <p:sp>
        <p:nvSpPr>
          <p:cNvPr id="79" name="Text Box 47"/>
          <p:cNvSpPr txBox="1">
            <a:spLocks noChangeArrowheads="1"/>
          </p:cNvSpPr>
          <p:nvPr/>
        </p:nvSpPr>
        <p:spPr bwMode="auto">
          <a:xfrm>
            <a:off x="-8831" y="5863488"/>
            <a:ext cx="9152831" cy="2730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100" dirty="0" smtClean="0">
                <a:latin typeface="+mn-lt"/>
              </a:rPr>
              <a:t>Условные обозначения</a:t>
            </a:r>
          </a:p>
        </p:txBody>
      </p:sp>
      <p:sp>
        <p:nvSpPr>
          <p:cNvPr id="80" name="Text Box 47"/>
          <p:cNvSpPr txBox="1">
            <a:spLocks noChangeArrowheads="1"/>
          </p:cNvSpPr>
          <p:nvPr/>
        </p:nvSpPr>
        <p:spPr bwMode="auto">
          <a:xfrm>
            <a:off x="5581699" y="6136538"/>
            <a:ext cx="3152726" cy="2571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2156" tIns="51121" rIns="102156" bIns="51121" anchor="ctr">
            <a:spAutoFit/>
          </a:bodyPr>
          <a:lstStyle>
            <a:lvl1pPr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6413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ru-RU" sz="1000" dirty="0" smtClean="0">
                <a:latin typeface="+mn-lt"/>
                <a:cs typeface="Arial" pitchFamily="34" charset="0"/>
              </a:rPr>
              <a:t>Количество угроз возникновения ЧС:</a:t>
            </a:r>
          </a:p>
        </p:txBody>
      </p:sp>
      <p:sp>
        <p:nvSpPr>
          <p:cNvPr id="81" name="Прямоугольник 80"/>
          <p:cNvSpPr/>
          <p:nvPr/>
        </p:nvSpPr>
        <p:spPr bwMode="auto">
          <a:xfrm>
            <a:off x="5581699" y="6402684"/>
            <a:ext cx="252000" cy="216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2" name="TextBox 25"/>
          <p:cNvSpPr txBox="1">
            <a:spLocks noChangeArrowheads="1"/>
          </p:cNvSpPr>
          <p:nvPr/>
        </p:nvSpPr>
        <p:spPr bwMode="auto">
          <a:xfrm>
            <a:off x="5847241" y="6384900"/>
            <a:ext cx="357188" cy="26035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- 0</a:t>
            </a:r>
          </a:p>
        </p:txBody>
      </p:sp>
      <p:sp>
        <p:nvSpPr>
          <p:cNvPr id="83" name="TextBox 26"/>
          <p:cNvSpPr txBox="1">
            <a:spLocks noChangeArrowheads="1"/>
          </p:cNvSpPr>
          <p:nvPr/>
        </p:nvSpPr>
        <p:spPr bwMode="auto">
          <a:xfrm>
            <a:off x="5847241" y="6597328"/>
            <a:ext cx="474663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- 1</a:t>
            </a:r>
          </a:p>
        </p:txBody>
      </p:sp>
      <p:sp>
        <p:nvSpPr>
          <p:cNvPr id="84" name="TextBox 27"/>
          <p:cNvSpPr txBox="1">
            <a:spLocks noChangeArrowheads="1"/>
          </p:cNvSpPr>
          <p:nvPr/>
        </p:nvSpPr>
        <p:spPr bwMode="auto">
          <a:xfrm>
            <a:off x="7862632" y="6594056"/>
            <a:ext cx="336550" cy="261936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- 3</a:t>
            </a:r>
          </a:p>
        </p:txBody>
      </p:sp>
      <p:sp>
        <p:nvSpPr>
          <p:cNvPr id="85" name="TextBox 27"/>
          <p:cNvSpPr txBox="1">
            <a:spLocks noChangeArrowheads="1"/>
          </p:cNvSpPr>
          <p:nvPr/>
        </p:nvSpPr>
        <p:spPr bwMode="auto">
          <a:xfrm>
            <a:off x="7867923" y="6356746"/>
            <a:ext cx="350838" cy="261938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  <a:cs typeface="Arial" pitchFamily="34" charset="0"/>
              </a:rPr>
              <a:t>- 2</a:t>
            </a:r>
          </a:p>
        </p:txBody>
      </p:sp>
      <p:sp>
        <p:nvSpPr>
          <p:cNvPr id="86" name="Прямоугольник 85"/>
          <p:cNvSpPr/>
          <p:nvPr/>
        </p:nvSpPr>
        <p:spPr bwMode="auto">
          <a:xfrm>
            <a:off x="7598122" y="6613103"/>
            <a:ext cx="252000" cy="216000"/>
          </a:xfrm>
          <a:prstGeom prst="rect">
            <a:avLst/>
          </a:prstGeom>
          <a:solidFill>
            <a:srgbClr val="F66C04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7" name="Прямоугольник 86"/>
          <p:cNvSpPr/>
          <p:nvPr/>
        </p:nvSpPr>
        <p:spPr bwMode="auto">
          <a:xfrm>
            <a:off x="7598122" y="6397103"/>
            <a:ext cx="252000" cy="216000"/>
          </a:xfrm>
          <a:prstGeom prst="rect">
            <a:avLst/>
          </a:prstGeom>
          <a:solidFill>
            <a:srgbClr val="FFA347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8" name="Прямоугольник 87"/>
          <p:cNvSpPr/>
          <p:nvPr/>
        </p:nvSpPr>
        <p:spPr bwMode="auto">
          <a:xfrm>
            <a:off x="5581699" y="6618684"/>
            <a:ext cx="252000" cy="216000"/>
          </a:xfrm>
          <a:prstGeom prst="rect">
            <a:avLst/>
          </a:prstGeom>
          <a:solidFill>
            <a:srgbClr val="FFD1A3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89" name="TextBox 101"/>
          <p:cNvSpPr txBox="1">
            <a:spLocks noChangeArrowheads="1"/>
          </p:cNvSpPr>
          <p:nvPr/>
        </p:nvSpPr>
        <p:spPr bwMode="auto">
          <a:xfrm>
            <a:off x="6097173" y="629038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угроз возникновения ЧС на магистральных продуктопроводах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на 2018 год</a:t>
            </a:r>
            <a:endParaRPr lang="ru-RU" sz="1100" dirty="0"/>
          </a:p>
        </p:txBody>
      </p:sp>
      <p:sp>
        <p:nvSpPr>
          <p:cNvPr id="90" name="TextBox 101"/>
          <p:cNvSpPr txBox="1">
            <a:spLocks noChangeArrowheads="1"/>
          </p:cNvSpPr>
          <p:nvPr/>
        </p:nvSpPr>
        <p:spPr bwMode="auto">
          <a:xfrm>
            <a:off x="3113225" y="629038"/>
            <a:ext cx="3060000" cy="76944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Количество угроз возникновения ЧС на магистральных продуктопроводах на территории </a:t>
            </a:r>
            <a:r>
              <a:rPr lang="ru-RU" sz="1100" dirty="0"/>
              <a:t>Удмуртской </a:t>
            </a:r>
            <a:r>
              <a:rPr lang="ru-RU" sz="1100" dirty="0" smtClean="0"/>
              <a:t>Республики </a:t>
            </a:r>
            <a:r>
              <a:rPr lang="ru-RU" sz="1100" dirty="0"/>
              <a:t>в</a:t>
            </a:r>
            <a:r>
              <a:rPr lang="ru-RU" sz="1100" dirty="0" smtClean="0"/>
              <a:t> 2017 году</a:t>
            </a:r>
            <a:endParaRPr lang="ru-RU" sz="1100" dirty="0"/>
          </a:p>
        </p:txBody>
      </p:sp>
      <p:pic>
        <p:nvPicPr>
          <p:cNvPr id="91" name="Рисунок 9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95" t="1953" r="25790" b="1799"/>
          <a:stretch/>
        </p:blipFill>
        <p:spPr>
          <a:xfrm>
            <a:off x="3041999" y="1422068"/>
            <a:ext cx="3042537" cy="4311188"/>
          </a:xfrm>
          <a:prstGeom prst="rect">
            <a:avLst/>
          </a:prstGeom>
        </p:spPr>
      </p:pic>
      <p:pic>
        <p:nvPicPr>
          <p:cNvPr id="92" name="Рисунок 9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95" t="1953" r="25790" b="1799"/>
          <a:stretch/>
        </p:blipFill>
        <p:spPr>
          <a:xfrm>
            <a:off x="6084537" y="1422068"/>
            <a:ext cx="3055174" cy="4311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1394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675958"/>
              </p:ext>
            </p:extLst>
          </p:nvPr>
        </p:nvGraphicFramePr>
        <p:xfrm>
          <a:off x="98772" y="1412776"/>
          <a:ext cx="8928992" cy="1836729"/>
        </p:xfrm>
        <a:graphic>
          <a:graphicData uri="http://schemas.openxmlformats.org/drawingml/2006/table">
            <a:tbl>
              <a:tblPr/>
              <a:tblGrid>
                <a:gridCol w="2073792"/>
                <a:gridCol w="1125037"/>
                <a:gridCol w="1265667"/>
                <a:gridCol w="1152127"/>
                <a:gridCol w="1187496"/>
                <a:gridCol w="894860"/>
                <a:gridCol w="1230013"/>
              </a:tblGrid>
              <a:tr h="71827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14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на 2017 г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Фактически </a:t>
                      </a:r>
                    </a:p>
                    <a:p>
                      <a:pPr algn="ctr" fontAlgn="ctr"/>
                      <a:r>
                        <a:rPr lang="ru-RU" sz="14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за 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 г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14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на 2018 г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7281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r>
                        <a:rPr lang="ru-RU" sz="14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281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r>
                        <a:rPr lang="ru-RU" sz="14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2819">
                <a:tc>
                  <a:txBody>
                    <a:bodyPr/>
                    <a:lstStyle/>
                    <a:p>
                      <a:pPr marL="18000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err="1" smtClean="0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  <a:r>
                        <a:rPr lang="ru-RU" sz="14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0,8363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C9CF0E27-04FC-4D97-897C-CEFE16985C3B}" type="slidenum">
              <a:rPr lang="ru-RU" sz="1400" smtClean="0"/>
              <a:pPr eaLnBrk="1" hangingPunct="1">
                <a:defRPr/>
              </a:pPr>
              <a:t>74</a:t>
            </a:fld>
            <a:endParaRPr lang="ru-RU" sz="14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1861" y="788388"/>
            <a:ext cx="91228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/>
              <a:t>Угрозы  возникновения ЧС  на магистральных продуктопроводах на территории Удмуртской </a:t>
            </a:r>
            <a:r>
              <a:rPr lang="ru-RU" sz="1400" b="1" dirty="0" smtClean="0"/>
              <a:t>Республики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404213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75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0" y="623889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ХВС ЖКХ Удмуртской Республики на 2017 год</a:t>
            </a:r>
          </a:p>
        </p:txBody>
      </p:sp>
      <p:sp>
        <p:nvSpPr>
          <p:cNvPr id="22" name="Rectangle 51"/>
          <p:cNvSpPr>
            <a:spLocks noChangeAspect="1" noChangeArrowheads="1"/>
          </p:cNvSpPr>
          <p:nvPr/>
        </p:nvSpPr>
        <p:spPr bwMode="auto">
          <a:xfrm>
            <a:off x="1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24" name="Text Box 47"/>
          <p:cNvSpPr txBox="1">
            <a:spLocks noChangeArrowheads="1"/>
          </p:cNvSpPr>
          <p:nvPr/>
        </p:nvSpPr>
        <p:spPr bwMode="auto">
          <a:xfrm>
            <a:off x="1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>
                <a:latin typeface="+mn-lt"/>
              </a:rPr>
              <a:t>Условные обозначения</a:t>
            </a:r>
          </a:p>
        </p:txBody>
      </p:sp>
      <p:sp>
        <p:nvSpPr>
          <p:cNvPr id="29" name="Прямоугольник 28"/>
          <p:cNvSpPr/>
          <p:nvPr/>
        </p:nvSpPr>
        <p:spPr bwMode="auto">
          <a:xfrm>
            <a:off x="2699792" y="6490870"/>
            <a:ext cx="285750" cy="249238"/>
          </a:xfrm>
          <a:prstGeom prst="rect">
            <a:avLst/>
          </a:prstGeom>
          <a:solidFill>
            <a:srgbClr val="C09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0" name="Прямоугольник 29"/>
          <p:cNvSpPr/>
          <p:nvPr/>
        </p:nvSpPr>
        <p:spPr bwMode="auto">
          <a:xfrm>
            <a:off x="5292080" y="6120983"/>
            <a:ext cx="285750" cy="249238"/>
          </a:xfrm>
          <a:prstGeom prst="rect">
            <a:avLst/>
          </a:prstGeom>
          <a:solidFill>
            <a:srgbClr val="967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5292080" y="6482933"/>
            <a:ext cx="285750" cy="249238"/>
          </a:xfrm>
          <a:prstGeom prst="rect">
            <a:avLst/>
          </a:prstGeom>
          <a:solidFill>
            <a:srgbClr val="684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5" name="Прямоугольник 34"/>
          <p:cNvSpPr/>
          <p:nvPr/>
        </p:nvSpPr>
        <p:spPr bwMode="auto">
          <a:xfrm>
            <a:off x="7514654" y="6314082"/>
            <a:ext cx="285750" cy="249238"/>
          </a:xfrm>
          <a:prstGeom prst="rect">
            <a:avLst/>
          </a:prstGeom>
          <a:solidFill>
            <a:srgbClr val="463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179512" y="6492130"/>
            <a:ext cx="285750" cy="249238"/>
          </a:xfrm>
          <a:prstGeom prst="rect">
            <a:avLst/>
          </a:prstGeom>
          <a:solidFill>
            <a:srgbClr val="FFDB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179512" y="6130180"/>
            <a:ext cx="285750" cy="24923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Прямоугольник 38"/>
          <p:cNvSpPr/>
          <p:nvPr/>
        </p:nvSpPr>
        <p:spPr bwMode="auto">
          <a:xfrm>
            <a:off x="2699792" y="6128920"/>
            <a:ext cx="285750" cy="249238"/>
          </a:xfrm>
          <a:prstGeom prst="rect">
            <a:avLst/>
          </a:prstGeom>
          <a:solidFill>
            <a:srgbClr val="E6A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0" name="TextBox 25"/>
          <p:cNvSpPr txBox="1">
            <a:spLocks noChangeArrowheads="1"/>
          </p:cNvSpPr>
          <p:nvPr/>
        </p:nvSpPr>
        <p:spPr bwMode="auto">
          <a:xfrm>
            <a:off x="482724" y="614288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случаев</a:t>
            </a:r>
          </a:p>
        </p:txBody>
      </p:sp>
      <p:sp>
        <p:nvSpPr>
          <p:cNvPr id="41" name="TextBox 25"/>
          <p:cNvSpPr txBox="1">
            <a:spLocks noChangeArrowheads="1"/>
          </p:cNvSpPr>
          <p:nvPr/>
        </p:nvSpPr>
        <p:spPr bwMode="auto">
          <a:xfrm>
            <a:off x="482724" y="647149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 случай</a:t>
            </a:r>
          </a:p>
        </p:txBody>
      </p:sp>
      <p:sp>
        <p:nvSpPr>
          <p:cNvPr id="50" name="TextBox 25"/>
          <p:cNvSpPr txBox="1">
            <a:spLocks noChangeArrowheads="1"/>
          </p:cNvSpPr>
          <p:nvPr/>
        </p:nvSpPr>
        <p:spPr bwMode="auto">
          <a:xfrm>
            <a:off x="3017292" y="611463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- 2-3 случая</a:t>
            </a:r>
          </a:p>
        </p:txBody>
      </p:sp>
      <p:sp>
        <p:nvSpPr>
          <p:cNvPr id="51" name="TextBox 50"/>
          <p:cNvSpPr txBox="1">
            <a:spLocks noChangeArrowheads="1"/>
          </p:cNvSpPr>
          <p:nvPr/>
        </p:nvSpPr>
        <p:spPr bwMode="auto">
          <a:xfrm>
            <a:off x="3017292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- 4-5 случаев</a:t>
            </a:r>
          </a:p>
        </p:txBody>
      </p:sp>
      <p:sp>
        <p:nvSpPr>
          <p:cNvPr id="52" name="TextBox 51"/>
          <p:cNvSpPr txBox="1">
            <a:spLocks noChangeArrowheads="1"/>
          </p:cNvSpPr>
          <p:nvPr/>
        </p:nvSpPr>
        <p:spPr bwMode="auto">
          <a:xfrm>
            <a:off x="5600055" y="610828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- 6-10 случаев</a:t>
            </a:r>
          </a:p>
        </p:txBody>
      </p: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5600055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- 11-15 случаев</a:t>
            </a:r>
          </a:p>
        </p:txBody>
      </p:sp>
      <p:sp>
        <p:nvSpPr>
          <p:cNvPr id="54" name="TextBox 53"/>
          <p:cNvSpPr txBox="1">
            <a:spLocks noChangeArrowheads="1"/>
          </p:cNvSpPr>
          <p:nvPr/>
        </p:nvSpPr>
        <p:spPr bwMode="auto">
          <a:xfrm>
            <a:off x="7822629" y="630932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≥16 случаев</a:t>
            </a:r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04" r="34722" b="1259"/>
          <a:stretch/>
        </p:blipFill>
        <p:spPr>
          <a:xfrm>
            <a:off x="0" y="1382253"/>
            <a:ext cx="3131840" cy="4351003"/>
          </a:xfrm>
          <a:prstGeom prst="rect">
            <a:avLst/>
          </a:prstGeom>
        </p:spPr>
      </p:pic>
      <p:sp>
        <p:nvSpPr>
          <p:cNvPr id="26" name="TextBox 1"/>
          <p:cNvSpPr txBox="1">
            <a:spLocks noChangeArrowheads="1"/>
          </p:cNvSpPr>
          <p:nvPr/>
        </p:nvSpPr>
        <p:spPr bwMode="auto">
          <a:xfrm>
            <a:off x="6084001" y="62865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ХВС ЖКХ Удмуртской Республики на 2018 год</a:t>
            </a:r>
          </a:p>
        </p:txBody>
      </p: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3042001" y="62865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объектах </a:t>
            </a:r>
            <a:r>
              <a:rPr lang="ru-RU" sz="1100" dirty="0"/>
              <a:t>ХВС ЖКХ зарегистрированных на территории Удмуртской Республики в 2017 </a:t>
            </a:r>
            <a:r>
              <a:rPr lang="ru-RU" sz="1100" dirty="0" smtClean="0"/>
              <a:t>году</a:t>
            </a:r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54" t="1612" r="34896"/>
          <a:stretch/>
        </p:blipFill>
        <p:spPr>
          <a:xfrm>
            <a:off x="3006080" y="1382253"/>
            <a:ext cx="3131841" cy="4366517"/>
          </a:xfrm>
          <a:prstGeom prst="rect">
            <a:avLst/>
          </a:prstGeom>
        </p:spPr>
      </p:pic>
      <p:pic>
        <p:nvPicPr>
          <p:cNvPr id="32" name="Рисунок 3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27" t="1396" r="35221"/>
          <a:stretch/>
        </p:blipFill>
        <p:spPr>
          <a:xfrm>
            <a:off x="6102002" y="1382253"/>
            <a:ext cx="3041652" cy="43665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097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5344794"/>
              </p:ext>
            </p:extLst>
          </p:nvPr>
        </p:nvGraphicFramePr>
        <p:xfrm>
          <a:off x="-36513" y="624914"/>
          <a:ext cx="9180512" cy="6217606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1065871"/>
                <a:gridCol w="878345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6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Угрозы  возникновения ЧС  </a:t>
                      </a:r>
                      <a:r>
                        <a:rPr lang="ru-RU" sz="1600" dirty="0" smtClean="0"/>
                        <a:t>на объектах ХВС ЖКХ Удмуртской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4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0,1931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37,5%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0,2046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0,3614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0,2226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57,1%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0,1728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0,2510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0,2226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37,5%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16,2%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0,1315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38,5%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0,1024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0,1944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0,1396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0,2510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0,2510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76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2121184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77</a:t>
            </a:fld>
            <a:endParaRPr lang="ru-RU" sz="1400" dirty="0" smtClean="0"/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374434"/>
              </p:ext>
            </p:extLst>
          </p:nvPr>
        </p:nvGraphicFramePr>
        <p:xfrm>
          <a:off x="0" y="620712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7133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78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839788"/>
            <a:ext cx="85360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угроз возникновения ЧС на объектах ХВС ЖКХ Удмуртской Республики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98579"/>
              </p:ext>
            </p:extLst>
          </p:nvPr>
        </p:nvGraphicFramePr>
        <p:xfrm>
          <a:off x="0" y="1412776"/>
          <a:ext cx="9128125" cy="5445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514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79</a:t>
            </a:fld>
            <a:endParaRPr lang="ru-RU" sz="1400" dirty="0" smtClean="0"/>
          </a:p>
        </p:txBody>
      </p:sp>
      <p:pic>
        <p:nvPicPr>
          <p:cNvPr id="29" name="Рисунок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40" r="35167" b="1259"/>
          <a:stretch/>
        </p:blipFill>
        <p:spPr>
          <a:xfrm>
            <a:off x="3820" y="1484785"/>
            <a:ext cx="3056180" cy="4176464"/>
          </a:xfrm>
          <a:prstGeom prst="rect">
            <a:avLst/>
          </a:prstGeom>
        </p:spPr>
      </p:pic>
      <p:sp>
        <p:nvSpPr>
          <p:cNvPr id="24" name="Rectangle 51"/>
          <p:cNvSpPr>
            <a:spLocks noChangeAspect="1" noChangeArrowheads="1"/>
          </p:cNvSpPr>
          <p:nvPr/>
        </p:nvSpPr>
        <p:spPr bwMode="auto">
          <a:xfrm>
            <a:off x="1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0" name="Text Box 47"/>
          <p:cNvSpPr txBox="1">
            <a:spLocks noChangeArrowheads="1"/>
          </p:cNvSpPr>
          <p:nvPr/>
        </p:nvSpPr>
        <p:spPr bwMode="auto">
          <a:xfrm>
            <a:off x="1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>
                <a:latin typeface="+mn-lt"/>
              </a:rPr>
              <a:t>Условные обозначения</a:t>
            </a:r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2699792" y="6490870"/>
            <a:ext cx="285750" cy="249238"/>
          </a:xfrm>
          <a:prstGeom prst="rect">
            <a:avLst/>
          </a:prstGeom>
          <a:solidFill>
            <a:srgbClr val="C09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5" name="Прямоугольник 34"/>
          <p:cNvSpPr/>
          <p:nvPr/>
        </p:nvSpPr>
        <p:spPr bwMode="auto">
          <a:xfrm>
            <a:off x="5292080" y="6120983"/>
            <a:ext cx="285750" cy="249238"/>
          </a:xfrm>
          <a:prstGeom prst="rect">
            <a:avLst/>
          </a:prstGeom>
          <a:solidFill>
            <a:srgbClr val="967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5292080" y="6482933"/>
            <a:ext cx="285750" cy="249238"/>
          </a:xfrm>
          <a:prstGeom prst="rect">
            <a:avLst/>
          </a:prstGeom>
          <a:solidFill>
            <a:srgbClr val="684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7514654" y="6314082"/>
            <a:ext cx="285750" cy="249238"/>
          </a:xfrm>
          <a:prstGeom prst="rect">
            <a:avLst/>
          </a:prstGeom>
          <a:solidFill>
            <a:srgbClr val="463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Прямоугольник 38"/>
          <p:cNvSpPr/>
          <p:nvPr/>
        </p:nvSpPr>
        <p:spPr bwMode="auto">
          <a:xfrm>
            <a:off x="179512" y="6492130"/>
            <a:ext cx="285750" cy="249238"/>
          </a:xfrm>
          <a:prstGeom prst="rect">
            <a:avLst/>
          </a:prstGeom>
          <a:solidFill>
            <a:srgbClr val="FFDB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179512" y="6130180"/>
            <a:ext cx="285750" cy="24923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2699792" y="6128920"/>
            <a:ext cx="285750" cy="249238"/>
          </a:xfrm>
          <a:prstGeom prst="rect">
            <a:avLst/>
          </a:prstGeom>
          <a:solidFill>
            <a:srgbClr val="E6A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TextBox 25"/>
          <p:cNvSpPr txBox="1">
            <a:spLocks noChangeArrowheads="1"/>
          </p:cNvSpPr>
          <p:nvPr/>
        </p:nvSpPr>
        <p:spPr bwMode="auto">
          <a:xfrm>
            <a:off x="482724" y="614288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случаев</a:t>
            </a:r>
          </a:p>
        </p:txBody>
      </p:sp>
      <p:sp>
        <p:nvSpPr>
          <p:cNvPr id="51" name="TextBox 25"/>
          <p:cNvSpPr txBox="1">
            <a:spLocks noChangeArrowheads="1"/>
          </p:cNvSpPr>
          <p:nvPr/>
        </p:nvSpPr>
        <p:spPr bwMode="auto">
          <a:xfrm>
            <a:off x="482724" y="647149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 случай</a:t>
            </a:r>
          </a:p>
        </p:txBody>
      </p:sp>
      <p:sp>
        <p:nvSpPr>
          <p:cNvPr id="52" name="TextBox 25"/>
          <p:cNvSpPr txBox="1">
            <a:spLocks noChangeArrowheads="1"/>
          </p:cNvSpPr>
          <p:nvPr/>
        </p:nvSpPr>
        <p:spPr bwMode="auto">
          <a:xfrm>
            <a:off x="3017292" y="611463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- 2-3 случая</a:t>
            </a:r>
          </a:p>
        </p:txBody>
      </p: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3017292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- 4-5 случаев</a:t>
            </a:r>
          </a:p>
        </p:txBody>
      </p:sp>
      <p:sp>
        <p:nvSpPr>
          <p:cNvPr id="56" name="TextBox 55"/>
          <p:cNvSpPr txBox="1">
            <a:spLocks noChangeArrowheads="1"/>
          </p:cNvSpPr>
          <p:nvPr/>
        </p:nvSpPr>
        <p:spPr bwMode="auto">
          <a:xfrm>
            <a:off x="5600055" y="610828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- 6-10 случаев</a:t>
            </a:r>
          </a:p>
        </p:txBody>
      </p:sp>
      <p:sp>
        <p:nvSpPr>
          <p:cNvPr id="57" name="TextBox 56"/>
          <p:cNvSpPr txBox="1">
            <a:spLocks noChangeArrowheads="1"/>
          </p:cNvSpPr>
          <p:nvPr/>
        </p:nvSpPr>
        <p:spPr bwMode="auto">
          <a:xfrm>
            <a:off x="5600055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- 11-15 случаев</a:t>
            </a: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7822629" y="630932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≥16 случаев</a:t>
            </a:r>
          </a:p>
        </p:txBody>
      </p:sp>
      <p:sp>
        <p:nvSpPr>
          <p:cNvPr id="59" name="TextBox 1"/>
          <p:cNvSpPr txBox="1">
            <a:spLocks noChangeArrowheads="1"/>
          </p:cNvSpPr>
          <p:nvPr/>
        </p:nvSpPr>
        <p:spPr bwMode="auto">
          <a:xfrm>
            <a:off x="0" y="623889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ГВС ЖКХ Удмуртской Республики на 2017 год</a:t>
            </a:r>
          </a:p>
        </p:txBody>
      </p:sp>
      <p:sp>
        <p:nvSpPr>
          <p:cNvPr id="60" name="TextBox 1"/>
          <p:cNvSpPr txBox="1">
            <a:spLocks noChangeArrowheads="1"/>
          </p:cNvSpPr>
          <p:nvPr/>
        </p:nvSpPr>
        <p:spPr bwMode="auto">
          <a:xfrm>
            <a:off x="6084001" y="62865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ГВС ЖКХ Удмуртской Республики на 2018 год</a:t>
            </a:r>
          </a:p>
        </p:txBody>
      </p:sp>
      <p:sp>
        <p:nvSpPr>
          <p:cNvPr id="61" name="TextBox 1"/>
          <p:cNvSpPr txBox="1">
            <a:spLocks noChangeArrowheads="1"/>
          </p:cNvSpPr>
          <p:nvPr/>
        </p:nvSpPr>
        <p:spPr bwMode="auto">
          <a:xfrm>
            <a:off x="3042001" y="62865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объектах ГВС </a:t>
            </a:r>
            <a:r>
              <a:rPr lang="ru-RU" sz="1100" dirty="0"/>
              <a:t>ЖКХ зарегистрированных на территории Удмуртской Республики в 2017 </a:t>
            </a:r>
            <a:r>
              <a:rPr lang="ru-RU" sz="1100" dirty="0" smtClean="0"/>
              <a:t>году</a:t>
            </a:r>
          </a:p>
        </p:txBody>
      </p:sp>
      <p:pic>
        <p:nvPicPr>
          <p:cNvPr id="62" name="Рисунок 6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54" t="1612" r="35208"/>
          <a:stretch/>
        </p:blipFill>
        <p:spPr>
          <a:xfrm>
            <a:off x="3046525" y="1484785"/>
            <a:ext cx="3059999" cy="4176463"/>
          </a:xfrm>
          <a:prstGeom prst="rect">
            <a:avLst/>
          </a:prstGeom>
        </p:spPr>
      </p:pic>
      <p:pic>
        <p:nvPicPr>
          <p:cNvPr id="63" name="Рисунок 6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40" r="35167" b="1259"/>
          <a:stretch/>
        </p:blipFill>
        <p:spPr>
          <a:xfrm>
            <a:off x="6084001" y="1488208"/>
            <a:ext cx="3056180" cy="41730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3462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E2DA3DD-AFF1-4DF8-927D-CB205A67EB7B}" type="slidenum">
              <a:rPr lang="ru-RU" sz="1400" smtClean="0"/>
              <a:pPr eaLnBrk="1" hangingPunct="1">
                <a:defRPr/>
              </a:pPr>
              <a:t>8</a:t>
            </a:fld>
            <a:endParaRPr lang="ru-RU" sz="1400" dirty="0" smtClean="0"/>
          </a:p>
        </p:txBody>
      </p:sp>
      <p:grpSp>
        <p:nvGrpSpPr>
          <p:cNvPr id="3" name="Группа 2"/>
          <p:cNvGrpSpPr/>
          <p:nvPr/>
        </p:nvGrpSpPr>
        <p:grpSpPr>
          <a:xfrm>
            <a:off x="-1962" y="5906076"/>
            <a:ext cx="9145962" cy="965154"/>
            <a:chOff x="-1962" y="5906076"/>
            <a:chExt cx="9145962" cy="965154"/>
          </a:xfrm>
        </p:grpSpPr>
        <p:sp>
          <p:nvSpPr>
            <p:cNvPr id="7" name="Text Box 47"/>
            <p:cNvSpPr txBox="1">
              <a:spLocks noChangeArrowheads="1"/>
            </p:cNvSpPr>
            <p:nvPr/>
          </p:nvSpPr>
          <p:spPr bwMode="auto">
            <a:xfrm>
              <a:off x="-1962" y="5906076"/>
              <a:ext cx="9145962" cy="257129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8" name="Rectangle 51"/>
            <p:cNvSpPr>
              <a:spLocks noChangeAspect="1" noChangeArrowheads="1"/>
            </p:cNvSpPr>
            <p:nvPr/>
          </p:nvSpPr>
          <p:spPr bwMode="auto">
            <a:xfrm>
              <a:off x="1" y="6163205"/>
              <a:ext cx="9143999" cy="7080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</p:txBody>
        </p:sp>
        <p:sp>
          <p:nvSpPr>
            <p:cNvPr id="9" name="Прямоугольник 8"/>
            <p:cNvSpPr/>
            <p:nvPr/>
          </p:nvSpPr>
          <p:spPr bwMode="auto">
            <a:xfrm>
              <a:off x="2627784" y="6612979"/>
              <a:ext cx="215900" cy="215900"/>
            </a:xfrm>
            <a:prstGeom prst="rect">
              <a:avLst/>
            </a:prstGeom>
            <a:solidFill>
              <a:srgbClr val="2D2D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0" name="Прямоугольник 9"/>
            <p:cNvSpPr/>
            <p:nvPr/>
          </p:nvSpPr>
          <p:spPr bwMode="auto">
            <a:xfrm>
              <a:off x="5292080" y="6181179"/>
              <a:ext cx="215900" cy="215900"/>
            </a:xfrm>
            <a:prstGeom prst="rect">
              <a:avLst/>
            </a:prstGeom>
            <a:solidFill>
              <a:srgbClr val="1919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5292080" y="6397079"/>
              <a:ext cx="215900" cy="215900"/>
            </a:xfrm>
            <a:prstGeom prst="rect">
              <a:avLst/>
            </a:prstGeom>
            <a:solidFill>
              <a:srgbClr val="0000F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5292080" y="6612979"/>
              <a:ext cx="215900" cy="215900"/>
            </a:xfrm>
            <a:prstGeom prst="rect">
              <a:avLst/>
            </a:prstGeom>
            <a:solidFill>
              <a:srgbClr val="0000D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7668344" y="6179080"/>
              <a:ext cx="215900" cy="215900"/>
            </a:xfrm>
            <a:prstGeom prst="rect">
              <a:avLst/>
            </a:prstGeom>
            <a:solidFill>
              <a:srgbClr val="0000A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4" name="Прямоугольник 13"/>
            <p:cNvSpPr/>
            <p:nvPr/>
          </p:nvSpPr>
          <p:spPr bwMode="auto">
            <a:xfrm>
              <a:off x="7668344" y="6394980"/>
              <a:ext cx="215900" cy="215900"/>
            </a:xfrm>
            <a:prstGeom prst="rect">
              <a:avLst/>
            </a:prstGeom>
            <a:solidFill>
              <a:srgbClr val="00007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5" name="Прямоугольник 14"/>
            <p:cNvSpPr/>
            <p:nvPr/>
          </p:nvSpPr>
          <p:spPr bwMode="auto">
            <a:xfrm>
              <a:off x="7668344" y="6610880"/>
              <a:ext cx="215900" cy="215900"/>
            </a:xfrm>
            <a:prstGeom prst="rect">
              <a:avLst/>
            </a:prstGeom>
            <a:solidFill>
              <a:srgbClr val="00004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6" name="Прямоугольник 15"/>
            <p:cNvSpPr/>
            <p:nvPr/>
          </p:nvSpPr>
          <p:spPr bwMode="auto">
            <a:xfrm>
              <a:off x="107504" y="6395492"/>
              <a:ext cx="215900" cy="215900"/>
            </a:xfrm>
            <a:prstGeom prst="rect">
              <a:avLst/>
            </a:prstGeom>
            <a:solidFill>
              <a:srgbClr val="C1C1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107504" y="6611392"/>
              <a:ext cx="215900" cy="215900"/>
            </a:xfrm>
            <a:prstGeom prst="rect">
              <a:avLst/>
            </a:prstGeom>
            <a:solidFill>
              <a:srgbClr val="8585FF">
                <a:alpha val="8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8" name="Прямоугольник 17"/>
            <p:cNvSpPr/>
            <p:nvPr/>
          </p:nvSpPr>
          <p:spPr bwMode="auto">
            <a:xfrm>
              <a:off x="2627784" y="6179592"/>
              <a:ext cx="215900" cy="215900"/>
            </a:xfrm>
            <a:prstGeom prst="rect">
              <a:avLst/>
            </a:prstGeom>
            <a:solidFill>
              <a:srgbClr val="6565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9" name="Прямоугольник 18"/>
            <p:cNvSpPr/>
            <p:nvPr/>
          </p:nvSpPr>
          <p:spPr bwMode="auto">
            <a:xfrm>
              <a:off x="2627784" y="6395492"/>
              <a:ext cx="215900" cy="217487"/>
            </a:xfrm>
            <a:prstGeom prst="rect">
              <a:avLst/>
            </a:prstGeom>
            <a:solidFill>
              <a:srgbClr val="4B4BF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0" name="Прямоугольник 19"/>
            <p:cNvSpPr/>
            <p:nvPr/>
          </p:nvSpPr>
          <p:spPr bwMode="auto">
            <a:xfrm>
              <a:off x="107504" y="6179592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1" name="TextBox 27"/>
            <p:cNvSpPr txBox="1">
              <a:spLocks noChangeArrowheads="1"/>
            </p:cNvSpPr>
            <p:nvPr/>
          </p:nvSpPr>
          <p:spPr bwMode="auto">
            <a:xfrm>
              <a:off x="323404" y="61653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22" name="TextBox 21"/>
            <p:cNvSpPr txBox="1">
              <a:spLocks noChangeArrowheads="1"/>
            </p:cNvSpPr>
            <p:nvPr/>
          </p:nvSpPr>
          <p:spPr bwMode="auto">
            <a:xfrm>
              <a:off x="323404" y="6379617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- 1-5 угроз ЧС</a:t>
              </a:r>
            </a:p>
          </p:txBody>
        </p:sp>
        <p:sp>
          <p:nvSpPr>
            <p:cNvPr id="23" name="TextBox 27"/>
            <p:cNvSpPr txBox="1">
              <a:spLocks noChangeArrowheads="1"/>
            </p:cNvSpPr>
            <p:nvPr/>
          </p:nvSpPr>
          <p:spPr bwMode="auto">
            <a:xfrm>
              <a:off x="323404" y="65971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- 6-10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4" name="TextBox 27"/>
            <p:cNvSpPr txBox="1">
              <a:spLocks noChangeArrowheads="1"/>
            </p:cNvSpPr>
            <p:nvPr/>
          </p:nvSpPr>
          <p:spPr bwMode="auto">
            <a:xfrm>
              <a:off x="2843684" y="61653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- 11-15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5" name="TextBox 27"/>
            <p:cNvSpPr txBox="1">
              <a:spLocks noChangeArrowheads="1"/>
            </p:cNvSpPr>
            <p:nvPr/>
          </p:nvSpPr>
          <p:spPr bwMode="auto">
            <a:xfrm>
              <a:off x="2843684" y="63812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- 16-20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6" name="TextBox 27"/>
            <p:cNvSpPr txBox="1">
              <a:spLocks noChangeArrowheads="1"/>
            </p:cNvSpPr>
            <p:nvPr/>
          </p:nvSpPr>
          <p:spPr bwMode="auto">
            <a:xfrm>
              <a:off x="2843684" y="65971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- 21-25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7" name="TextBox 27"/>
            <p:cNvSpPr txBox="1">
              <a:spLocks noChangeArrowheads="1"/>
            </p:cNvSpPr>
            <p:nvPr/>
          </p:nvSpPr>
          <p:spPr bwMode="auto">
            <a:xfrm>
              <a:off x="5507980" y="61653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- 26-30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8" name="TextBox 27"/>
            <p:cNvSpPr txBox="1">
              <a:spLocks noChangeArrowheads="1"/>
            </p:cNvSpPr>
            <p:nvPr/>
          </p:nvSpPr>
          <p:spPr bwMode="auto">
            <a:xfrm>
              <a:off x="5507980" y="63812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- 31-35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9" name="TextBox 27"/>
            <p:cNvSpPr txBox="1">
              <a:spLocks noChangeArrowheads="1"/>
            </p:cNvSpPr>
            <p:nvPr/>
          </p:nvSpPr>
          <p:spPr bwMode="auto">
            <a:xfrm>
              <a:off x="5507980" y="6597104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- 36-40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0" name="TextBox 27"/>
            <p:cNvSpPr txBox="1">
              <a:spLocks noChangeArrowheads="1"/>
            </p:cNvSpPr>
            <p:nvPr/>
          </p:nvSpPr>
          <p:spPr bwMode="auto">
            <a:xfrm>
              <a:off x="7884244" y="616320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- 41-45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1" name="TextBox 27"/>
            <p:cNvSpPr txBox="1">
              <a:spLocks noChangeArrowheads="1"/>
            </p:cNvSpPr>
            <p:nvPr/>
          </p:nvSpPr>
          <p:spPr bwMode="auto">
            <a:xfrm>
              <a:off x="7885831" y="6379105"/>
              <a:ext cx="122396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- 46-50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2" name="TextBox 27"/>
            <p:cNvSpPr txBox="1">
              <a:spLocks noChangeArrowheads="1"/>
            </p:cNvSpPr>
            <p:nvPr/>
          </p:nvSpPr>
          <p:spPr bwMode="auto">
            <a:xfrm>
              <a:off x="7884244" y="6595005"/>
              <a:ext cx="122396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&gt;50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37" r="35648"/>
          <a:stretch/>
        </p:blipFill>
        <p:spPr>
          <a:xfrm>
            <a:off x="0" y="1385721"/>
            <a:ext cx="3034062" cy="4419543"/>
          </a:xfrm>
          <a:prstGeom prst="rect">
            <a:avLst/>
          </a:prstGeom>
        </p:spPr>
      </p:pic>
      <p:sp>
        <p:nvSpPr>
          <p:cNvPr id="37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угроз ЧС </a:t>
            </a:r>
            <a:r>
              <a:rPr lang="ru-RU" sz="1100" dirty="0" smtClean="0"/>
              <a:t>техногенного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8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ЧС техногенного характера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угроз ЧС техногенного характера </a:t>
            </a:r>
            <a:r>
              <a:rPr lang="ru-RU" sz="1100" dirty="0" smtClean="0"/>
              <a:t>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867"/>
          <a:stretch/>
        </p:blipFill>
        <p:spPr>
          <a:xfrm>
            <a:off x="3046050" y="1380404"/>
            <a:ext cx="3036024" cy="4424859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4" r="34956"/>
          <a:stretch/>
        </p:blipFill>
        <p:spPr>
          <a:xfrm>
            <a:off x="6095025" y="1380403"/>
            <a:ext cx="3037950" cy="4424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6229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6834508"/>
              </p:ext>
            </p:extLst>
          </p:nvPr>
        </p:nvGraphicFramePr>
        <p:xfrm>
          <a:off x="-36513" y="624914"/>
          <a:ext cx="9180512" cy="6233877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720080"/>
                <a:gridCol w="1224136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6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Угрозы  возникновения ЧС  </a:t>
                      </a: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объектах ГВС ЖКХ Удмуртской Республики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19,0%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28,2%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80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83659245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81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839788"/>
            <a:ext cx="85360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угроз возникновения ЧС на объектах ГВС ЖКХ Удмуртской Республики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9374632"/>
              </p:ext>
            </p:extLst>
          </p:nvPr>
        </p:nvGraphicFramePr>
        <p:xfrm>
          <a:off x="0" y="1340768"/>
          <a:ext cx="9144000" cy="55172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77003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82</a:t>
            </a:fld>
            <a:endParaRPr lang="ru-RU" sz="1400" dirty="0" smtClean="0"/>
          </a:p>
        </p:txBody>
      </p:sp>
      <p:pic>
        <p:nvPicPr>
          <p:cNvPr id="29" name="Рисунок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9" r="35000" b="1259"/>
          <a:stretch/>
        </p:blipFill>
        <p:spPr>
          <a:xfrm>
            <a:off x="0" y="1340768"/>
            <a:ext cx="3059999" cy="4320480"/>
          </a:xfrm>
          <a:prstGeom prst="rect">
            <a:avLst/>
          </a:prstGeom>
        </p:spPr>
      </p:pic>
      <p:sp>
        <p:nvSpPr>
          <p:cNvPr id="35" name="Rectangle 51"/>
          <p:cNvSpPr>
            <a:spLocks noChangeAspect="1" noChangeArrowheads="1"/>
          </p:cNvSpPr>
          <p:nvPr/>
        </p:nvSpPr>
        <p:spPr bwMode="auto">
          <a:xfrm>
            <a:off x="1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6" name="Text Box 47"/>
          <p:cNvSpPr txBox="1">
            <a:spLocks noChangeArrowheads="1"/>
          </p:cNvSpPr>
          <p:nvPr/>
        </p:nvSpPr>
        <p:spPr bwMode="auto">
          <a:xfrm>
            <a:off x="1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>
                <a:latin typeface="+mn-lt"/>
              </a:rPr>
              <a:t>Условные обозначения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2699792" y="6490870"/>
            <a:ext cx="285750" cy="249238"/>
          </a:xfrm>
          <a:prstGeom prst="rect">
            <a:avLst/>
          </a:prstGeom>
          <a:solidFill>
            <a:srgbClr val="C09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Прямоугольник 38"/>
          <p:cNvSpPr/>
          <p:nvPr/>
        </p:nvSpPr>
        <p:spPr bwMode="auto">
          <a:xfrm>
            <a:off x="5292080" y="6120983"/>
            <a:ext cx="285750" cy="249238"/>
          </a:xfrm>
          <a:prstGeom prst="rect">
            <a:avLst/>
          </a:prstGeom>
          <a:solidFill>
            <a:srgbClr val="967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5292080" y="6482933"/>
            <a:ext cx="285750" cy="249238"/>
          </a:xfrm>
          <a:prstGeom prst="rect">
            <a:avLst/>
          </a:prstGeom>
          <a:solidFill>
            <a:srgbClr val="684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7514654" y="6314082"/>
            <a:ext cx="285750" cy="249238"/>
          </a:xfrm>
          <a:prstGeom prst="rect">
            <a:avLst/>
          </a:prstGeom>
          <a:solidFill>
            <a:srgbClr val="463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Прямоугольник 49"/>
          <p:cNvSpPr/>
          <p:nvPr/>
        </p:nvSpPr>
        <p:spPr bwMode="auto">
          <a:xfrm>
            <a:off x="179512" y="6492130"/>
            <a:ext cx="285750" cy="249238"/>
          </a:xfrm>
          <a:prstGeom prst="rect">
            <a:avLst/>
          </a:prstGeom>
          <a:solidFill>
            <a:srgbClr val="FFDB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179512" y="6130180"/>
            <a:ext cx="285750" cy="24923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2699792" y="6128920"/>
            <a:ext cx="285750" cy="249238"/>
          </a:xfrm>
          <a:prstGeom prst="rect">
            <a:avLst/>
          </a:prstGeom>
          <a:solidFill>
            <a:srgbClr val="E6A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3" name="TextBox 25"/>
          <p:cNvSpPr txBox="1">
            <a:spLocks noChangeArrowheads="1"/>
          </p:cNvSpPr>
          <p:nvPr/>
        </p:nvSpPr>
        <p:spPr bwMode="auto">
          <a:xfrm>
            <a:off x="482724" y="614288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случаев</a:t>
            </a:r>
          </a:p>
        </p:txBody>
      </p:sp>
      <p:sp>
        <p:nvSpPr>
          <p:cNvPr id="56" name="TextBox 25"/>
          <p:cNvSpPr txBox="1">
            <a:spLocks noChangeArrowheads="1"/>
          </p:cNvSpPr>
          <p:nvPr/>
        </p:nvSpPr>
        <p:spPr bwMode="auto">
          <a:xfrm>
            <a:off x="482724" y="647149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 случай</a:t>
            </a:r>
          </a:p>
        </p:txBody>
      </p:sp>
      <p:sp>
        <p:nvSpPr>
          <p:cNvPr id="57" name="TextBox 25"/>
          <p:cNvSpPr txBox="1">
            <a:spLocks noChangeArrowheads="1"/>
          </p:cNvSpPr>
          <p:nvPr/>
        </p:nvSpPr>
        <p:spPr bwMode="auto">
          <a:xfrm>
            <a:off x="3017292" y="611463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- 2-3 случая</a:t>
            </a: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3017292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- 4-5 случаев</a:t>
            </a:r>
          </a:p>
        </p:txBody>
      </p:sp>
      <p:sp>
        <p:nvSpPr>
          <p:cNvPr id="59" name="TextBox 58"/>
          <p:cNvSpPr txBox="1">
            <a:spLocks noChangeArrowheads="1"/>
          </p:cNvSpPr>
          <p:nvPr/>
        </p:nvSpPr>
        <p:spPr bwMode="auto">
          <a:xfrm>
            <a:off x="5600055" y="610828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- 6-10 случаев</a:t>
            </a:r>
          </a:p>
        </p:txBody>
      </p:sp>
      <p:sp>
        <p:nvSpPr>
          <p:cNvPr id="60" name="TextBox 59"/>
          <p:cNvSpPr txBox="1">
            <a:spLocks noChangeArrowheads="1"/>
          </p:cNvSpPr>
          <p:nvPr/>
        </p:nvSpPr>
        <p:spPr bwMode="auto">
          <a:xfrm>
            <a:off x="5600055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- 11-15 случаев</a:t>
            </a:r>
          </a:p>
        </p:txBody>
      </p:sp>
      <p:sp>
        <p:nvSpPr>
          <p:cNvPr id="61" name="TextBox 60"/>
          <p:cNvSpPr txBox="1">
            <a:spLocks noChangeArrowheads="1"/>
          </p:cNvSpPr>
          <p:nvPr/>
        </p:nvSpPr>
        <p:spPr bwMode="auto">
          <a:xfrm>
            <a:off x="7822629" y="630932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≥16 случаев</a:t>
            </a:r>
          </a:p>
        </p:txBody>
      </p:sp>
      <p:sp>
        <p:nvSpPr>
          <p:cNvPr id="62" name="TextBox 1"/>
          <p:cNvSpPr txBox="1">
            <a:spLocks noChangeArrowheads="1"/>
          </p:cNvSpPr>
          <p:nvPr/>
        </p:nvSpPr>
        <p:spPr bwMode="auto">
          <a:xfrm>
            <a:off x="0" y="623889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газоснабжения ЖКХ Удмуртской Республики на 2017 год</a:t>
            </a:r>
          </a:p>
        </p:txBody>
      </p:sp>
      <p:sp>
        <p:nvSpPr>
          <p:cNvPr id="63" name="TextBox 1"/>
          <p:cNvSpPr txBox="1">
            <a:spLocks noChangeArrowheads="1"/>
          </p:cNvSpPr>
          <p:nvPr/>
        </p:nvSpPr>
        <p:spPr bwMode="auto">
          <a:xfrm>
            <a:off x="6084001" y="62865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</a:t>
            </a:r>
            <a:r>
              <a:rPr lang="ru-RU" sz="1100" dirty="0"/>
              <a:t>газоснабжения ЖКХ </a:t>
            </a:r>
            <a:r>
              <a:rPr lang="ru-RU" sz="1100" dirty="0" smtClean="0"/>
              <a:t>Удмуртской Республики на 2018 год</a:t>
            </a:r>
          </a:p>
        </p:txBody>
      </p:sp>
      <p:sp>
        <p:nvSpPr>
          <p:cNvPr id="64" name="TextBox 1"/>
          <p:cNvSpPr txBox="1">
            <a:spLocks noChangeArrowheads="1"/>
          </p:cNvSpPr>
          <p:nvPr/>
        </p:nvSpPr>
        <p:spPr bwMode="auto">
          <a:xfrm>
            <a:off x="3042001" y="62865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объектах </a:t>
            </a:r>
            <a:r>
              <a:rPr lang="ru-RU" sz="1100" dirty="0"/>
              <a:t>газоснабжения </a:t>
            </a:r>
            <a:r>
              <a:rPr lang="ru-RU" sz="1100" dirty="0" smtClean="0"/>
              <a:t>ЖКХ </a:t>
            </a:r>
            <a:r>
              <a:rPr lang="ru-RU" sz="1100" dirty="0"/>
              <a:t>зарегистрированных на территории Удмуртской Республики в 2017 </a:t>
            </a:r>
            <a:r>
              <a:rPr lang="ru-RU" sz="1100" dirty="0" smtClean="0"/>
              <a:t>году</a:t>
            </a:r>
          </a:p>
        </p:txBody>
      </p:sp>
      <p:pic>
        <p:nvPicPr>
          <p:cNvPr id="65" name="Рисунок 6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46" t="780" r="35104"/>
          <a:stretch/>
        </p:blipFill>
        <p:spPr>
          <a:xfrm>
            <a:off x="3060000" y="1340768"/>
            <a:ext cx="3059998" cy="4334394"/>
          </a:xfrm>
          <a:prstGeom prst="rect">
            <a:avLst/>
          </a:prstGeom>
        </p:spPr>
      </p:pic>
      <p:pic>
        <p:nvPicPr>
          <p:cNvPr id="66" name="Рисунок 6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27" t="1396" r="35221"/>
          <a:stretch/>
        </p:blipFill>
        <p:spPr>
          <a:xfrm>
            <a:off x="6107422" y="1340768"/>
            <a:ext cx="3042000" cy="4320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4161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109162"/>
              </p:ext>
            </p:extLst>
          </p:nvPr>
        </p:nvGraphicFramePr>
        <p:xfrm>
          <a:off x="-36513" y="624914"/>
          <a:ext cx="9180512" cy="6217606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1065871"/>
                <a:gridCol w="878345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8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Угрозы  возникновения ЧС 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объектах </a:t>
                      </a:r>
                      <a:r>
                        <a:rPr lang="ru-RU" sz="1800" dirty="0" smtClean="0"/>
                        <a:t>газоснабжения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ЖКХ Удмуртской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19,0%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19,0%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0,2125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0,1601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100%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0,1917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0,1529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  <a:endParaRPr lang="ru-RU" sz="11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83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897198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84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0641247"/>
              </p:ext>
            </p:extLst>
          </p:nvPr>
        </p:nvGraphicFramePr>
        <p:xfrm>
          <a:off x="0" y="620713"/>
          <a:ext cx="9128125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8029582"/>
              </p:ext>
            </p:extLst>
          </p:nvPr>
        </p:nvGraphicFramePr>
        <p:xfrm>
          <a:off x="0" y="620713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79345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85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839788"/>
            <a:ext cx="85360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угроз возникновения ЧС на объектах газоснабжения ЖКХ Удмуртской Республики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4612500"/>
              </p:ext>
            </p:extLst>
          </p:nvPr>
        </p:nvGraphicFramePr>
        <p:xfrm>
          <a:off x="0" y="1484784"/>
          <a:ext cx="9144000" cy="5373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60093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86</a:t>
            </a:fld>
            <a:endParaRPr lang="ru-RU" sz="1400" dirty="0" smtClean="0"/>
          </a:p>
        </p:txBody>
      </p:sp>
      <p:pic>
        <p:nvPicPr>
          <p:cNvPr id="24" name="Рисунок 2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82" r="35000" b="1259"/>
          <a:stretch/>
        </p:blipFill>
        <p:spPr>
          <a:xfrm>
            <a:off x="2333" y="1398094"/>
            <a:ext cx="3060000" cy="4191146"/>
          </a:xfrm>
          <a:prstGeom prst="rect">
            <a:avLst/>
          </a:prstGeom>
        </p:spPr>
      </p:pic>
      <p:sp>
        <p:nvSpPr>
          <p:cNvPr id="29" name="Rectangle 51"/>
          <p:cNvSpPr>
            <a:spLocks noChangeAspect="1" noChangeArrowheads="1"/>
          </p:cNvSpPr>
          <p:nvPr/>
        </p:nvSpPr>
        <p:spPr bwMode="auto">
          <a:xfrm>
            <a:off x="1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0" name="Text Box 47"/>
          <p:cNvSpPr txBox="1">
            <a:spLocks noChangeArrowheads="1"/>
          </p:cNvSpPr>
          <p:nvPr/>
        </p:nvSpPr>
        <p:spPr bwMode="auto">
          <a:xfrm>
            <a:off x="1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>
                <a:latin typeface="+mn-lt"/>
              </a:rPr>
              <a:t>Условные обозначения</a:t>
            </a:r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2699792" y="6490870"/>
            <a:ext cx="285750" cy="249238"/>
          </a:xfrm>
          <a:prstGeom prst="rect">
            <a:avLst/>
          </a:prstGeom>
          <a:solidFill>
            <a:srgbClr val="C09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5" name="Прямоугольник 34"/>
          <p:cNvSpPr/>
          <p:nvPr/>
        </p:nvSpPr>
        <p:spPr bwMode="auto">
          <a:xfrm>
            <a:off x="5292080" y="6120983"/>
            <a:ext cx="285750" cy="249238"/>
          </a:xfrm>
          <a:prstGeom prst="rect">
            <a:avLst/>
          </a:prstGeom>
          <a:solidFill>
            <a:srgbClr val="967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5292080" y="6482933"/>
            <a:ext cx="285750" cy="249238"/>
          </a:xfrm>
          <a:prstGeom prst="rect">
            <a:avLst/>
          </a:prstGeom>
          <a:solidFill>
            <a:srgbClr val="684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7514654" y="6314082"/>
            <a:ext cx="285750" cy="249238"/>
          </a:xfrm>
          <a:prstGeom prst="rect">
            <a:avLst/>
          </a:prstGeom>
          <a:solidFill>
            <a:srgbClr val="463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Прямоугольник 38"/>
          <p:cNvSpPr/>
          <p:nvPr/>
        </p:nvSpPr>
        <p:spPr bwMode="auto">
          <a:xfrm>
            <a:off x="179512" y="6492130"/>
            <a:ext cx="285750" cy="249238"/>
          </a:xfrm>
          <a:prstGeom prst="rect">
            <a:avLst/>
          </a:prstGeom>
          <a:solidFill>
            <a:srgbClr val="FFDB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179512" y="6130180"/>
            <a:ext cx="285750" cy="24923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2699792" y="6128920"/>
            <a:ext cx="285750" cy="249238"/>
          </a:xfrm>
          <a:prstGeom prst="rect">
            <a:avLst/>
          </a:prstGeom>
          <a:solidFill>
            <a:srgbClr val="E6A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TextBox 25"/>
          <p:cNvSpPr txBox="1">
            <a:spLocks noChangeArrowheads="1"/>
          </p:cNvSpPr>
          <p:nvPr/>
        </p:nvSpPr>
        <p:spPr bwMode="auto">
          <a:xfrm>
            <a:off x="482724" y="614288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случаев</a:t>
            </a:r>
          </a:p>
        </p:txBody>
      </p:sp>
      <p:sp>
        <p:nvSpPr>
          <p:cNvPr id="51" name="TextBox 25"/>
          <p:cNvSpPr txBox="1">
            <a:spLocks noChangeArrowheads="1"/>
          </p:cNvSpPr>
          <p:nvPr/>
        </p:nvSpPr>
        <p:spPr bwMode="auto">
          <a:xfrm>
            <a:off x="482724" y="647149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 случай</a:t>
            </a:r>
          </a:p>
        </p:txBody>
      </p:sp>
      <p:sp>
        <p:nvSpPr>
          <p:cNvPr id="52" name="TextBox 25"/>
          <p:cNvSpPr txBox="1">
            <a:spLocks noChangeArrowheads="1"/>
          </p:cNvSpPr>
          <p:nvPr/>
        </p:nvSpPr>
        <p:spPr bwMode="auto">
          <a:xfrm>
            <a:off x="3017292" y="611463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- 2-3 случая</a:t>
            </a:r>
          </a:p>
        </p:txBody>
      </p:sp>
      <p:sp>
        <p:nvSpPr>
          <p:cNvPr id="53" name="TextBox 52"/>
          <p:cNvSpPr txBox="1">
            <a:spLocks noChangeArrowheads="1"/>
          </p:cNvSpPr>
          <p:nvPr/>
        </p:nvSpPr>
        <p:spPr bwMode="auto">
          <a:xfrm>
            <a:off x="3017292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- 4-5 случаев</a:t>
            </a:r>
          </a:p>
        </p:txBody>
      </p:sp>
      <p:sp>
        <p:nvSpPr>
          <p:cNvPr id="56" name="TextBox 55"/>
          <p:cNvSpPr txBox="1">
            <a:spLocks noChangeArrowheads="1"/>
          </p:cNvSpPr>
          <p:nvPr/>
        </p:nvSpPr>
        <p:spPr bwMode="auto">
          <a:xfrm>
            <a:off x="5600055" y="610828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- 6-10 случаев</a:t>
            </a:r>
          </a:p>
        </p:txBody>
      </p:sp>
      <p:sp>
        <p:nvSpPr>
          <p:cNvPr id="57" name="TextBox 56"/>
          <p:cNvSpPr txBox="1">
            <a:spLocks noChangeArrowheads="1"/>
          </p:cNvSpPr>
          <p:nvPr/>
        </p:nvSpPr>
        <p:spPr bwMode="auto">
          <a:xfrm>
            <a:off x="5600055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- 11-15 случаев</a:t>
            </a: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7822629" y="630932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≥16 случаев</a:t>
            </a:r>
          </a:p>
        </p:txBody>
      </p:sp>
      <p:sp>
        <p:nvSpPr>
          <p:cNvPr id="59" name="TextBox 1"/>
          <p:cNvSpPr txBox="1">
            <a:spLocks noChangeArrowheads="1"/>
          </p:cNvSpPr>
          <p:nvPr/>
        </p:nvSpPr>
        <p:spPr bwMode="auto">
          <a:xfrm>
            <a:off x="0" y="623889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теплоснабжения ЖКХ Удмуртской Республики на 2017 год</a:t>
            </a:r>
          </a:p>
        </p:txBody>
      </p:sp>
      <p:sp>
        <p:nvSpPr>
          <p:cNvPr id="60" name="TextBox 1"/>
          <p:cNvSpPr txBox="1">
            <a:spLocks noChangeArrowheads="1"/>
          </p:cNvSpPr>
          <p:nvPr/>
        </p:nvSpPr>
        <p:spPr bwMode="auto">
          <a:xfrm>
            <a:off x="6084001" y="62865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теплоснабжения </a:t>
            </a:r>
            <a:r>
              <a:rPr lang="ru-RU" sz="1100" dirty="0"/>
              <a:t>ЖКХ </a:t>
            </a:r>
            <a:r>
              <a:rPr lang="ru-RU" sz="1100" dirty="0" smtClean="0"/>
              <a:t>Удмуртской Республики на 2018 год</a:t>
            </a:r>
          </a:p>
        </p:txBody>
      </p:sp>
      <p:sp>
        <p:nvSpPr>
          <p:cNvPr id="61" name="TextBox 1"/>
          <p:cNvSpPr txBox="1">
            <a:spLocks noChangeArrowheads="1"/>
          </p:cNvSpPr>
          <p:nvPr/>
        </p:nvSpPr>
        <p:spPr bwMode="auto">
          <a:xfrm>
            <a:off x="3042001" y="62865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объектах теплоснабжения ЖКХ </a:t>
            </a:r>
            <a:r>
              <a:rPr lang="ru-RU" sz="1100" dirty="0"/>
              <a:t>зарегистрированных на территории Удмуртской Республики в 2017 </a:t>
            </a:r>
            <a:r>
              <a:rPr lang="ru-RU" sz="1100" dirty="0" smtClean="0"/>
              <a:t>году</a:t>
            </a:r>
          </a:p>
        </p:txBody>
      </p:sp>
      <p:pic>
        <p:nvPicPr>
          <p:cNvPr id="62" name="Рисунок 6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46" t="1612" r="34999"/>
          <a:stretch/>
        </p:blipFill>
        <p:spPr>
          <a:xfrm>
            <a:off x="3032895" y="1389710"/>
            <a:ext cx="3062333" cy="4199530"/>
          </a:xfrm>
          <a:prstGeom prst="rect">
            <a:avLst/>
          </a:prstGeom>
        </p:spPr>
      </p:pic>
      <p:pic>
        <p:nvPicPr>
          <p:cNvPr id="63" name="Рисунок 6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15" t="1396" r="35310"/>
          <a:stretch/>
        </p:blipFill>
        <p:spPr>
          <a:xfrm>
            <a:off x="6084001" y="1389710"/>
            <a:ext cx="3060000" cy="4191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2736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391451"/>
              </p:ext>
            </p:extLst>
          </p:nvPr>
        </p:nvGraphicFramePr>
        <p:xfrm>
          <a:off x="-36513" y="624914"/>
          <a:ext cx="9180512" cy="6217606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994433"/>
                <a:gridCol w="949783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8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Угрозы  возникновения ЧС 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объектах </a:t>
                      </a:r>
                      <a:r>
                        <a:rPr lang="ru-RU" sz="1800" dirty="0" smtClean="0"/>
                        <a:t>теплоснабжения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ЖКХ Удмуртской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0,3293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0,3293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0,2681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0,1637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0,2186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57,1%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0,1728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4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0,8363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87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335598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88</a:t>
            </a:fld>
            <a:endParaRPr lang="ru-RU" sz="1400" dirty="0" smtClean="0"/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8094415"/>
              </p:ext>
            </p:extLst>
          </p:nvPr>
        </p:nvGraphicFramePr>
        <p:xfrm>
          <a:off x="0" y="620713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180207"/>
              </p:ext>
            </p:extLst>
          </p:nvPr>
        </p:nvGraphicFramePr>
        <p:xfrm>
          <a:off x="0" y="620713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75719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89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839788"/>
            <a:ext cx="853601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угроз возникновения ЧС на объектах теплоснабжения ЖКХ Удмуртской Республики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1881847"/>
              </p:ext>
            </p:extLst>
          </p:nvPr>
        </p:nvGraphicFramePr>
        <p:xfrm>
          <a:off x="5541" y="1402433"/>
          <a:ext cx="9138459" cy="54555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15668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2018 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1E2DA3DD-AFF1-4DF8-927D-CB205A67EB7B}" type="slidenum">
              <a:rPr lang="ru-RU" sz="1400" smtClean="0"/>
              <a:pPr eaLnBrk="1" hangingPunct="1">
                <a:defRPr/>
              </a:pPr>
              <a:t>9</a:t>
            </a:fld>
            <a:endParaRPr lang="ru-RU" sz="1400" dirty="0" smtClean="0"/>
          </a:p>
        </p:txBody>
      </p:sp>
      <p:grpSp>
        <p:nvGrpSpPr>
          <p:cNvPr id="3" name="Группа 2"/>
          <p:cNvGrpSpPr/>
          <p:nvPr/>
        </p:nvGrpSpPr>
        <p:grpSpPr>
          <a:xfrm>
            <a:off x="1" y="5911303"/>
            <a:ext cx="9150978" cy="946697"/>
            <a:chOff x="1" y="5911303"/>
            <a:chExt cx="9150978" cy="946697"/>
          </a:xfrm>
        </p:grpSpPr>
        <p:sp>
          <p:nvSpPr>
            <p:cNvPr id="7" name="Text Box 47"/>
            <p:cNvSpPr txBox="1">
              <a:spLocks noChangeArrowheads="1"/>
            </p:cNvSpPr>
            <p:nvPr/>
          </p:nvSpPr>
          <p:spPr bwMode="auto">
            <a:xfrm>
              <a:off x="1" y="5911303"/>
              <a:ext cx="9150978" cy="265112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413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defRPr/>
              </a:pPr>
              <a:r>
                <a:rPr lang="ru-RU" sz="1000" dirty="0" smtClean="0">
                  <a:latin typeface="+mn-lt"/>
                </a:rPr>
                <a:t>Условные обозначения</a:t>
              </a:r>
            </a:p>
          </p:txBody>
        </p:sp>
        <p:sp>
          <p:nvSpPr>
            <p:cNvPr id="8" name="Rectangle 51"/>
            <p:cNvSpPr>
              <a:spLocks noChangeAspect="1" noChangeArrowheads="1"/>
            </p:cNvSpPr>
            <p:nvPr/>
          </p:nvSpPr>
          <p:spPr bwMode="auto">
            <a:xfrm>
              <a:off x="1" y="6149975"/>
              <a:ext cx="9150978" cy="7080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</a:t>
              </a:r>
            </a:p>
            <a:p>
              <a:pPr defTabSz="1268413">
                <a:defRPr/>
              </a:pPr>
              <a:r>
                <a:rPr lang="ru-RU" sz="1000" dirty="0">
                  <a:latin typeface="+mn-lt"/>
                </a:rPr>
                <a:t>     </a:t>
              </a:r>
            </a:p>
          </p:txBody>
        </p:sp>
        <p:sp>
          <p:nvSpPr>
            <p:cNvPr id="9" name="Прямоугольник 8"/>
            <p:cNvSpPr/>
            <p:nvPr/>
          </p:nvSpPr>
          <p:spPr bwMode="auto">
            <a:xfrm>
              <a:off x="2483768" y="6612979"/>
              <a:ext cx="215900" cy="215900"/>
            </a:xfrm>
            <a:prstGeom prst="rect">
              <a:avLst/>
            </a:prstGeom>
            <a:solidFill>
              <a:srgbClr val="9AD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0" name="Прямоугольник 9"/>
            <p:cNvSpPr/>
            <p:nvPr/>
          </p:nvSpPr>
          <p:spPr bwMode="auto">
            <a:xfrm>
              <a:off x="5076056" y="6181179"/>
              <a:ext cx="215900" cy="215900"/>
            </a:xfrm>
            <a:prstGeom prst="rect">
              <a:avLst/>
            </a:prstGeom>
            <a:solidFill>
              <a:srgbClr val="80C0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5076056" y="6397079"/>
              <a:ext cx="215900" cy="215900"/>
            </a:xfrm>
            <a:prstGeom prst="rect">
              <a:avLst/>
            </a:prstGeom>
            <a:solidFill>
              <a:srgbClr val="75A014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5076056" y="6612979"/>
              <a:ext cx="215900" cy="215900"/>
            </a:xfrm>
            <a:prstGeom prst="rect">
              <a:avLst/>
            </a:prstGeom>
            <a:solidFill>
              <a:srgbClr val="527B0F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7596336" y="6165850"/>
              <a:ext cx="215900" cy="215900"/>
            </a:xfrm>
            <a:prstGeom prst="rect">
              <a:avLst/>
            </a:prstGeom>
            <a:solidFill>
              <a:srgbClr val="42640C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4" name="Прямоугольник 13"/>
            <p:cNvSpPr/>
            <p:nvPr/>
          </p:nvSpPr>
          <p:spPr bwMode="auto">
            <a:xfrm>
              <a:off x="7596336" y="6381750"/>
              <a:ext cx="215900" cy="215900"/>
            </a:xfrm>
            <a:prstGeom prst="rect">
              <a:avLst/>
            </a:prstGeom>
            <a:solidFill>
              <a:srgbClr val="2D440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5" name="Прямоугольник 14"/>
            <p:cNvSpPr/>
            <p:nvPr/>
          </p:nvSpPr>
          <p:spPr bwMode="auto">
            <a:xfrm>
              <a:off x="7596336" y="6597650"/>
              <a:ext cx="215900" cy="215900"/>
            </a:xfrm>
            <a:prstGeom prst="rect">
              <a:avLst/>
            </a:prstGeom>
            <a:solidFill>
              <a:srgbClr val="121B03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6" name="Прямоугольник 15"/>
            <p:cNvSpPr/>
            <p:nvPr/>
          </p:nvSpPr>
          <p:spPr bwMode="auto">
            <a:xfrm>
              <a:off x="107504" y="6395492"/>
              <a:ext cx="215900" cy="215900"/>
            </a:xfrm>
            <a:prstGeom prst="rect">
              <a:avLst/>
            </a:prstGeom>
            <a:solidFill>
              <a:srgbClr val="ADEA00">
                <a:alpha val="2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107504" y="6611392"/>
              <a:ext cx="215900" cy="215900"/>
            </a:xfrm>
            <a:prstGeom prst="rect">
              <a:avLst/>
            </a:prstGeom>
            <a:solidFill>
              <a:srgbClr val="ADEA00">
                <a:alpha val="5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8" name="Прямоугольник 17"/>
            <p:cNvSpPr/>
            <p:nvPr/>
          </p:nvSpPr>
          <p:spPr bwMode="auto">
            <a:xfrm>
              <a:off x="2483768" y="6179592"/>
              <a:ext cx="215900" cy="215900"/>
            </a:xfrm>
            <a:prstGeom prst="rect">
              <a:avLst/>
            </a:prstGeom>
            <a:solidFill>
              <a:srgbClr val="ADEA00">
                <a:alpha val="70000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19" name="Прямоугольник 18"/>
            <p:cNvSpPr/>
            <p:nvPr/>
          </p:nvSpPr>
          <p:spPr bwMode="auto">
            <a:xfrm>
              <a:off x="2483768" y="6395492"/>
              <a:ext cx="215900" cy="217487"/>
            </a:xfrm>
            <a:prstGeom prst="rect">
              <a:avLst/>
            </a:prstGeom>
            <a:solidFill>
              <a:srgbClr val="ADEA0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0" name="Прямоугольник 19"/>
            <p:cNvSpPr/>
            <p:nvPr/>
          </p:nvSpPr>
          <p:spPr bwMode="auto">
            <a:xfrm>
              <a:off x="107504" y="6179592"/>
              <a:ext cx="215900" cy="215900"/>
            </a:xfrm>
            <a:prstGeom prst="rect">
              <a:avLst/>
            </a:prstGeom>
            <a:solidFill>
              <a:srgbClr val="2B2BFF">
                <a:alpha val="5098"/>
              </a:srgb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 dirty="0"/>
            </a:p>
          </p:txBody>
        </p:sp>
        <p:sp>
          <p:nvSpPr>
            <p:cNvPr id="21" name="TextBox 27"/>
            <p:cNvSpPr txBox="1">
              <a:spLocks noChangeArrowheads="1"/>
            </p:cNvSpPr>
            <p:nvPr/>
          </p:nvSpPr>
          <p:spPr bwMode="auto">
            <a:xfrm>
              <a:off x="323404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- 0</a:t>
              </a:r>
            </a:p>
          </p:txBody>
        </p:sp>
        <p:sp>
          <p:nvSpPr>
            <p:cNvPr id="22" name="TextBox 21"/>
            <p:cNvSpPr txBox="1">
              <a:spLocks noChangeArrowheads="1"/>
            </p:cNvSpPr>
            <p:nvPr/>
          </p:nvSpPr>
          <p:spPr bwMode="auto">
            <a:xfrm>
              <a:off x="323404" y="6379617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 угроз ЧС</a:t>
              </a:r>
            </a:p>
          </p:txBody>
        </p:sp>
        <p:sp>
          <p:nvSpPr>
            <p:cNvPr id="23" name="TextBox 27"/>
            <p:cNvSpPr txBox="1">
              <a:spLocks noChangeArrowheads="1"/>
            </p:cNvSpPr>
            <p:nvPr/>
          </p:nvSpPr>
          <p:spPr bwMode="auto">
            <a:xfrm>
              <a:off x="323404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- 2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4" name="TextBox 27"/>
            <p:cNvSpPr txBox="1">
              <a:spLocks noChangeArrowheads="1"/>
            </p:cNvSpPr>
            <p:nvPr/>
          </p:nvSpPr>
          <p:spPr bwMode="auto">
            <a:xfrm>
              <a:off x="2699668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- 3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5" name="TextBox 27"/>
            <p:cNvSpPr txBox="1">
              <a:spLocks noChangeArrowheads="1"/>
            </p:cNvSpPr>
            <p:nvPr/>
          </p:nvSpPr>
          <p:spPr bwMode="auto">
            <a:xfrm>
              <a:off x="2699668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- 4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6" name="TextBox 27"/>
            <p:cNvSpPr txBox="1">
              <a:spLocks noChangeArrowheads="1"/>
            </p:cNvSpPr>
            <p:nvPr/>
          </p:nvSpPr>
          <p:spPr bwMode="auto">
            <a:xfrm>
              <a:off x="2699668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- 5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7" name="TextBox 27"/>
            <p:cNvSpPr txBox="1">
              <a:spLocks noChangeArrowheads="1"/>
            </p:cNvSpPr>
            <p:nvPr/>
          </p:nvSpPr>
          <p:spPr bwMode="auto">
            <a:xfrm>
              <a:off x="5291956" y="61653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- 6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8" name="TextBox 27"/>
            <p:cNvSpPr txBox="1">
              <a:spLocks noChangeArrowheads="1"/>
            </p:cNvSpPr>
            <p:nvPr/>
          </p:nvSpPr>
          <p:spPr bwMode="auto">
            <a:xfrm>
              <a:off x="5291956" y="63812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- 7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29" name="TextBox 27"/>
            <p:cNvSpPr txBox="1">
              <a:spLocks noChangeArrowheads="1"/>
            </p:cNvSpPr>
            <p:nvPr/>
          </p:nvSpPr>
          <p:spPr bwMode="auto">
            <a:xfrm>
              <a:off x="5291956" y="6597104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- 8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0" name="TextBox 27"/>
            <p:cNvSpPr txBox="1">
              <a:spLocks noChangeArrowheads="1"/>
            </p:cNvSpPr>
            <p:nvPr/>
          </p:nvSpPr>
          <p:spPr bwMode="auto">
            <a:xfrm>
              <a:off x="7812236" y="6149975"/>
              <a:ext cx="12239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- 9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1" name="TextBox 27"/>
            <p:cNvSpPr txBox="1">
              <a:spLocks noChangeArrowheads="1"/>
            </p:cNvSpPr>
            <p:nvPr/>
          </p:nvSpPr>
          <p:spPr bwMode="auto">
            <a:xfrm>
              <a:off x="7813823" y="6365875"/>
              <a:ext cx="1223963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  <p:sp>
          <p:nvSpPr>
            <p:cNvPr id="32" name="TextBox 27"/>
            <p:cNvSpPr txBox="1">
              <a:spLocks noChangeArrowheads="1"/>
            </p:cNvSpPr>
            <p:nvPr/>
          </p:nvSpPr>
          <p:spPr bwMode="auto">
            <a:xfrm>
              <a:off x="7812236" y="6581775"/>
              <a:ext cx="122396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ru-RU" sz="1000" dirty="0" smtClean="0">
                  <a:latin typeface="+mn-lt"/>
                </a:rPr>
                <a:t>- &gt;10 </a:t>
              </a:r>
              <a:r>
                <a:rPr lang="ru-RU" sz="1000" dirty="0">
                  <a:latin typeface="+mn-lt"/>
                </a:rPr>
                <a:t>угроз </a:t>
              </a:r>
              <a:r>
                <a:rPr lang="ru-RU" sz="1000" dirty="0" smtClean="0">
                  <a:latin typeface="+mn-lt"/>
                </a:rPr>
                <a:t>ЧС</a:t>
              </a:r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44" r="35833"/>
          <a:stretch/>
        </p:blipFill>
        <p:spPr>
          <a:xfrm>
            <a:off x="0" y="1395869"/>
            <a:ext cx="3060000" cy="4445337"/>
          </a:xfrm>
          <a:prstGeom prst="rect">
            <a:avLst/>
          </a:prstGeom>
        </p:spPr>
      </p:pic>
      <p:sp>
        <p:nvSpPr>
          <p:cNvPr id="39" name="TextBox 1"/>
          <p:cNvSpPr txBox="1">
            <a:spLocks noChangeArrowheads="1"/>
          </p:cNvSpPr>
          <p:nvPr/>
        </p:nvSpPr>
        <p:spPr bwMode="auto">
          <a:xfrm>
            <a:off x="0" y="62335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Прогнозное </a:t>
            </a:r>
            <a:r>
              <a:rPr lang="ru-RU" sz="1100" dirty="0"/>
              <a:t>количество угроз ЧС </a:t>
            </a:r>
            <a:r>
              <a:rPr lang="ru-RU" sz="1100" dirty="0" smtClean="0"/>
              <a:t>природного характера на 2017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0" name="TextBox 1"/>
          <p:cNvSpPr txBox="1">
            <a:spLocks noChangeArrowheads="1"/>
          </p:cNvSpPr>
          <p:nvPr/>
        </p:nvSpPr>
        <p:spPr bwMode="auto">
          <a:xfrm>
            <a:off x="3060000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ЧС природного характера в </a:t>
            </a:r>
            <a:r>
              <a:rPr lang="ru-RU" sz="1100" dirty="0" smtClean="0"/>
              <a:t>2017 году </a:t>
            </a:r>
            <a:r>
              <a:rPr lang="ru-RU" sz="1100" dirty="0"/>
              <a:t>на территории Удмуртской Республики</a:t>
            </a:r>
          </a:p>
        </p:txBody>
      </p:sp>
      <p:sp>
        <p:nvSpPr>
          <p:cNvPr id="41" name="TextBox 1"/>
          <p:cNvSpPr txBox="1">
            <a:spLocks noChangeArrowheads="1"/>
          </p:cNvSpPr>
          <p:nvPr/>
        </p:nvSpPr>
        <p:spPr bwMode="auto">
          <a:xfrm>
            <a:off x="6084000" y="6175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Прогнозное количество угроз ЧС природного характера </a:t>
            </a:r>
            <a:r>
              <a:rPr lang="ru-RU" sz="1100" dirty="0" smtClean="0"/>
              <a:t>на 2018 год </a:t>
            </a:r>
            <a:r>
              <a:rPr lang="ru-RU" sz="1100" dirty="0"/>
              <a:t>на территории Удмуртской Республики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9" r="34886"/>
          <a:stretch/>
        </p:blipFill>
        <p:spPr>
          <a:xfrm>
            <a:off x="3060001" y="1395713"/>
            <a:ext cx="3059999" cy="444549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89" r="35293"/>
          <a:stretch/>
        </p:blipFill>
        <p:spPr>
          <a:xfrm>
            <a:off x="6120001" y="1395868"/>
            <a:ext cx="3024000" cy="444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2897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90</a:t>
            </a:fld>
            <a:endParaRPr lang="ru-RU" sz="1400" dirty="0" smtClean="0"/>
          </a:p>
        </p:txBody>
      </p:sp>
      <p:pic>
        <p:nvPicPr>
          <p:cNvPr id="24" name="Рисунок 2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55" r="34908" b="1259"/>
          <a:stretch/>
        </p:blipFill>
        <p:spPr>
          <a:xfrm>
            <a:off x="1" y="1398094"/>
            <a:ext cx="3017292" cy="4263154"/>
          </a:xfrm>
          <a:prstGeom prst="rect">
            <a:avLst/>
          </a:prstGeom>
        </p:spPr>
      </p:pic>
      <p:sp>
        <p:nvSpPr>
          <p:cNvPr id="29" name="Rectangle 51"/>
          <p:cNvSpPr>
            <a:spLocks noChangeAspect="1" noChangeArrowheads="1"/>
          </p:cNvSpPr>
          <p:nvPr/>
        </p:nvSpPr>
        <p:spPr bwMode="auto">
          <a:xfrm>
            <a:off x="1" y="6021288"/>
            <a:ext cx="9144000" cy="836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487" tIns="63746" rIns="127487" bIns="63746" anchor="ctr"/>
          <a:lstStyle/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</a:t>
            </a:r>
          </a:p>
          <a:p>
            <a:pPr defTabSz="1268413">
              <a:defRPr/>
            </a:pPr>
            <a:r>
              <a:rPr lang="ru-RU" sz="1100" dirty="0">
                <a:latin typeface="+mn-lt"/>
                <a:cs typeface="Arial" pitchFamily="34" charset="0"/>
              </a:rPr>
              <a:t>     </a:t>
            </a:r>
          </a:p>
        </p:txBody>
      </p:sp>
      <p:sp>
        <p:nvSpPr>
          <p:cNvPr id="30" name="Text Box 47"/>
          <p:cNvSpPr txBox="1">
            <a:spLocks noChangeArrowheads="1"/>
          </p:cNvSpPr>
          <p:nvPr/>
        </p:nvSpPr>
        <p:spPr bwMode="auto">
          <a:xfrm>
            <a:off x="1" y="5748770"/>
            <a:ext cx="9144000" cy="27251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02156" tIns="51121" rIns="102156" bIns="51121">
            <a:spAutoFit/>
          </a:bodyPr>
          <a:lstStyle>
            <a:lvl1pPr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413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4135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>
                <a:latin typeface="+mn-lt"/>
              </a:rPr>
              <a:t>Условные обозначения</a:t>
            </a:r>
          </a:p>
        </p:txBody>
      </p:sp>
      <p:sp>
        <p:nvSpPr>
          <p:cNvPr id="31" name="Прямоугольник 30"/>
          <p:cNvSpPr/>
          <p:nvPr/>
        </p:nvSpPr>
        <p:spPr bwMode="auto">
          <a:xfrm>
            <a:off x="2699792" y="6490870"/>
            <a:ext cx="285750" cy="249238"/>
          </a:xfrm>
          <a:prstGeom prst="rect">
            <a:avLst/>
          </a:prstGeom>
          <a:solidFill>
            <a:srgbClr val="C09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5" name="Прямоугольник 34"/>
          <p:cNvSpPr/>
          <p:nvPr/>
        </p:nvSpPr>
        <p:spPr bwMode="auto">
          <a:xfrm>
            <a:off x="5292080" y="6120983"/>
            <a:ext cx="285750" cy="249238"/>
          </a:xfrm>
          <a:prstGeom prst="rect">
            <a:avLst/>
          </a:prstGeom>
          <a:solidFill>
            <a:srgbClr val="9672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6" name="Прямоугольник 35"/>
          <p:cNvSpPr/>
          <p:nvPr/>
        </p:nvSpPr>
        <p:spPr bwMode="auto">
          <a:xfrm>
            <a:off x="5292080" y="6482933"/>
            <a:ext cx="285750" cy="249238"/>
          </a:xfrm>
          <a:prstGeom prst="rect">
            <a:avLst/>
          </a:prstGeom>
          <a:solidFill>
            <a:srgbClr val="684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7514654" y="6314082"/>
            <a:ext cx="285750" cy="249238"/>
          </a:xfrm>
          <a:prstGeom prst="rect">
            <a:avLst/>
          </a:prstGeom>
          <a:solidFill>
            <a:srgbClr val="4635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39" name="Прямоугольник 38"/>
          <p:cNvSpPr/>
          <p:nvPr/>
        </p:nvSpPr>
        <p:spPr bwMode="auto">
          <a:xfrm>
            <a:off x="179512" y="6492130"/>
            <a:ext cx="285750" cy="249238"/>
          </a:xfrm>
          <a:prstGeom prst="rect">
            <a:avLst/>
          </a:prstGeom>
          <a:solidFill>
            <a:srgbClr val="FFDB69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0" name="Прямоугольник 39"/>
          <p:cNvSpPr/>
          <p:nvPr/>
        </p:nvSpPr>
        <p:spPr bwMode="auto">
          <a:xfrm>
            <a:off x="179512" y="6130180"/>
            <a:ext cx="285750" cy="249238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2699792" y="6128920"/>
            <a:ext cx="285750" cy="249238"/>
          </a:xfrm>
          <a:prstGeom prst="rect">
            <a:avLst/>
          </a:prstGeom>
          <a:solidFill>
            <a:srgbClr val="E6AF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100"/>
          </a:p>
        </p:txBody>
      </p:sp>
      <p:sp>
        <p:nvSpPr>
          <p:cNvPr id="50" name="TextBox 25"/>
          <p:cNvSpPr txBox="1">
            <a:spLocks noChangeArrowheads="1"/>
          </p:cNvSpPr>
          <p:nvPr/>
        </p:nvSpPr>
        <p:spPr bwMode="auto">
          <a:xfrm>
            <a:off x="482724" y="614288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- 0 случаев</a:t>
            </a:r>
          </a:p>
        </p:txBody>
      </p:sp>
      <p:sp>
        <p:nvSpPr>
          <p:cNvPr id="51" name="TextBox 25"/>
          <p:cNvSpPr txBox="1">
            <a:spLocks noChangeArrowheads="1"/>
          </p:cNvSpPr>
          <p:nvPr/>
        </p:nvSpPr>
        <p:spPr bwMode="auto">
          <a:xfrm>
            <a:off x="482724" y="647149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 случай</a:t>
            </a:r>
          </a:p>
        </p:txBody>
      </p:sp>
      <p:sp>
        <p:nvSpPr>
          <p:cNvPr id="52" name="TextBox 25"/>
          <p:cNvSpPr txBox="1">
            <a:spLocks noChangeArrowheads="1"/>
          </p:cNvSpPr>
          <p:nvPr/>
        </p:nvSpPr>
        <p:spPr bwMode="auto">
          <a:xfrm>
            <a:off x="3017292" y="611463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- 2-3 случая</a:t>
            </a:r>
          </a:p>
        </p:txBody>
      </p:sp>
      <p:sp>
        <p:nvSpPr>
          <p:cNvPr id="56" name="TextBox 55"/>
          <p:cNvSpPr txBox="1">
            <a:spLocks noChangeArrowheads="1"/>
          </p:cNvSpPr>
          <p:nvPr/>
        </p:nvSpPr>
        <p:spPr bwMode="auto">
          <a:xfrm>
            <a:off x="3017292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- 4-5 случаев</a:t>
            </a:r>
          </a:p>
        </p:txBody>
      </p:sp>
      <p:sp>
        <p:nvSpPr>
          <p:cNvPr id="57" name="TextBox 56"/>
          <p:cNvSpPr txBox="1">
            <a:spLocks noChangeArrowheads="1"/>
          </p:cNvSpPr>
          <p:nvPr/>
        </p:nvSpPr>
        <p:spPr bwMode="auto">
          <a:xfrm>
            <a:off x="5600055" y="6108283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- 6-10 случаев</a:t>
            </a: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5600055" y="6479758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- 11-15 случаев</a:t>
            </a:r>
          </a:p>
        </p:txBody>
      </p:sp>
      <p:sp>
        <p:nvSpPr>
          <p:cNvPr id="59" name="TextBox 58"/>
          <p:cNvSpPr txBox="1">
            <a:spLocks noChangeArrowheads="1"/>
          </p:cNvSpPr>
          <p:nvPr/>
        </p:nvSpPr>
        <p:spPr bwMode="auto">
          <a:xfrm>
            <a:off x="7822629" y="6309320"/>
            <a:ext cx="1285875" cy="26161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ru-RU" sz="1100" dirty="0" smtClean="0">
                <a:latin typeface="+mn-lt"/>
              </a:rPr>
              <a:t>- ≥16 случаев</a:t>
            </a:r>
          </a:p>
        </p:txBody>
      </p:sp>
      <p:sp>
        <p:nvSpPr>
          <p:cNvPr id="60" name="TextBox 1"/>
          <p:cNvSpPr txBox="1">
            <a:spLocks noChangeArrowheads="1"/>
          </p:cNvSpPr>
          <p:nvPr/>
        </p:nvSpPr>
        <p:spPr bwMode="auto">
          <a:xfrm>
            <a:off x="0" y="623889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электроснабжения ЖКХ Удмуртской Республики на 2017 год</a:t>
            </a:r>
          </a:p>
        </p:txBody>
      </p:sp>
      <p:sp>
        <p:nvSpPr>
          <p:cNvPr id="61" name="TextBox 1"/>
          <p:cNvSpPr txBox="1">
            <a:spLocks noChangeArrowheads="1"/>
          </p:cNvSpPr>
          <p:nvPr/>
        </p:nvSpPr>
        <p:spPr bwMode="auto">
          <a:xfrm>
            <a:off x="6084001" y="62865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 smtClean="0"/>
              <a:t>Прогноз количества  угроз возникновения ЧС на объектах </a:t>
            </a:r>
            <a:r>
              <a:rPr lang="ru-RU" sz="1100" dirty="0"/>
              <a:t>электроснабжения ЖКХ </a:t>
            </a:r>
            <a:r>
              <a:rPr lang="ru-RU" sz="1100" dirty="0" smtClean="0"/>
              <a:t>Удмуртской Республики на 2018 год</a:t>
            </a:r>
          </a:p>
        </p:txBody>
      </p:sp>
      <p:sp>
        <p:nvSpPr>
          <p:cNvPr id="62" name="TextBox 1"/>
          <p:cNvSpPr txBox="1">
            <a:spLocks noChangeArrowheads="1"/>
          </p:cNvSpPr>
          <p:nvPr/>
        </p:nvSpPr>
        <p:spPr bwMode="auto">
          <a:xfrm>
            <a:off x="3042001" y="628653"/>
            <a:ext cx="3060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100" dirty="0"/>
              <a:t>Количество угроз возникновения ЧС </a:t>
            </a:r>
            <a:r>
              <a:rPr lang="ru-RU" sz="1100" dirty="0" smtClean="0"/>
              <a:t>на объектах </a:t>
            </a:r>
            <a:r>
              <a:rPr lang="ru-RU" sz="1100" dirty="0"/>
              <a:t>электроснабжения </a:t>
            </a:r>
            <a:r>
              <a:rPr lang="ru-RU" sz="1100" dirty="0" smtClean="0"/>
              <a:t>ЖКХ </a:t>
            </a:r>
            <a:r>
              <a:rPr lang="ru-RU" sz="1100" dirty="0"/>
              <a:t>зарегистрированных на территории Удмуртской Республики в 2017 </a:t>
            </a:r>
            <a:r>
              <a:rPr lang="ru-RU" sz="1100" dirty="0" smtClean="0"/>
              <a:t>году</a:t>
            </a:r>
          </a:p>
        </p:txBody>
      </p:sp>
      <p:pic>
        <p:nvPicPr>
          <p:cNvPr id="63" name="Рисунок 6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667" t="1612" r="35104"/>
          <a:stretch/>
        </p:blipFill>
        <p:spPr>
          <a:xfrm>
            <a:off x="3055415" y="1393530"/>
            <a:ext cx="3017293" cy="4263154"/>
          </a:xfrm>
          <a:prstGeom prst="rect">
            <a:avLst/>
          </a:prstGeom>
        </p:spPr>
      </p:pic>
      <p:pic>
        <p:nvPicPr>
          <p:cNvPr id="64" name="Рисунок 6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16" t="1755" r="35398"/>
          <a:stretch/>
        </p:blipFill>
        <p:spPr>
          <a:xfrm>
            <a:off x="6126709" y="1393530"/>
            <a:ext cx="3017291" cy="4263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641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 txBox="1">
            <a:spLocks noChangeArrowheads="1"/>
          </p:cNvSpPr>
          <p:nvPr/>
        </p:nvSpPr>
        <p:spPr bwMode="auto">
          <a:xfrm>
            <a:off x="-17463" y="7938"/>
            <a:ext cx="9161463" cy="620712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0683077"/>
              </p:ext>
            </p:extLst>
          </p:nvPr>
        </p:nvGraphicFramePr>
        <p:xfrm>
          <a:off x="-36513" y="624914"/>
          <a:ext cx="9180512" cy="6199625"/>
        </p:xfrm>
        <a:graphic>
          <a:graphicData uri="http://schemas.openxmlformats.org/drawingml/2006/table">
            <a:tbl>
              <a:tblPr/>
              <a:tblGrid>
                <a:gridCol w="1584176"/>
                <a:gridCol w="1368152"/>
                <a:gridCol w="1224137"/>
                <a:gridCol w="1152127"/>
                <a:gridCol w="1065871"/>
                <a:gridCol w="878345"/>
                <a:gridCol w="1907704"/>
              </a:tblGrid>
              <a:tr h="303114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800" b="0" i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Угрозы  возникновения ЧС 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на объектах </a:t>
                      </a:r>
                      <a:r>
                        <a:rPr lang="ru-RU" sz="1800" dirty="0" smtClean="0"/>
                        <a:t>электроснабжения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ЖКХ Удмуртской Республики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922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Муниципальное образование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just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  <a:endParaRPr lang="ru-RU" sz="800" b="0" i="0" u="none" strike="noStrike" dirty="0" smtClean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Зарегистрировано</a:t>
                      </a:r>
                    </a:p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2017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 </a:t>
                      </a:r>
                    </a:p>
                    <a:p>
                      <a:pPr algn="ctr" fontAlgn="ctr"/>
                      <a:r>
                        <a:rPr lang="ru-RU" sz="8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2018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8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Вероятность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6048" marR="6048" marT="6047" marB="0" anchor="ctr" anchorCtr="1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58187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Алнашский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0,1820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Балезинский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12,5%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0,2226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Вавожский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37,5%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0,1820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Воткинский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25,0%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0,2510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Глазовский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2,1%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0,3230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Граховский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Дебесский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0,2240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Завьяловский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0,2125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0,1249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Игринский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15,4%</a:t>
                      </a: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0,1755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Камбарский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0,2125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Каракулинский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Кезский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0,2125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Кизнерский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0,2707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28,6%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0,1820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Киясовский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0,2240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Красногорский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0,3595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0,2707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Малопургинский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0,1748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Можгинский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0,1748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Сарапульский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Селтинский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0,2975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18,2%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0,1697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Сюмсинский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0,1728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Увинский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0,1249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Шарканский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0,1697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Юкаменский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0,2613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Якшур-Бодьинский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0,3452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15,4%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0,1697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Ярский</a:t>
                      </a:r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район</a:t>
                      </a: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0,3293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0,3614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Ижевск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0,1954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Сарапул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4,7%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0,3230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038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Воткинск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0,8363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20,0%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489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Глазов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33,3%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0,3679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419">
                <a:tc>
                  <a:txBody>
                    <a:bodyPr/>
                    <a:lstStyle/>
                    <a:p>
                      <a:pPr algn="l" fontAlgn="b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Город Можга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08000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0,1637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ru-RU" sz="10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  <a:endParaRPr lang="ru-RU" sz="10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0,2681</a:t>
                      </a:r>
                      <a:endParaRPr lang="ru-RU" sz="10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884C201D-7A7D-44A5-9838-4DE8E61ABDC1}" type="slidenum">
              <a:rPr lang="ru-RU" sz="1400" smtClean="0"/>
              <a:pPr eaLnBrk="1" hangingPunct="1">
                <a:defRPr/>
              </a:pPr>
              <a:t>91</a:t>
            </a:fld>
            <a:endParaRPr lang="ru-RU" sz="1400" dirty="0" smtClean="0"/>
          </a:p>
        </p:txBody>
      </p:sp>
    </p:spTree>
    <p:extLst>
      <p:ext uri="{BB962C8B-B14F-4D97-AF65-F5344CB8AC3E}">
        <p14:creationId xmlns:p14="http://schemas.microsoft.com/office/powerpoint/2010/main" val="1936736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92</a:t>
            </a:fld>
            <a:endParaRPr lang="ru-RU" sz="1400" dirty="0" smtClean="0"/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5720804"/>
              </p:ext>
            </p:extLst>
          </p:nvPr>
        </p:nvGraphicFramePr>
        <p:xfrm>
          <a:off x="0" y="620713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7103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93</a:t>
            </a:fld>
            <a:endParaRPr lang="ru-RU" sz="1400" dirty="0" smtClean="0"/>
          </a:p>
        </p:txBody>
      </p:sp>
      <p:sp>
        <p:nvSpPr>
          <p:cNvPr id="49" name="TextBox 1"/>
          <p:cNvSpPr txBox="1">
            <a:spLocks noChangeArrowheads="1"/>
          </p:cNvSpPr>
          <p:nvPr/>
        </p:nvSpPr>
        <p:spPr bwMode="auto">
          <a:xfrm>
            <a:off x="357158" y="839788"/>
            <a:ext cx="853601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600" dirty="0" smtClean="0"/>
              <a:t>Количество  угроз возникновения ЧС на объектах электроснабжения ЖКХ Удмуртской Республики </a:t>
            </a:r>
          </a:p>
          <a:p>
            <a:pPr algn="ctr" eaLnBrk="1" hangingPunct="1"/>
            <a:endParaRPr lang="ru-RU" sz="1600" dirty="0" smtClean="0"/>
          </a:p>
          <a:p>
            <a:pPr algn="ctr" eaLnBrk="1" hangingPunct="1"/>
            <a:r>
              <a:rPr lang="ru-RU" sz="1600" dirty="0" smtClean="0"/>
              <a:t> </a:t>
            </a:r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1467547"/>
              </p:ext>
            </p:extLst>
          </p:nvPr>
        </p:nvGraphicFramePr>
        <p:xfrm>
          <a:off x="-28784" y="1484784"/>
          <a:ext cx="9172784" cy="53732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42749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5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45720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/>
              <a:t>Слайд № </a:t>
            </a:r>
            <a:fld id="{D79EE8AE-44B0-49FC-BB24-7DBB098BD56D}" type="slidenum">
              <a:rPr lang="ru-RU" sz="1400" smtClean="0"/>
              <a:pPr eaLnBrk="1" hangingPunct="1">
                <a:defRPr/>
              </a:pPr>
              <a:t>94</a:t>
            </a:fld>
            <a:endParaRPr lang="ru-RU" sz="1400" dirty="0" smtClean="0"/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5932098"/>
              </p:ext>
            </p:extLst>
          </p:nvPr>
        </p:nvGraphicFramePr>
        <p:xfrm>
          <a:off x="0" y="620712"/>
          <a:ext cx="9144000" cy="6237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42317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1" name="Rectangle 6"/>
          <p:cNvSpPr>
            <a:spLocks noChangeArrowheads="1"/>
          </p:cNvSpPr>
          <p:nvPr/>
        </p:nvSpPr>
        <p:spPr bwMode="auto">
          <a:xfrm>
            <a:off x="-10320" y="620983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ОРЗ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2017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-10320" y="5748769"/>
            <a:ext cx="9622880" cy="1109231"/>
            <a:chOff x="-10320" y="5748769"/>
            <a:chExt cx="9622880" cy="1109231"/>
          </a:xfrm>
        </p:grpSpPr>
        <p:sp>
          <p:nvSpPr>
            <p:cNvPr id="65543" name="Text Box 47"/>
            <p:cNvSpPr txBox="1">
              <a:spLocks noChangeArrowheads="1"/>
            </p:cNvSpPr>
            <p:nvPr/>
          </p:nvSpPr>
          <p:spPr bwMode="auto">
            <a:xfrm>
              <a:off x="-10320" y="5748769"/>
              <a:ext cx="9154319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  <p:sp>
          <p:nvSpPr>
            <p:cNvPr id="10" name="Rectangle 51"/>
            <p:cNvSpPr>
              <a:spLocks noChangeAspect="1" noChangeArrowheads="1"/>
            </p:cNvSpPr>
            <p:nvPr/>
          </p:nvSpPr>
          <p:spPr bwMode="auto">
            <a:xfrm>
              <a:off x="0" y="6021287"/>
              <a:ext cx="9144000" cy="8367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10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11" name="Прямоугольник 10"/>
            <p:cNvSpPr/>
            <p:nvPr/>
          </p:nvSpPr>
          <p:spPr bwMode="auto">
            <a:xfrm>
              <a:off x="4716016" y="6090493"/>
              <a:ext cx="285750" cy="293688"/>
            </a:xfrm>
            <a:prstGeom prst="rect">
              <a:avLst/>
            </a:prstGeom>
            <a:solidFill>
              <a:srgbClr val="FC211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2" name="Прямоугольник 11"/>
            <p:cNvSpPr/>
            <p:nvPr/>
          </p:nvSpPr>
          <p:spPr bwMode="auto">
            <a:xfrm>
              <a:off x="4716016" y="6447681"/>
              <a:ext cx="285750" cy="293687"/>
            </a:xfrm>
            <a:prstGeom prst="rect">
              <a:avLst/>
            </a:prstGeom>
            <a:solidFill>
              <a:srgbClr val="A00D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3" name="Прямоугольник 12"/>
            <p:cNvSpPr/>
            <p:nvPr/>
          </p:nvSpPr>
          <p:spPr bwMode="auto">
            <a:xfrm>
              <a:off x="7183685" y="6090493"/>
              <a:ext cx="285750" cy="293688"/>
            </a:xfrm>
            <a:prstGeom prst="rect">
              <a:avLst/>
            </a:prstGeom>
            <a:solidFill>
              <a:srgbClr val="6B09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14" name="Прямоугольник 13"/>
            <p:cNvSpPr/>
            <p:nvPr/>
          </p:nvSpPr>
          <p:spPr bwMode="auto">
            <a:xfrm>
              <a:off x="7183685" y="6447681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65549" name="TextBox 27"/>
            <p:cNvSpPr txBox="1">
              <a:spLocks noChangeArrowheads="1"/>
            </p:cNvSpPr>
            <p:nvPr/>
          </p:nvSpPr>
          <p:spPr bwMode="auto">
            <a:xfrm>
              <a:off x="5001783" y="6451116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10001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25000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5550" name="TextBox 27"/>
            <p:cNvSpPr txBox="1">
              <a:spLocks noChangeArrowheads="1"/>
            </p:cNvSpPr>
            <p:nvPr/>
          </p:nvSpPr>
          <p:spPr bwMode="auto">
            <a:xfrm>
              <a:off x="7469452" y="6451121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/>
                <a:t>- ≥ 50000 случаев</a:t>
              </a:r>
            </a:p>
          </p:txBody>
        </p:sp>
        <p:sp>
          <p:nvSpPr>
            <p:cNvPr id="17" name="Прямоугольник 16"/>
            <p:cNvSpPr/>
            <p:nvPr/>
          </p:nvSpPr>
          <p:spPr bwMode="auto">
            <a:xfrm>
              <a:off x="2339752" y="6450484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65552" name="TextBox 26"/>
            <p:cNvSpPr txBox="1">
              <a:spLocks noChangeArrowheads="1"/>
            </p:cNvSpPr>
            <p:nvPr/>
          </p:nvSpPr>
          <p:spPr bwMode="auto">
            <a:xfrm>
              <a:off x="2625519" y="6453914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2501 </a:t>
              </a:r>
              <a:r>
                <a:rPr lang="ru-RU" sz="1100" dirty="0">
                  <a:sym typeface="Symbol" pitchFamily="18" charset="2"/>
                </a:rPr>
                <a:t>– 5000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5553" name="TextBox 27"/>
            <p:cNvSpPr txBox="1">
              <a:spLocks noChangeArrowheads="1"/>
            </p:cNvSpPr>
            <p:nvPr/>
          </p:nvSpPr>
          <p:spPr bwMode="auto">
            <a:xfrm>
              <a:off x="5001783" y="6093926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>
                  <a:sym typeface="Symbol" pitchFamily="18" charset="2"/>
                </a:rPr>
                <a:t>5001 </a:t>
              </a:r>
              <a:r>
                <a:rPr lang="ru-RU" sz="1100">
                  <a:sym typeface="Symbol" pitchFamily="18" charset="2"/>
                </a:rPr>
                <a:t>– </a:t>
              </a:r>
              <a:r>
                <a:rPr lang="ru-RU" sz="1100" smtClean="0">
                  <a:sym typeface="Symbol" pitchFamily="18" charset="2"/>
                </a:rPr>
                <a:t>10000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5554" name="TextBox 27"/>
            <p:cNvSpPr txBox="1">
              <a:spLocks noChangeArrowheads="1"/>
            </p:cNvSpPr>
            <p:nvPr/>
          </p:nvSpPr>
          <p:spPr bwMode="auto">
            <a:xfrm>
              <a:off x="7469452" y="6093931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25001 </a:t>
              </a:r>
              <a:r>
                <a:rPr lang="ru-RU" sz="1100" dirty="0">
                  <a:sym typeface="Symbol" pitchFamily="18" charset="2"/>
                </a:rPr>
                <a:t>- 50000</a:t>
              </a:r>
              <a:r>
                <a:rPr lang="ru-RU" sz="1100" dirty="0"/>
                <a:t> случаев</a:t>
              </a:r>
            </a:p>
          </p:txBody>
        </p:sp>
        <p:sp>
          <p:nvSpPr>
            <p:cNvPr id="21" name="Прямоугольник 20"/>
            <p:cNvSpPr/>
            <p:nvPr/>
          </p:nvSpPr>
          <p:spPr bwMode="auto">
            <a:xfrm>
              <a:off x="2339752" y="6093296"/>
              <a:ext cx="285750" cy="293688"/>
            </a:xfrm>
            <a:prstGeom prst="rect">
              <a:avLst/>
            </a:prstGeom>
            <a:solidFill>
              <a:srgbClr val="FE9F9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22" name="Прямоугольник 21"/>
            <p:cNvSpPr/>
            <p:nvPr/>
          </p:nvSpPr>
          <p:spPr bwMode="auto">
            <a:xfrm>
              <a:off x="54908" y="6093296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65557" name="TextBox 27"/>
            <p:cNvSpPr txBox="1">
              <a:spLocks noChangeArrowheads="1"/>
            </p:cNvSpPr>
            <p:nvPr/>
          </p:nvSpPr>
          <p:spPr bwMode="auto">
            <a:xfrm>
              <a:off x="340660" y="6096716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≤ 500 случаев</a:t>
              </a:r>
            </a:p>
          </p:txBody>
        </p:sp>
        <p:sp>
          <p:nvSpPr>
            <p:cNvPr id="65558" name="TextBox 27"/>
            <p:cNvSpPr txBox="1">
              <a:spLocks noChangeArrowheads="1"/>
            </p:cNvSpPr>
            <p:nvPr/>
          </p:nvSpPr>
          <p:spPr bwMode="auto">
            <a:xfrm>
              <a:off x="2625519" y="6096724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1000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2500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42" name="Прямоугольник 41"/>
            <p:cNvSpPr/>
            <p:nvPr/>
          </p:nvSpPr>
          <p:spPr bwMode="auto">
            <a:xfrm>
              <a:off x="54893" y="6450481"/>
              <a:ext cx="285750" cy="293687"/>
            </a:xfrm>
            <a:prstGeom prst="rect">
              <a:avLst/>
            </a:prstGeom>
            <a:solidFill>
              <a:srgbClr val="FFD2CD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100"/>
            </a:p>
          </p:txBody>
        </p:sp>
        <p:sp>
          <p:nvSpPr>
            <p:cNvPr id="43" name="TextBox 27"/>
            <p:cNvSpPr txBox="1">
              <a:spLocks noChangeArrowheads="1"/>
            </p:cNvSpPr>
            <p:nvPr/>
          </p:nvSpPr>
          <p:spPr bwMode="auto">
            <a:xfrm>
              <a:off x="340660" y="6453906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/>
                <a:t>500  - 1000 случаев</a:t>
              </a:r>
              <a:endParaRPr lang="ru-RU" sz="1100" dirty="0"/>
            </a:p>
          </p:txBody>
        </p:sp>
      </p:grp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95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64" r="36518"/>
          <a:stretch/>
        </p:blipFill>
        <p:spPr>
          <a:xfrm>
            <a:off x="0" y="1196752"/>
            <a:ext cx="3059832" cy="4511073"/>
          </a:xfrm>
          <a:prstGeom prst="rect">
            <a:avLst/>
          </a:prstGeom>
        </p:spPr>
      </p:pic>
      <p:sp>
        <p:nvSpPr>
          <p:cNvPr id="26" name="Rectangle 6"/>
          <p:cNvSpPr>
            <a:spLocks noChangeArrowheads="1"/>
          </p:cNvSpPr>
          <p:nvPr/>
        </p:nvSpPr>
        <p:spPr bwMode="auto">
          <a:xfrm>
            <a:off x="6073337" y="621501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ОРЗ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2018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27" name="Rectangle 6"/>
          <p:cNvSpPr>
            <a:spLocks noChangeArrowheads="1"/>
          </p:cNvSpPr>
          <p:nvPr/>
        </p:nvSpPr>
        <p:spPr bwMode="auto">
          <a:xfrm>
            <a:off x="3036839" y="621501"/>
            <a:ext cx="3060000" cy="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заболевших ОРЗ на территории Удмуртской Республики на </a:t>
            </a:r>
            <a:r>
              <a:rPr lang="ru-RU" sz="1100" dirty="0" smtClean="0">
                <a:cs typeface="Times New Roman" pitchFamily="18" charset="0"/>
              </a:rPr>
              <a:t>2017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867"/>
          <a:stretch/>
        </p:blipFill>
        <p:spPr>
          <a:xfrm>
            <a:off x="3059832" y="1196753"/>
            <a:ext cx="3059833" cy="4511072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778"/>
          <a:stretch/>
        </p:blipFill>
        <p:spPr>
          <a:xfrm>
            <a:off x="6119664" y="1196752"/>
            <a:ext cx="3024335" cy="4511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11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4055079"/>
              </p:ext>
            </p:extLst>
          </p:nvPr>
        </p:nvGraphicFramePr>
        <p:xfrm>
          <a:off x="0" y="928677"/>
          <a:ext cx="9143999" cy="5941649"/>
        </p:xfrm>
        <a:graphic>
          <a:graphicData uri="http://schemas.openxmlformats.org/drawingml/2006/table">
            <a:tbl>
              <a:tblPr/>
              <a:tblGrid>
                <a:gridCol w="1907704"/>
                <a:gridCol w="1440160"/>
                <a:gridCol w="938384"/>
                <a:gridCol w="1428760"/>
                <a:gridCol w="945224"/>
                <a:gridCol w="1512168"/>
                <a:gridCol w="971599"/>
              </a:tblGrid>
              <a:tr h="50476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ОРЗ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ОРЗ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ОРЗ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2365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7138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8194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85,2%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7081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4439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10468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83,1%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9106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84,5%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3998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81,4%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4094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13521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16699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76,5%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14115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7761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8185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94,5%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3774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83,3%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3650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2447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72,8%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4712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6558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60,8%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2802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73,9%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0,0104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1908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70,9%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1487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6284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1756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91,9%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4970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58,9%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4533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1792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1943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91,6%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2985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97,7%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6011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79,8%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7270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4872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5038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96,6%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4790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61,3%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6833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7465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90,7%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6992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0,0048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3404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91,3%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3231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2671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76,1%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210001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229215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216342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0,0009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35045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38966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88,8%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34940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32689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35945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32697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31947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35154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37806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7105">
                <a:tc>
                  <a:txBody>
                    <a:bodyPr/>
                    <a:lstStyle/>
                    <a:p>
                      <a:pPr algn="l" fontAlgn="b"/>
                      <a:r>
                        <a:rPr lang="ru-RU" sz="105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25370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30647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79,2%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27517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0,0024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ОРЗ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96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884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0" y="628650"/>
            <a:ext cx="91440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/>
              <a:t>Количество заболевших ОРЗ на </a:t>
            </a:r>
            <a:r>
              <a:rPr lang="ru-RU" sz="14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97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7" name="Диаграмма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752048"/>
              </p:ext>
            </p:extLst>
          </p:nvPr>
        </p:nvGraphicFramePr>
        <p:xfrm>
          <a:off x="1" y="905649"/>
          <a:ext cx="9128124" cy="59523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00068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6" name="Rectangle 6"/>
          <p:cNvSpPr>
            <a:spLocks noChangeArrowheads="1"/>
          </p:cNvSpPr>
          <p:nvPr/>
        </p:nvSpPr>
        <p:spPr bwMode="auto">
          <a:xfrm>
            <a:off x="-11063" y="620713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гриппом 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территории Удмуртской Республики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</a:t>
            </a:r>
            <a:r>
              <a:rPr lang="ru-RU" sz="1100" dirty="0" smtClean="0">
                <a:cs typeface="Times New Roman" pitchFamily="18" charset="0"/>
              </a:rPr>
              <a:t>2017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29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3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98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  <p:pic>
        <p:nvPicPr>
          <p:cNvPr id="32" name="Рисунок 3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75" r="36563"/>
          <a:stretch/>
        </p:blipFill>
        <p:spPr>
          <a:xfrm>
            <a:off x="17910" y="1268760"/>
            <a:ext cx="3031028" cy="4376234"/>
          </a:xfrm>
          <a:prstGeom prst="rect">
            <a:avLst/>
          </a:prstGeom>
        </p:spPr>
      </p:pic>
      <p:grpSp>
        <p:nvGrpSpPr>
          <p:cNvPr id="2" name="Группа 1"/>
          <p:cNvGrpSpPr/>
          <p:nvPr/>
        </p:nvGrpSpPr>
        <p:grpSpPr>
          <a:xfrm>
            <a:off x="0" y="5789010"/>
            <a:ext cx="9823995" cy="1068990"/>
            <a:chOff x="0" y="5789010"/>
            <a:chExt cx="9823995" cy="1068990"/>
          </a:xfrm>
        </p:grpSpPr>
        <p:sp>
          <p:nvSpPr>
            <p:cNvPr id="10" name="Rectangle 51"/>
            <p:cNvSpPr>
              <a:spLocks noChangeAspect="1" noChangeArrowheads="1"/>
            </p:cNvSpPr>
            <p:nvPr/>
          </p:nvSpPr>
          <p:spPr bwMode="auto">
            <a:xfrm>
              <a:off x="0" y="6061528"/>
              <a:ext cx="9144000" cy="79647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487" tIns="63746" rIns="127487" bIns="63746" anchor="ctr"/>
            <a:lstStyle/>
            <a:p>
              <a:pPr defTabSz="1268413">
                <a:defRPr/>
              </a:pPr>
              <a:r>
                <a:rPr lang="ru-RU" sz="1050" dirty="0"/>
                <a:t>     </a:t>
              </a:r>
            </a:p>
            <a:p>
              <a:pPr defTabSz="1268413">
                <a:defRPr/>
              </a:pPr>
              <a:r>
                <a:rPr lang="ru-RU" sz="1100" dirty="0"/>
                <a:t>   </a:t>
              </a:r>
            </a:p>
            <a:p>
              <a:pPr defTabSz="1268413">
                <a:defRPr/>
              </a:pPr>
              <a:r>
                <a:rPr lang="ru-RU" sz="1100" dirty="0"/>
                <a:t>     </a:t>
              </a:r>
            </a:p>
          </p:txBody>
        </p:sp>
        <p:sp>
          <p:nvSpPr>
            <p:cNvPr id="69645" name="TextBox 27"/>
            <p:cNvSpPr txBox="1">
              <a:spLocks noChangeArrowheads="1"/>
            </p:cNvSpPr>
            <p:nvPr/>
          </p:nvSpPr>
          <p:spPr bwMode="auto">
            <a:xfrm>
              <a:off x="5289798" y="6142791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251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500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46" name="TextBox 27"/>
            <p:cNvSpPr txBox="1">
              <a:spLocks noChangeArrowheads="1"/>
            </p:cNvSpPr>
            <p:nvPr/>
          </p:nvSpPr>
          <p:spPr bwMode="auto">
            <a:xfrm>
              <a:off x="7680887" y="6275546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≥ </a:t>
              </a:r>
              <a:r>
                <a:rPr lang="ru-RU" sz="1100" dirty="0" smtClean="0"/>
                <a:t>1000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48" name="TextBox 26"/>
            <p:cNvSpPr txBox="1">
              <a:spLocks noChangeArrowheads="1"/>
            </p:cNvSpPr>
            <p:nvPr/>
          </p:nvSpPr>
          <p:spPr bwMode="auto">
            <a:xfrm>
              <a:off x="2913551" y="6131535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50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100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49" name="TextBox 27"/>
            <p:cNvSpPr txBox="1">
              <a:spLocks noChangeArrowheads="1"/>
            </p:cNvSpPr>
            <p:nvPr/>
          </p:nvSpPr>
          <p:spPr bwMode="auto">
            <a:xfrm>
              <a:off x="2913551" y="6488705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101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250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50" name="TextBox 27"/>
            <p:cNvSpPr txBox="1">
              <a:spLocks noChangeArrowheads="1"/>
            </p:cNvSpPr>
            <p:nvPr/>
          </p:nvSpPr>
          <p:spPr bwMode="auto">
            <a:xfrm>
              <a:off x="5289815" y="6488705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501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1000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53" name="TextBox 27"/>
            <p:cNvSpPr txBox="1">
              <a:spLocks noChangeArrowheads="1"/>
            </p:cNvSpPr>
            <p:nvPr/>
          </p:nvSpPr>
          <p:spPr bwMode="auto">
            <a:xfrm>
              <a:off x="393271" y="6115507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latin typeface="Arial"/>
                  <a:cs typeface="Arial"/>
                  <a:sym typeface="Symbol"/>
                </a:rPr>
                <a:t>&lt;</a:t>
              </a:r>
              <a:r>
                <a:rPr lang="ru-RU" sz="1100" dirty="0" smtClean="0"/>
                <a:t>10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69654" name="TextBox 27"/>
            <p:cNvSpPr txBox="1">
              <a:spLocks noChangeArrowheads="1"/>
            </p:cNvSpPr>
            <p:nvPr/>
          </p:nvSpPr>
          <p:spPr bwMode="auto">
            <a:xfrm>
              <a:off x="393271" y="6488723"/>
              <a:ext cx="21431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sz="1100" dirty="0"/>
                <a:t>- </a:t>
              </a:r>
              <a:r>
                <a:rPr lang="ru-RU" sz="1100" dirty="0" smtClean="0">
                  <a:sym typeface="Symbol" pitchFamily="18" charset="2"/>
                </a:rPr>
                <a:t>10 </a:t>
              </a:r>
              <a:r>
                <a:rPr lang="ru-RU" sz="1100" dirty="0">
                  <a:sym typeface="Symbol" pitchFamily="18" charset="2"/>
                </a:rPr>
                <a:t>– </a:t>
              </a:r>
              <a:r>
                <a:rPr lang="ru-RU" sz="1100" dirty="0" smtClean="0">
                  <a:sym typeface="Symbol" pitchFamily="18" charset="2"/>
                </a:rPr>
                <a:t>50 </a:t>
              </a:r>
              <a:r>
                <a:rPr lang="ru-RU" sz="1100" dirty="0"/>
                <a:t>случаев</a:t>
              </a:r>
            </a:p>
          </p:txBody>
        </p:sp>
        <p:sp>
          <p:nvSpPr>
            <p:cNvPr id="23" name="Прямоугольник 22"/>
            <p:cNvSpPr/>
            <p:nvPr/>
          </p:nvSpPr>
          <p:spPr bwMode="auto">
            <a:xfrm>
              <a:off x="2627784" y="6472689"/>
              <a:ext cx="285750" cy="293688"/>
            </a:xfrm>
            <a:prstGeom prst="rect">
              <a:avLst/>
            </a:prstGeom>
            <a:solidFill>
              <a:srgbClr val="FC2110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4" name="Прямоугольник 23"/>
            <p:cNvSpPr/>
            <p:nvPr/>
          </p:nvSpPr>
          <p:spPr bwMode="auto">
            <a:xfrm>
              <a:off x="5004048" y="6115497"/>
              <a:ext cx="285750" cy="293687"/>
            </a:xfrm>
            <a:prstGeom prst="rect">
              <a:avLst/>
            </a:prstGeom>
            <a:solidFill>
              <a:srgbClr val="A00D02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5" name="Прямоугольник 24"/>
            <p:cNvSpPr/>
            <p:nvPr/>
          </p:nvSpPr>
          <p:spPr bwMode="auto">
            <a:xfrm>
              <a:off x="5004048" y="6472684"/>
              <a:ext cx="285750" cy="293688"/>
            </a:xfrm>
            <a:prstGeom prst="rect">
              <a:avLst/>
            </a:prstGeom>
            <a:solidFill>
              <a:srgbClr val="6B09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6" name="Прямоугольник 25"/>
            <p:cNvSpPr/>
            <p:nvPr/>
          </p:nvSpPr>
          <p:spPr bwMode="auto">
            <a:xfrm>
              <a:off x="7380312" y="6259508"/>
              <a:ext cx="285750" cy="293687"/>
            </a:xfrm>
            <a:prstGeom prst="rect">
              <a:avLst/>
            </a:prstGeom>
            <a:solidFill>
              <a:srgbClr val="45060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7" name="Прямоугольник 26"/>
            <p:cNvSpPr/>
            <p:nvPr/>
          </p:nvSpPr>
          <p:spPr bwMode="auto">
            <a:xfrm>
              <a:off x="2627784" y="6115502"/>
              <a:ext cx="285750" cy="293687"/>
            </a:xfrm>
            <a:prstGeom prst="rect">
              <a:avLst/>
            </a:prstGeom>
            <a:solidFill>
              <a:srgbClr val="FD655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8" name="Прямоугольник 27"/>
            <p:cNvSpPr/>
            <p:nvPr/>
          </p:nvSpPr>
          <p:spPr bwMode="auto">
            <a:xfrm>
              <a:off x="107504" y="6472694"/>
              <a:ext cx="285750" cy="293688"/>
            </a:xfrm>
            <a:prstGeom prst="rect">
              <a:avLst/>
            </a:prstGeom>
            <a:solidFill>
              <a:srgbClr val="FE9F98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1" name="Прямоугольник 30"/>
            <p:cNvSpPr/>
            <p:nvPr/>
          </p:nvSpPr>
          <p:spPr bwMode="auto">
            <a:xfrm>
              <a:off x="107504" y="6115507"/>
              <a:ext cx="285750" cy="293687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9639" name="Text Box 47"/>
            <p:cNvSpPr txBox="1">
              <a:spLocks noChangeArrowheads="1"/>
            </p:cNvSpPr>
            <p:nvPr/>
          </p:nvSpPr>
          <p:spPr bwMode="auto">
            <a:xfrm>
              <a:off x="0" y="5789010"/>
              <a:ext cx="9144000" cy="27251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102156" tIns="51121" rIns="102156" bIns="51121">
              <a:spAutoFit/>
            </a:bodyPr>
            <a:lstStyle>
              <a:lvl1pPr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6413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64135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sz="1100" dirty="0"/>
                <a:t>Условные обозначения</a:t>
              </a:r>
            </a:p>
          </p:txBody>
        </p:sp>
      </p:grpSp>
      <p:sp>
        <p:nvSpPr>
          <p:cNvPr id="33" name="Rectangle 6"/>
          <p:cNvSpPr>
            <a:spLocks noChangeArrowheads="1"/>
          </p:cNvSpPr>
          <p:nvPr/>
        </p:nvSpPr>
        <p:spPr bwMode="auto">
          <a:xfrm>
            <a:off x="6068125" y="612776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 smtClean="0">
                <a:cs typeface="Times New Roman" pitchFamily="18" charset="0"/>
              </a:rPr>
              <a:t>Прогноз </a:t>
            </a:r>
            <a:r>
              <a:rPr lang="ru-RU" sz="1100" dirty="0">
                <a:cs typeface="Times New Roman" pitchFamily="18" charset="0"/>
              </a:rPr>
              <a:t>количества заболевших гриппом 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территории Удмуртской Республики </a:t>
            </a:r>
          </a:p>
          <a:p>
            <a:pPr algn="ctr"/>
            <a:r>
              <a:rPr lang="ru-RU" sz="1100" dirty="0">
                <a:cs typeface="Times New Roman" pitchFamily="18" charset="0"/>
              </a:rPr>
              <a:t>на </a:t>
            </a:r>
            <a:r>
              <a:rPr lang="ru-RU" sz="1100" dirty="0" smtClean="0">
                <a:cs typeface="Times New Roman" pitchFamily="18" charset="0"/>
              </a:rPr>
              <a:t>2018 </a:t>
            </a:r>
            <a:r>
              <a:rPr lang="ru-RU" sz="1100" dirty="0">
                <a:cs typeface="Times New Roman" pitchFamily="18" charset="0"/>
              </a:rPr>
              <a:t>год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3034062" y="604839"/>
            <a:ext cx="3060000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ru-RU" sz="1100" dirty="0">
                <a:cs typeface="Times New Roman" pitchFamily="18" charset="0"/>
              </a:rPr>
              <a:t>Зарегистрированное количество заболевших гриппом  </a:t>
            </a:r>
            <a:r>
              <a:rPr lang="ru-RU" sz="1100" dirty="0" smtClean="0">
                <a:cs typeface="Times New Roman" pitchFamily="18" charset="0"/>
              </a:rPr>
              <a:t>на </a:t>
            </a:r>
            <a:r>
              <a:rPr lang="ru-RU" sz="1100" dirty="0">
                <a:cs typeface="Times New Roman" pitchFamily="18" charset="0"/>
              </a:rPr>
              <a:t>территории Удмуртской Республики </a:t>
            </a:r>
            <a:r>
              <a:rPr lang="ru-RU" sz="1100" dirty="0" smtClean="0">
                <a:cs typeface="Times New Roman" pitchFamily="18" charset="0"/>
              </a:rPr>
              <a:t>в 2017 году</a:t>
            </a:r>
            <a:endParaRPr lang="ru-RU" sz="1100" dirty="0">
              <a:cs typeface="Times New Roman" pitchFamily="18" charset="0"/>
            </a:endParaRPr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53" r="34778"/>
          <a:stretch/>
        </p:blipFill>
        <p:spPr>
          <a:xfrm>
            <a:off x="3039592" y="1268760"/>
            <a:ext cx="3048939" cy="4376234"/>
          </a:xfrm>
          <a:prstGeom prst="rect">
            <a:avLst/>
          </a:prstGeom>
        </p:spPr>
      </p:pic>
      <p:pic>
        <p:nvPicPr>
          <p:cNvPr id="36" name="Рисунок 3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41" r="34867"/>
          <a:stretch/>
        </p:blipFill>
        <p:spPr>
          <a:xfrm>
            <a:off x="6090581" y="1268761"/>
            <a:ext cx="3034062" cy="43762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209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6456255"/>
              </p:ext>
            </p:extLst>
          </p:nvPr>
        </p:nvGraphicFramePr>
        <p:xfrm>
          <a:off x="0" y="920243"/>
          <a:ext cx="9143999" cy="5937751"/>
        </p:xfrm>
        <a:graphic>
          <a:graphicData uri="http://schemas.openxmlformats.org/drawingml/2006/table">
            <a:tbl>
              <a:tblPr/>
              <a:tblGrid>
                <a:gridCol w="1928794"/>
                <a:gridCol w="1428760"/>
                <a:gridCol w="1214446"/>
                <a:gridCol w="1284791"/>
                <a:gridCol w="1072663"/>
                <a:gridCol w="1026922"/>
                <a:gridCol w="1187623"/>
              </a:tblGrid>
              <a:tr h="68170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Территории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гриппом на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Зарегистрированное количество заболевших</a:t>
                      </a:r>
                      <a:r>
                        <a:rPr lang="ru-RU" sz="9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гриппом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за  2017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Достоверность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прогноза</a:t>
                      </a: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Прогнозируемое количество заболевших </a:t>
                      </a:r>
                      <a:r>
                        <a:rPr lang="ru-RU" sz="9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гриппом на 2018 год</a:t>
                      </a:r>
                      <a:endParaRPr lang="ru-RU" sz="9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Вероятностная</a:t>
                      </a:r>
                      <a:r>
                        <a:rPr lang="ru-RU" sz="900" b="0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оценка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048" marR="6048" marT="6048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Алнашский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0,8465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0,3423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Балезинский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0,0527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0,0536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Вавожский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86,8%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0,0393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Воткинский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0,1284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Граховский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0,0998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Дебеский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0,0546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26,2%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Завьяловский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0,0547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Игринский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0,1251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0,1180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Камбарский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0,0791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0,0557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Каракулинский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0,0701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73,8%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0,0652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Кезский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0,0605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39,5%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0,0506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Кизнерский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Киясовский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0,0471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92,1%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0,0440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Красногорский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0,3679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М.Пургинский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12,2%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0,0680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Сарапульский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0,0879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10,3%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0,0858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Селтинский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0,1000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Сюмсинский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0,1714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0,1602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Увинский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Шарканский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0,1035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13,5%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0,0970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Юкаменский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Як.Бодьинский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0,0703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Ярский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0,0793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96,0%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0,0733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 err="1">
                          <a:solidFill>
                            <a:srgbClr val="000000"/>
                          </a:solidFill>
                          <a:latin typeface="+mn-lt"/>
                        </a:rPr>
                        <a:t>Глазовский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0,0455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Ижевск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373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0,0207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290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77,8%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420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Сарапул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0,0297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16,6%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0,0294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Воткинск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0,0272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53,4%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232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0,0262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0424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Глазов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418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0,0195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11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2,6%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415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0,0196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417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+mn-lt"/>
                        </a:rPr>
                        <a:t>Можга</a:t>
                      </a:r>
                    </a:p>
                  </a:txBody>
                  <a:tcPr marL="108000" marR="6048" marT="6048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75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0,0460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90,9%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89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0,0422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0" y="628650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/>
              <a:t>Количество заболевших гриппом в 2017 год на </a:t>
            </a:r>
            <a:r>
              <a:rPr lang="ru-RU" sz="1200" b="1" dirty="0"/>
              <a:t>территории Удмуртской Республики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0" y="0"/>
            <a:ext cx="9128125" cy="620713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223838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2238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ДОЛГОСРОЧНЫЙ ПРОГНОЗ ВОЗНИКНОВЕНИЯ ЧС НА ТЕРРИТОРИИ </a:t>
            </a:r>
          </a:p>
          <a:p>
            <a:pPr marL="342900" indent="-342900" algn="ctr" defTabSz="193675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defRPr/>
            </a:pPr>
            <a:r>
              <a:rPr lang="ru-RU" sz="1400" b="1" dirty="0">
                <a:cs typeface="Times New Roman" pitchFamily="18" charset="0"/>
              </a:rPr>
              <a:t>УДМУРТСКОЙ РЕСПУБЛИКИ НА </a:t>
            </a:r>
            <a:r>
              <a:rPr lang="ru-RU" sz="1400" b="1" dirty="0" smtClean="0">
                <a:cs typeface="Times New Roman" pitchFamily="18" charset="0"/>
              </a:rPr>
              <a:t>2018 </a:t>
            </a:r>
            <a:r>
              <a:rPr lang="ru-RU" sz="1400" b="1" dirty="0">
                <a:cs typeface="Times New Roman" pitchFamily="18" charset="0"/>
              </a:rPr>
              <a:t>ГОД</a:t>
            </a:r>
          </a:p>
        </p:txBody>
      </p:sp>
      <p:sp>
        <p:nvSpPr>
          <p:cNvPr id="1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86688" y="328613"/>
            <a:ext cx="1357312" cy="311150"/>
          </a:xfrm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ru-RU" sz="1400" dirty="0" smtClean="0">
                <a:solidFill>
                  <a:srgbClr val="000000"/>
                </a:solidFill>
              </a:rPr>
              <a:t>Слайд № </a:t>
            </a:r>
            <a:fld id="{BDDF3C44-2A55-4188-BFE3-1667F14BAA14}" type="slidenum">
              <a:rPr lang="ru-RU" sz="1400" smtClean="0">
                <a:solidFill>
                  <a:srgbClr val="000000"/>
                </a:solidFill>
              </a:rPr>
              <a:pPr eaLnBrk="1" hangingPunct="1">
                <a:defRPr/>
              </a:pPr>
              <a:t>99</a:t>
            </a:fld>
            <a:endParaRPr lang="ru-RU" sz="1400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052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Тема Office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Тема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Тема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Тема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Стандартная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Тема Office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  <a:fontScheme name="Тема Office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19138</TotalTime>
  <Words>16933</Words>
  <Application>Microsoft Office PowerPoint</Application>
  <PresentationFormat>Экран (4:3)</PresentationFormat>
  <Paragraphs>9703</Paragraphs>
  <Slides>129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129</vt:i4>
      </vt:variant>
    </vt:vector>
  </HeadingPairs>
  <TitlesOfParts>
    <vt:vector size="130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Худенко</dc:creator>
  <cp:lastModifiedBy>СГЗ ОМП</cp:lastModifiedBy>
  <cp:revision>1734</cp:revision>
  <dcterms:created xsi:type="dcterms:W3CDTF">1601-01-01T00:00:00Z</dcterms:created>
  <dcterms:modified xsi:type="dcterms:W3CDTF">2017-12-28T13:30:04Z</dcterms:modified>
</cp:coreProperties>
</file>